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 id="2147483656" r:id="rId4"/>
    <p:sldMasterId id="2147483660" r:id="rId5"/>
    <p:sldMasterId id="2147483664" r:id="rId6"/>
    <p:sldMasterId id="2147483668" r:id="rId7"/>
    <p:sldMasterId id="2147483672" r:id="rId8"/>
    <p:sldMasterId id="2147483676" r:id="rId9"/>
    <p:sldMasterId id="2147483680" r:id="rId10"/>
    <p:sldMasterId id="2147483684" r:id="rId11"/>
    <p:sldMasterId id="2147483688" r:id="rId12"/>
    <p:sldMasterId id="2147483692" r:id="rId13"/>
    <p:sldMasterId id="2147483696" r:id="rId14"/>
    <p:sldMasterId id="2147483700" r:id="rId15"/>
    <p:sldMasterId id="2147483704" r:id="rId16"/>
    <p:sldMasterId id="2147483708" r:id="rId17"/>
    <p:sldMasterId id="2147483712" r:id="rId18"/>
    <p:sldMasterId id="2147483716" r:id="rId19"/>
    <p:sldMasterId id="2147483720" r:id="rId20"/>
    <p:sldMasterId id="2147483724" r:id="rId21"/>
    <p:sldMasterId id="2147483728" r:id="rId22"/>
    <p:sldMasterId id="2147483732" r:id="rId23"/>
    <p:sldMasterId id="2147483736" r:id="rId24"/>
    <p:sldMasterId id="2147483740" r:id="rId25"/>
    <p:sldMasterId id="2147483744" r:id="rId26"/>
    <p:sldMasterId id="2147483748" r:id="rId27"/>
  </p:sldMasterIdLst>
  <p:notesMasterIdLst>
    <p:notesMasterId r:id="rId33"/>
  </p:notesMasterIdLst>
  <p:handoutMasterIdLst>
    <p:handoutMasterId r:id="rId125"/>
  </p:handoutMasterIdLst>
  <p:sldIdLst>
    <p:sldId id="921" r:id="rId28"/>
    <p:sldId id="922" r:id="rId29"/>
    <p:sldId id="923" r:id="rId30"/>
    <p:sldId id="924" r:id="rId31"/>
    <p:sldId id="925" r:id="rId32"/>
    <p:sldId id="926" r:id="rId34"/>
    <p:sldId id="927" r:id="rId35"/>
    <p:sldId id="928" r:id="rId36"/>
    <p:sldId id="929" r:id="rId37"/>
    <p:sldId id="930" r:id="rId38"/>
    <p:sldId id="931" r:id="rId39"/>
    <p:sldId id="932" r:id="rId40"/>
    <p:sldId id="933" r:id="rId41"/>
    <p:sldId id="934" r:id="rId42"/>
    <p:sldId id="936" r:id="rId43"/>
    <p:sldId id="939" r:id="rId44"/>
    <p:sldId id="972" r:id="rId45"/>
    <p:sldId id="973" r:id="rId46"/>
    <p:sldId id="938" r:id="rId47"/>
    <p:sldId id="966" r:id="rId48"/>
    <p:sldId id="967" r:id="rId49"/>
    <p:sldId id="968" r:id="rId50"/>
    <p:sldId id="974" r:id="rId51"/>
    <p:sldId id="975" r:id="rId52"/>
    <p:sldId id="976" r:id="rId53"/>
    <p:sldId id="977" r:id="rId54"/>
    <p:sldId id="978" r:id="rId55"/>
    <p:sldId id="979" r:id="rId56"/>
    <p:sldId id="980" r:id="rId57"/>
    <p:sldId id="981" r:id="rId58"/>
    <p:sldId id="982" r:id="rId59"/>
    <p:sldId id="983" r:id="rId60"/>
    <p:sldId id="984" r:id="rId61"/>
    <p:sldId id="985" r:id="rId62"/>
    <p:sldId id="986" r:id="rId63"/>
    <p:sldId id="987" r:id="rId64"/>
    <p:sldId id="988" r:id="rId65"/>
    <p:sldId id="989" r:id="rId66"/>
    <p:sldId id="969" r:id="rId67"/>
    <p:sldId id="953" r:id="rId68"/>
    <p:sldId id="971" r:id="rId69"/>
    <p:sldId id="943" r:id="rId70"/>
    <p:sldId id="944" r:id="rId71"/>
    <p:sldId id="945" r:id="rId72"/>
    <p:sldId id="1049" r:id="rId73"/>
    <p:sldId id="946" r:id="rId74"/>
    <p:sldId id="947" r:id="rId75"/>
    <p:sldId id="948" r:id="rId76"/>
    <p:sldId id="950" r:id="rId77"/>
    <p:sldId id="951" r:id="rId78"/>
    <p:sldId id="952" r:id="rId79"/>
    <p:sldId id="954" r:id="rId80"/>
    <p:sldId id="956" r:id="rId81"/>
    <p:sldId id="957" r:id="rId82"/>
    <p:sldId id="958" r:id="rId83"/>
    <p:sldId id="959" r:id="rId84"/>
    <p:sldId id="1020" r:id="rId85"/>
    <p:sldId id="960" r:id="rId86"/>
    <p:sldId id="1046" r:id="rId87"/>
    <p:sldId id="1047" r:id="rId88"/>
    <p:sldId id="962" r:id="rId89"/>
    <p:sldId id="963" r:id="rId90"/>
    <p:sldId id="964" r:id="rId91"/>
    <p:sldId id="965" r:id="rId92"/>
    <p:sldId id="1036" r:id="rId93"/>
    <p:sldId id="1027" r:id="rId94"/>
    <p:sldId id="1029" r:id="rId95"/>
    <p:sldId id="1031" r:id="rId96"/>
    <p:sldId id="1033" r:id="rId97"/>
    <p:sldId id="1034" r:id="rId98"/>
    <p:sldId id="1035" r:id="rId99"/>
    <p:sldId id="1032" r:id="rId100"/>
    <p:sldId id="1037" r:id="rId101"/>
    <p:sldId id="1045" r:id="rId102"/>
    <p:sldId id="1048" r:id="rId103"/>
    <p:sldId id="1082" r:id="rId104"/>
    <p:sldId id="1085" r:id="rId105"/>
    <p:sldId id="1083" r:id="rId106"/>
    <p:sldId id="1084" r:id="rId107"/>
    <p:sldId id="1086" r:id="rId108"/>
    <p:sldId id="1087" r:id="rId109"/>
    <p:sldId id="1090" r:id="rId110"/>
    <p:sldId id="1092" r:id="rId111"/>
    <p:sldId id="1091" r:id="rId112"/>
    <p:sldId id="1093" r:id="rId113"/>
    <p:sldId id="1094" r:id="rId114"/>
    <p:sldId id="1096" r:id="rId115"/>
    <p:sldId id="1097" r:id="rId116"/>
    <p:sldId id="1098" r:id="rId117"/>
    <p:sldId id="1099" r:id="rId118"/>
    <p:sldId id="1100" r:id="rId119"/>
    <p:sldId id="1101" r:id="rId120"/>
    <p:sldId id="1103" r:id="rId121"/>
    <p:sldId id="1102" r:id="rId122"/>
    <p:sldId id="1104" r:id="rId123"/>
    <p:sldId id="1105" r:id="rId124"/>
  </p:sldIdLst>
  <p:sldSz cx="12192000" cy="6858000"/>
  <p:notesSz cx="10234295" cy="7099300"/>
  <p:defaultTextStyle>
    <a:defPPr>
      <a:defRPr lang="zh-CN"/>
    </a:defPPr>
    <a:lvl1pPr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8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8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8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80604020202020204" pitchFamily="34" charset="0"/>
        <a:ea typeface="宋体" pitchFamily="2" charset="-122"/>
        <a:cs typeface="+mn-cs"/>
      </a:defRPr>
    </a:lvl9pPr>
  </p:defaultTextStyle>
  <p:extLst>
    <p:ext uri="{521415D9-36F7-43E2-AB2F-B90AF26B5E84}">
      <p14:sectionLst xmlns:p14="http://schemas.microsoft.com/office/powerpoint/2010/main">
        <p14:section name="Default Section" id="{61CA94A1-A14E-4231-9FCC-59E79D721BA6}">
          <p14:sldIdLst>
            <p14:sldId id="921"/>
            <p14:sldId id="922"/>
            <p14:sldId id="923"/>
            <p14:sldId id="924"/>
            <p14:sldId id="925"/>
            <p14:sldId id="926"/>
            <p14:sldId id="927"/>
            <p14:sldId id="928"/>
            <p14:sldId id="929"/>
            <p14:sldId id="930"/>
            <p14:sldId id="931"/>
            <p14:sldId id="932"/>
            <p14:sldId id="933"/>
            <p14:sldId id="934"/>
            <p14:sldId id="936"/>
            <p14:sldId id="939"/>
            <p14:sldId id="972"/>
            <p14:sldId id="973"/>
            <p14:sldId id="938"/>
            <p14:sldId id="966"/>
            <p14:sldId id="967"/>
            <p14:sldId id="968"/>
            <p14:sldId id="974"/>
            <p14:sldId id="975"/>
            <p14:sldId id="976"/>
            <p14:sldId id="977"/>
            <p14:sldId id="978"/>
            <p14:sldId id="979"/>
            <p14:sldId id="980"/>
            <p14:sldId id="981"/>
            <p14:sldId id="982"/>
            <p14:sldId id="983"/>
            <p14:sldId id="984"/>
            <p14:sldId id="985"/>
            <p14:sldId id="986"/>
            <p14:sldId id="987"/>
            <p14:sldId id="988"/>
            <p14:sldId id="989"/>
            <p14:sldId id="969"/>
            <p14:sldId id="971"/>
            <p14:sldId id="943"/>
            <p14:sldId id="944"/>
            <p14:sldId id="945"/>
            <p14:sldId id="1049"/>
            <p14:sldId id="946"/>
            <p14:sldId id="947"/>
            <p14:sldId id="948"/>
            <p14:sldId id="950"/>
            <p14:sldId id="951"/>
            <p14:sldId id="952"/>
            <p14:sldId id="954"/>
            <p14:sldId id="956"/>
            <p14:sldId id="957"/>
            <p14:sldId id="958"/>
            <p14:sldId id="959"/>
            <p14:sldId id="1020"/>
            <p14:sldId id="960"/>
            <p14:sldId id="1046"/>
            <p14:sldId id="1047"/>
            <p14:sldId id="962"/>
            <p14:sldId id="963"/>
            <p14:sldId id="964"/>
            <p14:sldId id="965"/>
            <p14:sldId id="1036"/>
            <p14:sldId id="1027"/>
            <p14:sldId id="1029"/>
            <p14:sldId id="1031"/>
            <p14:sldId id="1033"/>
            <p14:sldId id="1034"/>
            <p14:sldId id="1035"/>
            <p14:sldId id="1032"/>
            <p14:sldId id="1037"/>
            <p14:sldId id="1045"/>
            <p14:sldId id="1048"/>
            <p14:sldId id="1082"/>
            <p14:sldId id="1085"/>
            <p14:sldId id="1083"/>
            <p14:sldId id="1084"/>
            <p14:sldId id="1086"/>
            <p14:sldId id="1087"/>
            <p14:sldId id="1090"/>
            <p14:sldId id="1092"/>
            <p14:sldId id="1091"/>
            <p14:sldId id="1093"/>
            <p14:sldId id="1094"/>
            <p14:sldId id="1096"/>
            <p14:sldId id="1097"/>
            <p14:sldId id="1098"/>
            <p14:sldId id="1099"/>
            <p14:sldId id="1100"/>
            <p14:sldId id="1101"/>
            <p14:sldId id="1103"/>
            <p14:sldId id="1102"/>
            <p14:sldId id="1104"/>
            <p14:sldId id="1105"/>
            <p14:sldId id="9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7BC6"/>
    <a:srgbClr val="0000FF"/>
    <a:srgbClr val="FFCC00"/>
    <a:srgbClr val="026DB0"/>
    <a:srgbClr val="000066"/>
    <a:srgbClr val="494949"/>
    <a:srgbClr val="4C4C4C"/>
    <a:srgbClr val="191919"/>
    <a:srgbClr val="2C2C2C"/>
    <a:srgbClr val="026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0" autoAdjust="0"/>
    <p:restoredTop sz="94889" autoAdjust="0"/>
  </p:normalViewPr>
  <p:slideViewPr>
    <p:cSldViewPr>
      <p:cViewPr varScale="1">
        <p:scale>
          <a:sx n="82" d="100"/>
          <a:sy n="82" d="100"/>
        </p:scale>
        <p:origin x="854" y="48"/>
      </p:cViewPr>
      <p:guideLst>
        <p:guide orient="horz" pos="2468"/>
        <p:guide pos="3840"/>
      </p:guideLst>
    </p:cSldViewPr>
  </p:slideViewPr>
  <p:notesTextViewPr>
    <p:cViewPr>
      <p:scale>
        <a:sx n="125" d="100"/>
        <a:sy n="125" d="100"/>
      </p:scale>
      <p:origin x="0" y="0"/>
    </p:cViewPr>
  </p:notesTextViewPr>
  <p:notesViewPr>
    <p:cSldViewPr>
      <p:cViewPr varScale="1">
        <p:scale>
          <a:sx n="46" d="100"/>
          <a:sy n="46" d="100"/>
        </p:scale>
        <p:origin x="2262" y="1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71.xml"/><Relationship Id="rId98" Type="http://schemas.openxmlformats.org/officeDocument/2006/relationships/slide" Target="slides/slide70.xml"/><Relationship Id="rId97" Type="http://schemas.openxmlformats.org/officeDocument/2006/relationships/slide" Target="slides/slide69.xml"/><Relationship Id="rId96" Type="http://schemas.openxmlformats.org/officeDocument/2006/relationships/slide" Target="slides/slide68.xml"/><Relationship Id="rId95" Type="http://schemas.openxmlformats.org/officeDocument/2006/relationships/slide" Target="slides/slide67.xml"/><Relationship Id="rId94" Type="http://schemas.openxmlformats.org/officeDocument/2006/relationships/slide" Target="slides/slide66.xml"/><Relationship Id="rId93" Type="http://schemas.openxmlformats.org/officeDocument/2006/relationships/slide" Target="slides/slide65.xml"/><Relationship Id="rId92" Type="http://schemas.openxmlformats.org/officeDocument/2006/relationships/slide" Target="slides/slide64.xml"/><Relationship Id="rId91" Type="http://schemas.openxmlformats.org/officeDocument/2006/relationships/slide" Target="slides/slide63.xml"/><Relationship Id="rId90" Type="http://schemas.openxmlformats.org/officeDocument/2006/relationships/slide" Target="slides/slide62.xml"/><Relationship Id="rId9" Type="http://schemas.openxmlformats.org/officeDocument/2006/relationships/slideMaster" Target="slideMasters/slideMaster8.xml"/><Relationship Id="rId89" Type="http://schemas.openxmlformats.org/officeDocument/2006/relationships/slide" Target="slides/slide61.xml"/><Relationship Id="rId88" Type="http://schemas.openxmlformats.org/officeDocument/2006/relationships/slide" Target="slides/slide60.xml"/><Relationship Id="rId87" Type="http://schemas.openxmlformats.org/officeDocument/2006/relationships/slide" Target="slides/slide59.xml"/><Relationship Id="rId86" Type="http://schemas.openxmlformats.org/officeDocument/2006/relationships/slide" Target="slides/slide58.xml"/><Relationship Id="rId85" Type="http://schemas.openxmlformats.org/officeDocument/2006/relationships/slide" Target="slides/slide57.xml"/><Relationship Id="rId84" Type="http://schemas.openxmlformats.org/officeDocument/2006/relationships/slide" Target="slides/slide56.xml"/><Relationship Id="rId83" Type="http://schemas.openxmlformats.org/officeDocument/2006/relationships/slide" Target="slides/slide55.xml"/><Relationship Id="rId82" Type="http://schemas.openxmlformats.org/officeDocument/2006/relationships/slide" Target="slides/slide54.xml"/><Relationship Id="rId81" Type="http://schemas.openxmlformats.org/officeDocument/2006/relationships/slide" Target="slides/slide53.xml"/><Relationship Id="rId80" Type="http://schemas.openxmlformats.org/officeDocument/2006/relationships/slide" Target="slides/slide52.xml"/><Relationship Id="rId8" Type="http://schemas.openxmlformats.org/officeDocument/2006/relationships/slideMaster" Target="slideMasters/slideMaster7.xml"/><Relationship Id="rId79" Type="http://schemas.openxmlformats.org/officeDocument/2006/relationships/slide" Target="slides/slide51.xml"/><Relationship Id="rId78" Type="http://schemas.openxmlformats.org/officeDocument/2006/relationships/slide" Target="slides/slide50.xml"/><Relationship Id="rId77" Type="http://schemas.openxmlformats.org/officeDocument/2006/relationships/slide" Target="slides/slide49.xml"/><Relationship Id="rId76" Type="http://schemas.openxmlformats.org/officeDocument/2006/relationships/slide" Target="slides/slide48.xml"/><Relationship Id="rId75" Type="http://schemas.openxmlformats.org/officeDocument/2006/relationships/slide" Target="slides/slide47.xml"/><Relationship Id="rId74" Type="http://schemas.openxmlformats.org/officeDocument/2006/relationships/slide" Target="slides/slide46.xml"/><Relationship Id="rId73" Type="http://schemas.openxmlformats.org/officeDocument/2006/relationships/slide" Target="slides/slide45.xml"/><Relationship Id="rId72" Type="http://schemas.openxmlformats.org/officeDocument/2006/relationships/slide" Target="slides/slide44.xml"/><Relationship Id="rId71" Type="http://schemas.openxmlformats.org/officeDocument/2006/relationships/slide" Target="slides/slide43.xml"/><Relationship Id="rId70" Type="http://schemas.openxmlformats.org/officeDocument/2006/relationships/slide" Target="slides/slide42.xml"/><Relationship Id="rId7" Type="http://schemas.openxmlformats.org/officeDocument/2006/relationships/slideMaster" Target="slideMasters/slideMaster6.xml"/><Relationship Id="rId69" Type="http://schemas.openxmlformats.org/officeDocument/2006/relationships/slide" Target="slides/slide41.xml"/><Relationship Id="rId68" Type="http://schemas.openxmlformats.org/officeDocument/2006/relationships/slide" Target="slides/slide40.xml"/><Relationship Id="rId67" Type="http://schemas.openxmlformats.org/officeDocument/2006/relationships/slide" Target="slides/slide39.xml"/><Relationship Id="rId66" Type="http://schemas.openxmlformats.org/officeDocument/2006/relationships/slide" Target="slides/slide38.xml"/><Relationship Id="rId65" Type="http://schemas.openxmlformats.org/officeDocument/2006/relationships/slide" Target="slides/slide37.xml"/><Relationship Id="rId64" Type="http://schemas.openxmlformats.org/officeDocument/2006/relationships/slide" Target="slides/slide36.xml"/><Relationship Id="rId63" Type="http://schemas.openxmlformats.org/officeDocument/2006/relationships/slide" Target="slides/slide35.xml"/><Relationship Id="rId62" Type="http://schemas.openxmlformats.org/officeDocument/2006/relationships/slide" Target="slides/slide34.xml"/><Relationship Id="rId61" Type="http://schemas.openxmlformats.org/officeDocument/2006/relationships/slide" Target="slides/slide33.xml"/><Relationship Id="rId60" Type="http://schemas.openxmlformats.org/officeDocument/2006/relationships/slide" Target="slides/slide32.xml"/><Relationship Id="rId6" Type="http://schemas.openxmlformats.org/officeDocument/2006/relationships/slideMaster" Target="slideMasters/slideMaster5.xml"/><Relationship Id="rId59" Type="http://schemas.openxmlformats.org/officeDocument/2006/relationships/slide" Target="slides/slide31.xml"/><Relationship Id="rId58" Type="http://schemas.openxmlformats.org/officeDocument/2006/relationships/slide" Target="slides/slide30.xml"/><Relationship Id="rId57" Type="http://schemas.openxmlformats.org/officeDocument/2006/relationships/slide" Target="slides/slide29.xml"/><Relationship Id="rId56" Type="http://schemas.openxmlformats.org/officeDocument/2006/relationships/slide" Target="slides/slide28.xml"/><Relationship Id="rId55" Type="http://schemas.openxmlformats.org/officeDocument/2006/relationships/slide" Target="slides/slide27.xml"/><Relationship Id="rId54" Type="http://schemas.openxmlformats.org/officeDocument/2006/relationships/slide" Target="slides/slide26.xml"/><Relationship Id="rId53" Type="http://schemas.openxmlformats.org/officeDocument/2006/relationships/slide" Target="slides/slide25.xml"/><Relationship Id="rId52" Type="http://schemas.openxmlformats.org/officeDocument/2006/relationships/slide" Target="slides/slide24.xml"/><Relationship Id="rId51" Type="http://schemas.openxmlformats.org/officeDocument/2006/relationships/slide" Target="slides/slide23.xml"/><Relationship Id="rId50" Type="http://schemas.openxmlformats.org/officeDocument/2006/relationships/slide" Target="slides/slide22.xml"/><Relationship Id="rId5" Type="http://schemas.openxmlformats.org/officeDocument/2006/relationships/slideMaster" Target="slideMasters/slideMaster4.xml"/><Relationship Id="rId49" Type="http://schemas.openxmlformats.org/officeDocument/2006/relationships/slide" Target="slides/slide21.xml"/><Relationship Id="rId48" Type="http://schemas.openxmlformats.org/officeDocument/2006/relationships/slide" Target="slides/slide20.xml"/><Relationship Id="rId47" Type="http://schemas.openxmlformats.org/officeDocument/2006/relationships/slide" Target="slides/slide19.xml"/><Relationship Id="rId46" Type="http://schemas.openxmlformats.org/officeDocument/2006/relationships/slide" Target="slides/slide18.xml"/><Relationship Id="rId45" Type="http://schemas.openxmlformats.org/officeDocument/2006/relationships/slide" Target="slides/slide17.xml"/><Relationship Id="rId44" Type="http://schemas.openxmlformats.org/officeDocument/2006/relationships/slide" Target="slides/slide16.xml"/><Relationship Id="rId43" Type="http://schemas.openxmlformats.org/officeDocument/2006/relationships/slide" Target="slides/slide15.xml"/><Relationship Id="rId42" Type="http://schemas.openxmlformats.org/officeDocument/2006/relationships/slide" Target="slides/slide14.xml"/><Relationship Id="rId41" Type="http://schemas.openxmlformats.org/officeDocument/2006/relationships/slide" Target="slides/slide13.xml"/><Relationship Id="rId40" Type="http://schemas.openxmlformats.org/officeDocument/2006/relationships/slide" Target="slides/slide12.xml"/><Relationship Id="rId4" Type="http://schemas.openxmlformats.org/officeDocument/2006/relationships/slideMaster" Target="slideMasters/slideMaster3.xml"/><Relationship Id="rId39" Type="http://schemas.openxmlformats.org/officeDocument/2006/relationships/slide" Target="slides/slide11.xml"/><Relationship Id="rId38" Type="http://schemas.openxmlformats.org/officeDocument/2006/relationships/slide" Target="slides/slide10.xml"/><Relationship Id="rId37" Type="http://schemas.openxmlformats.org/officeDocument/2006/relationships/slide" Target="slides/slide9.xml"/><Relationship Id="rId36" Type="http://schemas.openxmlformats.org/officeDocument/2006/relationships/slide" Target="slides/slide8.xml"/><Relationship Id="rId35" Type="http://schemas.openxmlformats.org/officeDocument/2006/relationships/slide" Target="slides/slide7.xml"/><Relationship Id="rId34" Type="http://schemas.openxmlformats.org/officeDocument/2006/relationships/slide" Target="slides/slide6.xml"/><Relationship Id="rId33" Type="http://schemas.openxmlformats.org/officeDocument/2006/relationships/notesMaster" Target="notesMasters/notesMaster1.xml"/><Relationship Id="rId32" Type="http://schemas.openxmlformats.org/officeDocument/2006/relationships/slide" Target="slides/slide5.xml"/><Relationship Id="rId31" Type="http://schemas.openxmlformats.org/officeDocument/2006/relationships/slide" Target="slides/slide4.xml"/><Relationship Id="rId30" Type="http://schemas.openxmlformats.org/officeDocument/2006/relationships/slide" Target="slides/slide3.xml"/><Relationship Id="rId3" Type="http://schemas.openxmlformats.org/officeDocument/2006/relationships/slideMaster" Target="slideMasters/slideMaster2.xml"/><Relationship Id="rId29" Type="http://schemas.openxmlformats.org/officeDocument/2006/relationships/slide" Target="slides/slide2.xml"/><Relationship Id="rId28" Type="http://schemas.openxmlformats.org/officeDocument/2006/relationships/slide" Target="slides/slide1.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8" Type="http://schemas.openxmlformats.org/officeDocument/2006/relationships/tableStyles" Target="tableStyles.xml"/><Relationship Id="rId127" Type="http://schemas.openxmlformats.org/officeDocument/2006/relationships/viewProps" Target="viewProps.xml"/><Relationship Id="rId126" Type="http://schemas.openxmlformats.org/officeDocument/2006/relationships/presProps" Target="presProps.xml"/><Relationship Id="rId125" Type="http://schemas.openxmlformats.org/officeDocument/2006/relationships/handoutMaster" Target="handoutMasters/handoutMaster1.xml"/><Relationship Id="rId124" Type="http://schemas.openxmlformats.org/officeDocument/2006/relationships/slide" Target="slides/slide96.xml"/><Relationship Id="rId123" Type="http://schemas.openxmlformats.org/officeDocument/2006/relationships/slide" Target="slides/slide95.xml"/><Relationship Id="rId122" Type="http://schemas.openxmlformats.org/officeDocument/2006/relationships/slide" Target="slides/slide94.xml"/><Relationship Id="rId121" Type="http://schemas.openxmlformats.org/officeDocument/2006/relationships/slide" Target="slides/slide93.xml"/><Relationship Id="rId120" Type="http://schemas.openxmlformats.org/officeDocument/2006/relationships/slide" Target="slides/slide92.xml"/><Relationship Id="rId12" Type="http://schemas.openxmlformats.org/officeDocument/2006/relationships/slideMaster" Target="slideMasters/slideMaster11.xml"/><Relationship Id="rId119" Type="http://schemas.openxmlformats.org/officeDocument/2006/relationships/slide" Target="slides/slide91.xml"/><Relationship Id="rId118" Type="http://schemas.openxmlformats.org/officeDocument/2006/relationships/slide" Target="slides/slide90.xml"/><Relationship Id="rId117" Type="http://schemas.openxmlformats.org/officeDocument/2006/relationships/slide" Target="slides/slide89.xml"/><Relationship Id="rId116" Type="http://schemas.openxmlformats.org/officeDocument/2006/relationships/slide" Target="slides/slide88.xml"/><Relationship Id="rId115" Type="http://schemas.openxmlformats.org/officeDocument/2006/relationships/slide" Target="slides/slide87.xml"/><Relationship Id="rId114" Type="http://schemas.openxmlformats.org/officeDocument/2006/relationships/slide" Target="slides/slide86.xml"/><Relationship Id="rId113" Type="http://schemas.openxmlformats.org/officeDocument/2006/relationships/slide" Target="slides/slide85.xml"/><Relationship Id="rId112" Type="http://schemas.openxmlformats.org/officeDocument/2006/relationships/slide" Target="slides/slide84.xml"/><Relationship Id="rId111" Type="http://schemas.openxmlformats.org/officeDocument/2006/relationships/slide" Target="slides/slide83.xml"/><Relationship Id="rId110" Type="http://schemas.openxmlformats.org/officeDocument/2006/relationships/slide" Target="slides/slide82.xml"/><Relationship Id="rId11" Type="http://schemas.openxmlformats.org/officeDocument/2006/relationships/slideMaster" Target="slideMasters/slideMaster10.xml"/><Relationship Id="rId109" Type="http://schemas.openxmlformats.org/officeDocument/2006/relationships/slide" Target="slides/slide81.xml"/><Relationship Id="rId108" Type="http://schemas.openxmlformats.org/officeDocument/2006/relationships/slide" Target="slides/slide80.xml"/><Relationship Id="rId107" Type="http://schemas.openxmlformats.org/officeDocument/2006/relationships/slide" Target="slides/slide79.xml"/><Relationship Id="rId106" Type="http://schemas.openxmlformats.org/officeDocument/2006/relationships/slide" Target="slides/slide78.xml"/><Relationship Id="rId105" Type="http://schemas.openxmlformats.org/officeDocument/2006/relationships/slide" Target="slides/slide77.xml"/><Relationship Id="rId104" Type="http://schemas.openxmlformats.org/officeDocument/2006/relationships/slide" Target="slides/slide76.xml"/><Relationship Id="rId103" Type="http://schemas.openxmlformats.org/officeDocument/2006/relationships/slide" Target="slides/slide75.xml"/><Relationship Id="rId102" Type="http://schemas.openxmlformats.org/officeDocument/2006/relationships/slide" Target="slides/slide74.xml"/><Relationship Id="rId101" Type="http://schemas.openxmlformats.org/officeDocument/2006/relationships/slide" Target="slides/slide73.xml"/><Relationship Id="rId100" Type="http://schemas.openxmlformats.org/officeDocument/2006/relationships/slide" Target="slides/slide7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434998" cy="35619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5797248" y="0"/>
            <a:ext cx="4434998" cy="35619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fld>
            <a:endParaRPr lang="zh-CN" altLang="en-US"/>
          </a:p>
        </p:txBody>
      </p:sp>
      <p:sp>
        <p:nvSpPr>
          <p:cNvPr id="4" name="页脚占位符 3"/>
          <p:cNvSpPr>
            <a:spLocks noGrp="1"/>
          </p:cNvSpPr>
          <p:nvPr>
            <p:ph type="ftr" sz="quarter" idx="2"/>
          </p:nvPr>
        </p:nvSpPr>
        <p:spPr>
          <a:xfrm>
            <a:off x="2" y="6743103"/>
            <a:ext cx="4434998" cy="35619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797248" y="6743103"/>
            <a:ext cx="4434998" cy="35619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434998" cy="354965"/>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5797248" y="0"/>
            <a:ext cx="4434998" cy="354965"/>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fld>
            <a:endParaRPr lang="zh-CN" altLang="en-US"/>
          </a:p>
        </p:txBody>
      </p:sp>
      <p:sp>
        <p:nvSpPr>
          <p:cNvPr id="4" name="幻灯片图像占位符 3"/>
          <p:cNvSpPr>
            <a:spLocks noGrp="1" noRot="1" noChangeAspect="1"/>
          </p:cNvSpPr>
          <p:nvPr>
            <p:ph type="sldImg" idx="2"/>
          </p:nvPr>
        </p:nvSpPr>
        <p:spPr>
          <a:xfrm>
            <a:off x="2751138" y="531813"/>
            <a:ext cx="4732337" cy="2662237"/>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1023463" y="3372168"/>
            <a:ext cx="8187690" cy="3194685"/>
          </a:xfrm>
          <a:prstGeom prst="rect">
            <a:avLst/>
          </a:prstGeom>
        </p:spPr>
        <p:txBody>
          <a:bodyPr vert="horz" lIns="94759" tIns="47380" rIns="94759" bIns="4738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2" y="6743103"/>
            <a:ext cx="4434998" cy="354965"/>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797248" y="6743103"/>
            <a:ext cx="4434998" cy="354965"/>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FECEFA-FC12-46D8-8E20-053AAFEA4AC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80604020202020204" pitchFamily="34" charset="0"/>
                <a:ea typeface="宋体" pitchFamily="2" charset="-122"/>
              </a:defRPr>
            </a:lvl1pPr>
            <a:lvl2pPr marL="742950" indent="-285750">
              <a:defRPr>
                <a:solidFill>
                  <a:schemeClr val="tx1"/>
                </a:solidFill>
                <a:latin typeface="Arial" panose="02080604020202020204" pitchFamily="34" charset="0"/>
                <a:ea typeface="宋体" pitchFamily="2" charset="-122"/>
              </a:defRPr>
            </a:lvl2pPr>
            <a:lvl3pPr marL="1143000" indent="-228600">
              <a:defRPr>
                <a:solidFill>
                  <a:schemeClr val="tx1"/>
                </a:solidFill>
                <a:latin typeface="Arial" panose="02080604020202020204" pitchFamily="34" charset="0"/>
                <a:ea typeface="宋体" pitchFamily="2" charset="-122"/>
              </a:defRPr>
            </a:lvl3pPr>
            <a:lvl4pPr marL="1600200" indent="-228600">
              <a:defRPr>
                <a:solidFill>
                  <a:schemeClr val="tx1"/>
                </a:solidFill>
                <a:latin typeface="Arial" panose="02080604020202020204" pitchFamily="34" charset="0"/>
                <a:ea typeface="宋体" pitchFamily="2" charset="-122"/>
              </a:defRPr>
            </a:lvl4pPr>
            <a:lvl5pPr marL="2057400" indent="-228600">
              <a:defRPr>
                <a:solidFill>
                  <a:schemeClr val="tx1"/>
                </a:solidFill>
                <a:latin typeface="Arial" panose="0208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itchFamily="2" charset="-122"/>
              </a:defRPr>
            </a:lvl9pPr>
          </a:lstStyle>
          <a:p>
            <a:fld id="{44CD47DF-85A3-46A7-B4B4-7CC89B34F60A}"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我的计划分为四个阶段，每个阶段平均</a:t>
            </a:r>
            <a:r>
              <a:rPr kumimoji="1" lang="en-US" altLang="zh-CN" dirty="0"/>
              <a:t>80</a:t>
            </a:r>
            <a:r>
              <a:rPr kumimoji="1" lang="zh-CN" altLang="en-US" dirty="0"/>
              <a:t>天。分别对应之前的三项研究内容和系统方法的实验验证，成果总结和毕业论文撰写。</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a:stretch>
            <a:fillRect/>
          </a:stretch>
        </p:blipFill>
        <p:spPr>
          <a:xfrm>
            <a:off x="3528940" y="180000"/>
            <a:ext cx="5134119" cy="1080000"/>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321733" y="1167793"/>
            <a:ext cx="11501967" cy="74612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6"/>
          <p:cNvSpPr>
            <a:spLocks noGrp="1" noChangeArrowheads="1"/>
          </p:cNvSpPr>
          <p:nvPr>
            <p:ph type="sldNum" sz="quarter" idx="10"/>
          </p:nvPr>
        </p:nvSpPr>
        <p:spPr>
          <a:xfrm>
            <a:off x="10714567" y="0"/>
            <a:ext cx="1454151" cy="327025"/>
          </a:xfrm>
        </p:spPr>
        <p:txBody>
          <a:bodyPr/>
          <a:lstStyle>
            <a:lvl1pPr>
              <a:defRPr/>
            </a:lvl1pPr>
          </a:lstStyle>
          <a:p>
            <a:fld id="{89CB5DFE-CB92-4D7E-A76C-F40B16AFA64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image" Target="../media/image1.png"/><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image" Target="../media/image1.png"/><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image" Target="../media/image1.png"/><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image" Target="../media/image1.png"/><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1.png"/><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image" Target="../media/image1.png"/><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1.png"/><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image" Target="../media/image1.png"/><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image" Target="../media/image1.png"/><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image" Target="../media/image1.png"/><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image" Target="../media/image1.png"/><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image" Target="../media/image1.png"/><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image" Target="../media/image1.png"/><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image" Target="../media/image1.png"/><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image" Target="../media/image1.png"/><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image" Target="../media/image1.png"/><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1.png"/><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1.png"/><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png"/><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png"/><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png"/><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1.png"/><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microsoft.com/office/2007/relationships/media" Target="ppt/slides/ppt/slides/ppt/slides/ppt/slides/ppt/slides/ppt/slides/ppt/slides/ppt/slides/ppt/slides/ppt/slides/ppt/slides/ppt/slides/ppt/slides/ppt/slides/ppt/slides/ppt/slides/ppt/slides/clipboard/slides/ppt/slides/ppt/media/media1.mp4" TargetMode="External"/><Relationship Id="rId1" Type="http://schemas.openxmlformats.org/officeDocument/2006/relationships/video" Target="ppt/slides/ppt/slides/ppt/slides/ppt/slides/ppt/slides/ppt/slides/ppt/slides/ppt/slides/ppt/slides/ppt/slides/ppt/slides/ppt/slides/ppt/slides/ppt/slides/ppt/slides/ppt/slides/ppt/slides/clipboard/slides/ppt/slides/ppt/media/media1.mp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png"/><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5.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5.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5.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5.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68.jpe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0" Type="http://schemas.openxmlformats.org/officeDocument/2006/relationships/notesSlide" Target="../notesSlides/notesSlide26.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8.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1.xml"/><Relationship Id="rId3" Type="http://schemas.openxmlformats.org/officeDocument/2006/relationships/image" Target="../media/image70.png"/><Relationship Id="rId2" Type="http://schemas.openxmlformats.org/officeDocument/2006/relationships/image" Target="../media/image42.png"/><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5.xml"/><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2.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0" Type="http://schemas.openxmlformats.org/officeDocument/2006/relationships/notesSlide" Target="../notesSlides/notesSlide32.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0.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80.png"/><Relationship Id="rId1" Type="http://schemas.openxmlformats.org/officeDocument/2006/relationships/image" Target="../media/image78.png"/></Relationships>
</file>

<file path=ppt/slides/_rels/slide66.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74.png"/><Relationship Id="rId11" Type="http://schemas.openxmlformats.org/officeDocument/2006/relationships/notesSlide" Target="../notesSlides/notesSlide34.xml"/><Relationship Id="rId10" Type="http://schemas.openxmlformats.org/officeDocument/2006/relationships/slideLayout" Target="../slideLayouts/slideLayout12.xml"/><Relationship Id="rId1" Type="http://schemas.openxmlformats.org/officeDocument/2006/relationships/image" Target="../media/image73.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5.xml"/><Relationship Id="rId2" Type="http://schemas.openxmlformats.org/officeDocument/2006/relationships/image" Target="../media/image86.png"/><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7.xml"/><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70.png"/></Relationships>
</file>

<file path=ppt/slides/_rels/slide69.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7" Type="http://schemas.openxmlformats.org/officeDocument/2006/relationships/slideLayout" Target="../slideLayouts/slideLayout19.xml"/><Relationship Id="rId16" Type="http://schemas.openxmlformats.org/officeDocument/2006/relationships/image" Target="../media/image108.png"/><Relationship Id="rId15" Type="http://schemas.openxmlformats.org/officeDocument/2006/relationships/image" Target="../media/image107.png"/><Relationship Id="rId14" Type="http://schemas.openxmlformats.org/officeDocument/2006/relationships/image" Target="../media/image106.png"/><Relationship Id="rId13" Type="http://schemas.openxmlformats.org/officeDocument/2006/relationships/image" Target="../media/image105.png"/><Relationship Id="rId12" Type="http://schemas.openxmlformats.org/officeDocument/2006/relationships/image" Target="../media/image104.png"/><Relationship Id="rId11" Type="http://schemas.openxmlformats.org/officeDocument/2006/relationships/image" Target="../media/image103.png"/><Relationship Id="rId10" Type="http://schemas.openxmlformats.org/officeDocument/2006/relationships/image" Target="../media/image102.png"/><Relationship Id="rId1" Type="http://schemas.openxmlformats.org/officeDocument/2006/relationships/image" Target="../media/image9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112.jpe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0.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35.xml"/><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4.xml"/><Relationship Id="rId2" Type="http://schemas.openxmlformats.org/officeDocument/2006/relationships/image" Target="../media/image123.png"/><Relationship Id="rId1" Type="http://schemas.openxmlformats.org/officeDocument/2006/relationships/image" Target="../media/image122.png"/></Relationships>
</file>

<file path=ppt/slides/_rels/slide76.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3" Type="http://schemas.openxmlformats.org/officeDocument/2006/relationships/notesSlide" Target="../notesSlides/notesSlide40.xml"/><Relationship Id="rId12" Type="http://schemas.openxmlformats.org/officeDocument/2006/relationships/slideLayout" Target="../slideLayouts/slideLayout47.xml"/><Relationship Id="rId11" Type="http://schemas.openxmlformats.org/officeDocument/2006/relationships/image" Target="../media/image134.jpeg"/><Relationship Id="rId10" Type="http://schemas.openxmlformats.org/officeDocument/2006/relationships/image" Target="../media/image133.png"/><Relationship Id="rId1" Type="http://schemas.openxmlformats.org/officeDocument/2006/relationships/image" Target="../media/image124.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52.xml"/><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9.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140.png"/><Relationship Id="rId1" Type="http://schemas.openxmlformats.org/officeDocument/2006/relationships/image" Target="../media/image142.jpeg"/></Relationships>
</file>

<file path=ppt/slides/_rels/slide81.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150.png"/><Relationship Id="rId7" Type="http://schemas.openxmlformats.org/officeDocument/2006/relationships/image" Target="../media/image149.png"/><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2" Type="http://schemas.openxmlformats.org/officeDocument/2006/relationships/slideLayout" Target="../slideLayouts/slideLayout55.xml"/><Relationship Id="rId11" Type="http://schemas.openxmlformats.org/officeDocument/2006/relationships/image" Target="../media/image153.png"/><Relationship Id="rId10" Type="http://schemas.openxmlformats.org/officeDocument/2006/relationships/image" Target="../media/image152.png"/><Relationship Id="rId1" Type="http://schemas.openxmlformats.org/officeDocument/2006/relationships/image" Target="../media/image143.png"/></Relationships>
</file>

<file path=ppt/slides/_rels/slide82.xml.rels><?xml version="1.0" encoding="UTF-8" standalone="yes"?>
<Relationships xmlns="http://schemas.openxmlformats.org/package/2006/relationships"><Relationship Id="rId7" Type="http://schemas.openxmlformats.org/officeDocument/2006/relationships/slideLayout" Target="../slideLayouts/slideLayout58.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161.png"/><Relationship Id="rId1" Type="http://schemas.openxmlformats.org/officeDocument/2006/relationships/image" Target="../media/image160.png"/></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58.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image" Target="../media/image16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59.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16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65.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65.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jpeg"/></Relationships>
</file>

<file path=ppt/slides/_rels/slide91.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image" Target="../media/image181.png"/><Relationship Id="rId7" Type="http://schemas.openxmlformats.org/officeDocument/2006/relationships/image" Target="../media/image180.png"/><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4.png"/><Relationship Id="rId12" Type="http://schemas.openxmlformats.org/officeDocument/2006/relationships/notesSlide" Target="../notesSlides/notesSlide41.xml"/><Relationship Id="rId11" Type="http://schemas.openxmlformats.org/officeDocument/2006/relationships/slideLayout" Target="../slideLayouts/slideLayout65.xml"/><Relationship Id="rId10" Type="http://schemas.openxmlformats.org/officeDocument/2006/relationships/image" Target="../media/image183.png"/><Relationship Id="rId1" Type="http://schemas.openxmlformats.org/officeDocument/2006/relationships/image" Target="../media/image175.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65.xml"/><Relationship Id="rId2" Type="http://schemas.openxmlformats.org/officeDocument/2006/relationships/image" Target="../media/image185.png"/><Relationship Id="rId1" Type="http://schemas.openxmlformats.org/officeDocument/2006/relationships/image" Target="../media/image184.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71.xml"/><Relationship Id="rId4" Type="http://schemas.openxmlformats.org/officeDocument/2006/relationships/image" Target="../media/image186.png"/><Relationship Id="rId3" Type="http://schemas.openxmlformats.org/officeDocument/2006/relationships/image" Target="../media/image140.png"/><Relationship Id="rId2" Type="http://schemas.openxmlformats.org/officeDocument/2006/relationships/image" Target="../media/image174.png"/><Relationship Id="rId1" Type="http://schemas.openxmlformats.org/officeDocument/2006/relationships/image" Target="../media/image175.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68.xml"/><Relationship Id="rId3" Type="http://schemas.openxmlformats.org/officeDocument/2006/relationships/image" Target="../media/image160.png"/><Relationship Id="rId2" Type="http://schemas.openxmlformats.org/officeDocument/2006/relationships/image" Target="../media/image58.png"/><Relationship Id="rId1" Type="http://schemas.openxmlformats.org/officeDocument/2006/relationships/image" Target="../media/image187.jpe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4.xml"/><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7.xml"/><Relationship Id="rId3" Type="http://schemas.openxmlformats.org/officeDocument/2006/relationships/image" Target="../media/image66.png"/><Relationship Id="rId2" Type="http://schemas.openxmlformats.org/officeDocument/2006/relationships/image" Target="../media/image155.png"/><Relationship Id="rId1"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p:cNvSpPr>
          <p:nvPr>
            <p:ph idx="1"/>
          </p:nvPr>
        </p:nvSpPr>
        <p:spPr/>
        <p:txBody>
          <a:bodyPr/>
          <a:lstStyle/>
          <a:p>
            <a:pPr eaLnBrk="1" hangingPunct="1"/>
            <a:r>
              <a:rPr lang="zh-CN" altLang="en-US" dirty="0">
                <a:sym typeface="+mn-ea"/>
              </a:rPr>
              <a:t>研究内容</a:t>
            </a:r>
            <a:r>
              <a:rPr lang="en-US" altLang="zh-CN" dirty="0">
                <a:sym typeface="+mn-ea"/>
              </a:rPr>
              <a:t>二</a:t>
            </a:r>
            <a:r>
              <a:rPr lang="zh-CN" altLang="en-US" dirty="0">
                <a:sym typeface="+mn-ea"/>
              </a:rPr>
              <a:t>：基于深度强化学习的机械臂训练</a:t>
            </a:r>
            <a:endParaRPr lang="zh-CN" altLang="en-US" dirty="0">
              <a:sym typeface="+mn-ea"/>
            </a:endParaRPr>
          </a:p>
          <a:p>
            <a:pPr lvl="1" eaLnBrk="1" hangingPunct="1"/>
            <a:r>
              <a:rPr lang="en-US" altLang="en-US" sz="2400" b="0" dirty="0">
                <a:cs typeface="+mn-ea"/>
                <a:sym typeface="+mn-ea"/>
              </a:rPr>
              <a:t>技术路线：由策略网络得到一系列状态序列，优化仿真参数逼近真实环境，优化运动轨迹，最终得到能迁移到真实环境的策略网络。</a:t>
            </a:r>
            <a:endParaRPr lang="en-US" sz="2400" b="0" dirty="0">
              <a:cs typeface="+mn-ea"/>
              <a:sym typeface="+mn-ea"/>
            </a:endParaRPr>
          </a:p>
          <a:p>
            <a:pPr marL="0" indent="0" eaLnBrk="1" hangingPunct="1">
              <a:buNone/>
            </a:pPr>
            <a:endParaRPr lang="zh-CN" altLang="en-US" dirty="0">
              <a:sym typeface="+mn-ea"/>
            </a:endParaRPr>
          </a:p>
        </p:txBody>
      </p:sp>
      <p:sp>
        <p:nvSpPr>
          <p:cNvPr id="3" name="标题 2"/>
          <p:cNvSpPr>
            <a:spLocks noGrp="1"/>
          </p:cNvSpPr>
          <p:nvPr>
            <p:ph type="title"/>
          </p:nvPr>
        </p:nvSpPr>
        <p:spPr>
          <a:xfrm>
            <a:off x="335705" y="63740"/>
            <a:ext cx="11501967" cy="642937"/>
          </a:xfrm>
        </p:spPr>
        <p:txBody>
          <a:bodyPr/>
          <a:lstStyle/>
          <a:p>
            <a:r>
              <a:rPr lang="zh-CN" altLang="en-US" dirty="0"/>
              <a:t>四、技术路线与研究难点</a:t>
            </a:r>
            <a:endParaRPr lang="zh-CN" altLang="en-US" dirty="0"/>
          </a:p>
        </p:txBody>
      </p:sp>
      <p:grpSp>
        <p:nvGrpSpPr>
          <p:cNvPr id="16" name="Group 15"/>
          <p:cNvGrpSpPr/>
          <p:nvPr/>
        </p:nvGrpSpPr>
        <p:grpSpPr>
          <a:xfrm>
            <a:off x="799465" y="2475230"/>
            <a:ext cx="10589260" cy="3023235"/>
            <a:chOff x="1259" y="3898"/>
            <a:chExt cx="16676" cy="4761"/>
          </a:xfrm>
        </p:grpSpPr>
        <p:grpSp>
          <p:nvGrpSpPr>
            <p:cNvPr id="58" name="Group 57"/>
            <p:cNvGrpSpPr/>
            <p:nvPr/>
          </p:nvGrpSpPr>
          <p:grpSpPr>
            <a:xfrm>
              <a:off x="1915" y="3899"/>
              <a:ext cx="16021" cy="4761"/>
              <a:chOff x="2307" y="4851"/>
              <a:chExt cx="16021" cy="4761"/>
            </a:xfrm>
          </p:grpSpPr>
          <p:grpSp>
            <p:nvGrpSpPr>
              <p:cNvPr id="5" name="Group 4"/>
              <p:cNvGrpSpPr/>
              <p:nvPr/>
            </p:nvGrpSpPr>
            <p:grpSpPr>
              <a:xfrm>
                <a:off x="5721" y="4851"/>
                <a:ext cx="3017" cy="3269"/>
                <a:chOff x="8847" y="5518"/>
                <a:chExt cx="4962" cy="3257"/>
              </a:xfrm>
            </p:grpSpPr>
            <p:pic>
              <p:nvPicPr>
                <p:cNvPr id="6" name="Picture 5" descr="webwxgetmsgimg"/>
                <p:cNvPicPr>
                  <a:picLocks noChangeAspect="1"/>
                </p:cNvPicPr>
                <p:nvPr/>
              </p:nvPicPr>
              <p:blipFill>
                <a:blip r:embed="rId1"/>
                <a:stretch>
                  <a:fillRect/>
                </a:stretch>
              </p:blipFill>
              <p:spPr>
                <a:xfrm>
                  <a:off x="9069" y="6196"/>
                  <a:ext cx="4493" cy="2375"/>
                </a:xfrm>
                <a:prstGeom prst="rect">
                  <a:avLst/>
                </a:prstGeom>
              </p:spPr>
            </p:pic>
            <p:sp>
              <p:nvSpPr>
                <p:cNvPr id="10" name="圆角矩形 100"/>
                <p:cNvSpPr/>
                <p:nvPr/>
              </p:nvSpPr>
              <p:spPr bwMode="auto">
                <a:xfrm>
                  <a:off x="8847" y="5518"/>
                  <a:ext cx="4962" cy="3257"/>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zh-CN" sz="1400" b="1" dirty="0">
                      <a:solidFill>
                        <a:schemeClr val="tx1"/>
                      </a:solidFill>
                      <a:latin typeface="Times New Roman"/>
                      <a:ea typeface="黑体"/>
                    </a:rPr>
                    <a:t>真实环境</a:t>
                  </a:r>
                  <a:endParaRPr lang="en-US" altLang="en-US" sz="1400" b="1" dirty="0">
                    <a:solidFill>
                      <a:schemeClr val="tx1"/>
                    </a:solidFill>
                    <a:latin typeface="Times New Roman"/>
                    <a:ea typeface="黑体"/>
                  </a:endParaRPr>
                </a:p>
              </p:txBody>
            </p:sp>
          </p:grpSp>
          <p:sp>
            <p:nvSpPr>
              <p:cNvPr id="7" name="圆角矩形 100"/>
              <p:cNvSpPr/>
              <p:nvPr/>
            </p:nvSpPr>
            <p:spPr bwMode="auto">
              <a:xfrm>
                <a:off x="2307" y="8902"/>
                <a:ext cx="5177" cy="71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探索策略网络</a:t>
                </a:r>
                <a:endParaRPr lang="en-US" altLang="en-US" sz="2400" b="1" dirty="0">
                  <a:solidFill>
                    <a:schemeClr val="tx1"/>
                  </a:solidFill>
                  <a:latin typeface="Times New Roman"/>
                  <a:ea typeface="黑体"/>
                </a:endParaRPr>
              </a:p>
            </p:txBody>
          </p:sp>
          <p:cxnSp>
            <p:nvCxnSpPr>
              <p:cNvPr id="9" name="Straight Arrow Connector 8"/>
              <p:cNvCxnSpPr>
                <a:stCxn id="15" idx="2"/>
                <a:endCxn id="7" idx="0"/>
              </p:cNvCxnSpPr>
              <p:nvPr/>
            </p:nvCxnSpPr>
            <p:spPr>
              <a:xfrm>
                <a:off x="3102" y="8119"/>
                <a:ext cx="1794" cy="783"/>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31" name="Straight Arrow Connector 30"/>
              <p:cNvCxnSpPr>
                <a:stCxn id="10" idx="2"/>
                <a:endCxn id="7" idx="0"/>
              </p:cNvCxnSpPr>
              <p:nvPr/>
            </p:nvCxnSpPr>
            <p:spPr>
              <a:xfrm flipH="1">
                <a:off x="4896" y="8120"/>
                <a:ext cx="2334" cy="78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32" name="Straight Arrow Connector 31"/>
              <p:cNvCxnSpPr>
                <a:stCxn id="10" idx="3"/>
                <a:endCxn id="36" idx="1"/>
              </p:cNvCxnSpPr>
              <p:nvPr/>
            </p:nvCxnSpPr>
            <p:spPr>
              <a:xfrm>
                <a:off x="8738" y="6486"/>
                <a:ext cx="2022"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3" name="Text Box 32"/>
              <p:cNvSpPr txBox="1"/>
              <p:nvPr/>
            </p:nvSpPr>
            <p:spPr>
              <a:xfrm>
                <a:off x="8805" y="5664"/>
                <a:ext cx="1888" cy="628"/>
              </a:xfrm>
              <a:prstGeom prst="rect">
                <a:avLst/>
              </a:prstGeom>
              <a:solidFill>
                <a:schemeClr val="bg1"/>
              </a:solidFill>
            </p:spPr>
            <p:txBody>
              <a:bodyPr wrap="none" rtlCol="0">
                <a:spAutoFit/>
              </a:bodyPr>
              <a:lstStyle/>
              <a:p>
                <a:r>
                  <a:rPr lang="en-US" altLang="en-US" sz="2000" dirty="0">
                    <a:latin typeface="+mn-lt"/>
                    <a:ea typeface="+mn-ea"/>
                  </a:rPr>
                  <a:t>观测运动</a:t>
                </a:r>
                <a:endParaRPr lang="en-US" altLang="en-US" sz="2000" dirty="0">
                  <a:latin typeface="+mn-lt"/>
                  <a:ea typeface="+mn-ea"/>
                </a:endParaRPr>
              </a:p>
            </p:txBody>
          </p:sp>
          <p:sp>
            <p:nvSpPr>
              <p:cNvPr id="36" name="圆角矩形 100"/>
              <p:cNvSpPr/>
              <p:nvPr/>
            </p:nvSpPr>
            <p:spPr bwMode="auto">
              <a:xfrm>
                <a:off x="10760" y="5966"/>
                <a:ext cx="3325" cy="103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仿真参数优化</a:t>
                </a:r>
                <a:endParaRPr lang="en-US" altLang="en-US" sz="2400" b="1" dirty="0">
                  <a:solidFill>
                    <a:schemeClr val="tx1"/>
                  </a:solidFill>
                  <a:latin typeface="Times New Roman"/>
                  <a:ea typeface="黑体"/>
                </a:endParaRPr>
              </a:p>
            </p:txBody>
          </p:sp>
          <p:sp>
            <p:nvSpPr>
              <p:cNvPr id="37" name="圆角矩形 100"/>
              <p:cNvSpPr/>
              <p:nvPr/>
            </p:nvSpPr>
            <p:spPr bwMode="auto">
              <a:xfrm>
                <a:off x="10761" y="8120"/>
                <a:ext cx="3325" cy="64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轨迹优化</a:t>
                </a:r>
                <a:endParaRPr lang="en-US" altLang="en-US" sz="2400" b="1" dirty="0">
                  <a:solidFill>
                    <a:schemeClr val="tx1"/>
                  </a:solidFill>
                  <a:latin typeface="Times New Roman"/>
                  <a:ea typeface="黑体"/>
                </a:endParaRPr>
              </a:p>
            </p:txBody>
          </p:sp>
          <p:cxnSp>
            <p:nvCxnSpPr>
              <p:cNvPr id="39" name="Straight Arrow Connector 38"/>
              <p:cNvCxnSpPr>
                <a:stCxn id="36" idx="2"/>
                <a:endCxn id="37" idx="0"/>
              </p:cNvCxnSpPr>
              <p:nvPr/>
            </p:nvCxnSpPr>
            <p:spPr>
              <a:xfrm>
                <a:off x="12423" y="7005"/>
                <a:ext cx="1" cy="1115"/>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40" name="Text Box 39"/>
              <p:cNvSpPr txBox="1"/>
              <p:nvPr/>
            </p:nvSpPr>
            <p:spPr>
              <a:xfrm>
                <a:off x="10325" y="7288"/>
                <a:ext cx="1888" cy="628"/>
              </a:xfrm>
              <a:prstGeom prst="rect">
                <a:avLst/>
              </a:prstGeom>
              <a:solidFill>
                <a:schemeClr val="bg1"/>
              </a:solidFill>
            </p:spPr>
            <p:txBody>
              <a:bodyPr wrap="none" rtlCol="0">
                <a:spAutoFit/>
              </a:bodyPr>
              <a:lstStyle/>
              <a:p>
                <a:r>
                  <a:rPr lang="en-US" altLang="en-US" sz="2000" dirty="0">
                    <a:latin typeface="+mn-lt"/>
                    <a:ea typeface="+mn-ea"/>
                  </a:rPr>
                  <a:t>物理参数</a:t>
                </a:r>
                <a:endParaRPr lang="en-US" altLang="en-US" sz="2000" dirty="0">
                  <a:latin typeface="+mn-lt"/>
                  <a:ea typeface="+mn-ea"/>
                </a:endParaRPr>
              </a:p>
            </p:txBody>
          </p:sp>
          <p:sp>
            <p:nvSpPr>
              <p:cNvPr id="11" name="圆角矩形 100"/>
              <p:cNvSpPr/>
              <p:nvPr/>
            </p:nvSpPr>
            <p:spPr bwMode="auto">
              <a:xfrm>
                <a:off x="15154" y="8120"/>
                <a:ext cx="3174" cy="64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执行策略网络</a:t>
                </a:r>
                <a:endParaRPr lang="en-US" altLang="en-US" sz="2400" b="1" dirty="0">
                  <a:solidFill>
                    <a:schemeClr val="tx1"/>
                  </a:solidFill>
                  <a:latin typeface="Times New Roman"/>
                  <a:ea typeface="黑体"/>
                </a:endParaRPr>
              </a:p>
            </p:txBody>
          </p:sp>
          <p:cxnSp>
            <p:nvCxnSpPr>
              <p:cNvPr id="12" name="Straight Arrow Connector 11"/>
              <p:cNvCxnSpPr>
                <a:stCxn id="37" idx="3"/>
                <a:endCxn id="11" idx="1"/>
              </p:cNvCxnSpPr>
              <p:nvPr/>
            </p:nvCxnSpPr>
            <p:spPr>
              <a:xfrm>
                <a:off x="14086" y="8445"/>
                <a:ext cx="1068"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grpSp>
          <p:nvGrpSpPr>
            <p:cNvPr id="13" name="Group 12"/>
            <p:cNvGrpSpPr/>
            <p:nvPr/>
          </p:nvGrpSpPr>
          <p:grpSpPr>
            <a:xfrm>
              <a:off x="1259" y="3898"/>
              <a:ext cx="2902" cy="3269"/>
              <a:chOff x="1676" y="5638"/>
              <a:chExt cx="4658" cy="4414"/>
            </a:xfrm>
          </p:grpSpPr>
          <p:pic>
            <p:nvPicPr>
              <p:cNvPr id="14" name="Picture 13" descr="Screenshot from 2020-12-02 23-49-44"/>
              <p:cNvPicPr>
                <a:picLocks noChangeAspect="1"/>
              </p:cNvPicPr>
              <p:nvPr/>
            </p:nvPicPr>
            <p:blipFill>
              <a:blip r:embed="rId2"/>
              <a:stretch>
                <a:fillRect/>
              </a:stretch>
            </p:blipFill>
            <p:spPr>
              <a:xfrm>
                <a:off x="1982" y="6071"/>
                <a:ext cx="4045" cy="3832"/>
              </a:xfrm>
              <a:prstGeom prst="rect">
                <a:avLst/>
              </a:prstGeom>
            </p:spPr>
          </p:pic>
          <p:sp>
            <p:nvSpPr>
              <p:cNvPr id="15" name="圆角矩形 100"/>
              <p:cNvSpPr/>
              <p:nvPr/>
            </p:nvSpPr>
            <p:spPr bwMode="auto">
              <a:xfrm>
                <a:off x="1676" y="5638"/>
                <a:ext cx="4658" cy="441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sz="1400" b="1" dirty="0">
                    <a:solidFill>
                      <a:schemeClr val="tx1"/>
                    </a:solidFill>
                    <a:latin typeface="Times New Roman"/>
                    <a:ea typeface="黑体"/>
                  </a:rPr>
                  <a:t>仿真环境</a:t>
                </a:r>
                <a:r>
                  <a:rPr lang="en-US" altLang="en-US" sz="1400" b="1" dirty="0">
                    <a:solidFill>
                      <a:schemeClr val="tx1"/>
                    </a:solidFill>
                    <a:latin typeface="Times New Roman"/>
                    <a:ea typeface="黑体"/>
                  </a:rPr>
                  <a:t>并行训练</a:t>
                </a:r>
                <a:endParaRPr lang="en-US" altLang="en-US" sz="1400" b="1" dirty="0">
                  <a:solidFill>
                    <a:schemeClr val="tx1"/>
                  </a:solidFill>
                  <a:latin typeface="Times New Roman"/>
                  <a:ea typeface="黑体"/>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 闭环视觉伺服</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14"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Byravan A, Leeb F, Meier F, et al. Se3-pose-nets: Structured deep dynamics models for visuomotor planning and control[J]. arXiv preprint arXiv:1710.00489, 2017.</a:t>
            </a:r>
            <a:endParaRPr lang="en-US" altLang="zh-CN" sz="1000" dirty="0">
              <a:latin typeface="+mn-lt"/>
              <a:ea typeface="+mn-ea"/>
            </a:endParaRPr>
          </a:p>
        </p:txBody>
      </p:sp>
      <p:sp>
        <p:nvSpPr>
          <p:cNvPr id="5" name="Text Box 4"/>
          <p:cNvSpPr txBox="1"/>
          <p:nvPr/>
        </p:nvSpPr>
        <p:spPr>
          <a:xfrm>
            <a:off x="6337300" y="2282190"/>
            <a:ext cx="5729605" cy="706755"/>
          </a:xfrm>
          <a:prstGeom prst="rect">
            <a:avLst/>
          </a:prstGeom>
          <a:solidFill>
            <a:schemeClr val="bg1"/>
          </a:solidFill>
        </p:spPr>
        <p:txBody>
          <a:bodyPr wrap="square" rtlCol="0">
            <a:spAutoFit/>
          </a:bodyPr>
          <a:lstStyle/>
          <a:p>
            <a:r>
              <a:rPr lang="en-US" altLang="en-US" sz="2000" dirty="0">
                <a:latin typeface="+mn-lt"/>
                <a:ea typeface="+mn-ea"/>
              </a:rPr>
              <a:t>输入目标位置的机械臂点云和当前机械臂点云，用encoder-decoder网络输出规划的每一步动作。</a:t>
            </a:r>
            <a:endParaRPr lang="en-US" altLang="en-US" sz="2000" dirty="0">
              <a:latin typeface="+mn-lt"/>
              <a:ea typeface="+mn-ea"/>
            </a:endParaRPr>
          </a:p>
        </p:txBody>
      </p:sp>
      <p:pic>
        <p:nvPicPr>
          <p:cNvPr id="6" name="Picture 5" descr="Screenshot from 2020-12-14 13-13-58"/>
          <p:cNvPicPr>
            <a:picLocks noChangeAspect="1"/>
          </p:cNvPicPr>
          <p:nvPr/>
        </p:nvPicPr>
        <p:blipFill>
          <a:blip r:embed="rId1"/>
          <a:stretch>
            <a:fillRect/>
          </a:stretch>
        </p:blipFill>
        <p:spPr>
          <a:xfrm>
            <a:off x="-29845" y="1447165"/>
            <a:ext cx="5988050" cy="45777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从仿真到</a:t>
            </a:r>
            <a:r>
              <a:rPr lang="en-US" altLang="en-US" dirty="0">
                <a:sym typeface="+mn-ea"/>
              </a:rPr>
              <a:t>真实</a:t>
            </a:r>
            <a:r>
              <a:rPr lang="en-US" dirty="0">
                <a:sym typeface="+mn-ea"/>
              </a:rPr>
              <a:t>的迁移学习研究</a:t>
            </a:r>
            <a:endParaRPr lang="en-US" dirty="0">
              <a:sym typeface="+mn-ea"/>
            </a:endParaRPr>
          </a:p>
          <a:p>
            <a:r>
              <a:rPr lang="en-US" altLang="en-US" sz="2000" dirty="0">
                <a:sym typeface="+mn-ea"/>
              </a:rPr>
              <a:t>主要问题：如何有效迁移策略到真实环境</a:t>
            </a:r>
            <a:endParaRPr lang="en-US" altLang="en-US" sz="2000" dirty="0">
              <a:sym typeface="+mn-ea"/>
            </a:endParaRPr>
          </a:p>
          <a:p>
            <a:r>
              <a:rPr lang="en-US" altLang="en-US" sz="2000" dirty="0">
                <a:sym typeface="+mn-ea"/>
              </a:rPr>
              <a:t>域随机化方法（物理参数、渲染参数等参数）</a:t>
            </a:r>
            <a:endParaRPr lang="en-US" altLang="en-US" dirty="0"/>
          </a:p>
          <a:p>
            <a:pPr lvl="1"/>
            <a:r>
              <a:rPr sz="1800" b="0" dirty="0">
                <a:solidFill>
                  <a:srgbClr val="000000"/>
                </a:solidFill>
                <a:cs typeface="+mn-ea"/>
                <a:sym typeface="+mn-ea"/>
              </a:rPr>
              <a:t>Pinto L</a:t>
            </a:r>
            <a:r>
              <a:rPr lang="en-US" sz="1800" b="0" dirty="0">
                <a:solidFill>
                  <a:srgbClr val="000000"/>
                </a:solidFill>
                <a:cs typeface="+mn-ea"/>
                <a:sym typeface="+mn-ea"/>
              </a:rPr>
              <a:t>等人</a:t>
            </a:r>
            <a:r>
              <a:rPr sz="1800" b="0" dirty="0">
                <a:solidFill>
                  <a:srgbClr val="000000"/>
                </a:solidFill>
                <a:cs typeface="+mn-ea"/>
                <a:sym typeface="+mn-ea"/>
              </a:rPr>
              <a:t>使用成熟的Actor-critic算法</a:t>
            </a:r>
            <a:r>
              <a:rPr lang="en-US" sz="1800" b="0" dirty="0">
                <a:solidFill>
                  <a:srgbClr val="000000"/>
                </a:solidFill>
                <a:cs typeface="+mn-ea"/>
                <a:sym typeface="+mn-ea"/>
              </a:rPr>
              <a:t>，提出</a:t>
            </a:r>
            <a:r>
              <a:rPr lang="en-US" altLang="en-US" sz="1800" b="0" dirty="0">
                <a:solidFill>
                  <a:srgbClr val="000000"/>
                </a:solidFill>
                <a:cs typeface="+mn-ea"/>
                <a:sym typeface="+mn-ea"/>
              </a:rPr>
              <a:t>在仿真下使相机获取到</a:t>
            </a:r>
            <a:r>
              <a:rPr sz="1800" b="0" dirty="0">
                <a:solidFill>
                  <a:srgbClr val="000000"/>
                </a:solidFill>
                <a:cs typeface="+mn-ea"/>
                <a:sym typeface="+mn-ea"/>
              </a:rPr>
              <a:t>随机化</a:t>
            </a:r>
            <a:r>
              <a:rPr lang="en-US" sz="1800" b="0" dirty="0">
                <a:solidFill>
                  <a:srgbClr val="000000"/>
                </a:solidFill>
                <a:cs typeface="+mn-ea"/>
                <a:sym typeface="+mn-ea"/>
              </a:rPr>
              <a:t>的</a:t>
            </a:r>
            <a:r>
              <a:rPr lang="en-US" altLang="en-US" sz="1800" b="0" dirty="0">
                <a:solidFill>
                  <a:srgbClr val="000000"/>
                </a:solidFill>
                <a:cs typeface="+mn-ea"/>
                <a:sym typeface="+mn-ea"/>
              </a:rPr>
              <a:t>颜色信息的</a:t>
            </a:r>
            <a:r>
              <a:rPr sz="1800" b="0" dirty="0">
                <a:solidFill>
                  <a:srgbClr val="000000"/>
                </a:solidFill>
                <a:cs typeface="+mn-ea"/>
                <a:sym typeface="+mn-ea"/>
              </a:rPr>
              <a:t>trick</a:t>
            </a:r>
            <a:r>
              <a:rPr lang="en-US" sz="1800" b="0" dirty="0">
                <a:solidFill>
                  <a:srgbClr val="000000"/>
                </a:solidFill>
                <a:cs typeface="+mn-ea"/>
                <a:sym typeface="+mn-ea"/>
              </a:rPr>
              <a:t>进行</a:t>
            </a:r>
            <a:r>
              <a:rPr sz="1800" b="0" dirty="0">
                <a:solidFill>
                  <a:srgbClr val="000000"/>
                </a:solidFill>
                <a:cs typeface="+mn-ea"/>
                <a:sym typeface="+mn-ea"/>
              </a:rPr>
              <a:t>训练</a:t>
            </a:r>
            <a:r>
              <a:rPr lang="en-US" sz="1800" b="0" dirty="0">
                <a:solidFill>
                  <a:srgbClr val="000000"/>
                </a:solidFill>
                <a:cs typeface="+mn-ea"/>
                <a:sym typeface="+mn-ea"/>
              </a:rPr>
              <a:t>，使</a:t>
            </a:r>
            <a:r>
              <a:rPr lang="en-US" altLang="en-US" sz="1800" b="0" dirty="0">
                <a:solidFill>
                  <a:srgbClr val="000000"/>
                </a:solidFill>
                <a:cs typeface="+mn-ea"/>
                <a:sym typeface="+mn-ea"/>
              </a:rPr>
              <a:t>仿真与真实的相机差异可以被无视</a:t>
            </a:r>
            <a:r>
              <a:rPr lang="en-US" sz="1800" b="0" dirty="0">
                <a:solidFill>
                  <a:srgbClr val="000000"/>
                </a:solidFill>
                <a:cs typeface="+mn-ea"/>
                <a:sym typeface="+mn-ea"/>
              </a:rPr>
              <a:t>，</a:t>
            </a:r>
            <a:r>
              <a:rPr sz="1800" b="0" dirty="0">
                <a:solidFill>
                  <a:srgbClr val="000000"/>
                </a:solidFill>
                <a:cs typeface="+mn-ea"/>
                <a:sym typeface="+mn-ea"/>
              </a:rPr>
              <a:t>实现</a:t>
            </a:r>
            <a:r>
              <a:rPr lang="en-US" sz="1800" b="0" dirty="0">
                <a:solidFill>
                  <a:srgbClr val="000000"/>
                </a:solidFill>
                <a:cs typeface="+mn-ea"/>
                <a:sym typeface="+mn-ea"/>
              </a:rPr>
              <a:t>单一物体</a:t>
            </a:r>
            <a:r>
              <a:rPr sz="1800" b="0" dirty="0">
                <a:solidFill>
                  <a:srgbClr val="000000"/>
                </a:solidFill>
                <a:cs typeface="+mn-ea"/>
                <a:sym typeface="+mn-ea"/>
              </a:rPr>
              <a:t>的抓取任务</a:t>
            </a:r>
            <a:endParaRPr sz="1800" b="0" dirty="0">
              <a:solidFill>
                <a:srgbClr val="000000"/>
              </a:solidFill>
              <a:cs typeface="+mn-ea"/>
              <a:sym typeface="+mn-ea"/>
            </a:endParaRPr>
          </a:p>
          <a:p>
            <a:pPr lvl="1"/>
            <a:r>
              <a:rPr lang="en-US" sz="1800" b="0" dirty="0">
                <a:solidFill>
                  <a:srgbClr val="000000"/>
                </a:solidFill>
                <a:cs typeface="+mn-ea"/>
                <a:sym typeface="+mn-ea"/>
              </a:rPr>
              <a:t>问题：随机化参数怎么选（哪些物理参数？渲染的图像参数？），如何随机化（服从什么分布的随机化？）</a:t>
            </a:r>
            <a:endParaRPr lang="zh-CN" altLang="en-US" dirty="0"/>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0"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Pinto L , Andrychowicz M , Welinder P , et al. Asymmetric Actor Critic for Image-Based Robot Learning[J]. 2017.</a:t>
            </a:r>
            <a:endParaRPr lang="en-US" altLang="zh-CN" sz="1000" dirty="0">
              <a:latin typeface="+mn-lt"/>
              <a:ea typeface="+mn-ea"/>
            </a:endParaRPr>
          </a:p>
        </p:txBody>
      </p:sp>
      <p:pic>
        <p:nvPicPr>
          <p:cNvPr id="21" name="Picture 20"/>
          <p:cNvPicPr>
            <a:picLocks noChangeAspect="1"/>
          </p:cNvPicPr>
          <p:nvPr/>
        </p:nvPicPr>
        <p:blipFill>
          <a:blip r:embed="rId1"/>
          <a:stretch>
            <a:fillRect/>
          </a:stretch>
        </p:blipFill>
        <p:spPr>
          <a:xfrm>
            <a:off x="4319270" y="3188335"/>
            <a:ext cx="3554730" cy="3061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从仿真到</a:t>
            </a:r>
            <a:r>
              <a:rPr lang="en-US" altLang="en-US" dirty="0">
                <a:sym typeface="+mn-ea"/>
              </a:rPr>
              <a:t>真实</a:t>
            </a:r>
            <a:r>
              <a:rPr lang="en-US" dirty="0">
                <a:sym typeface="+mn-ea"/>
              </a:rPr>
              <a:t>的迁移学习研究</a:t>
            </a:r>
            <a:endParaRPr lang="en-US" dirty="0">
              <a:sym typeface="+mn-ea"/>
            </a:endParaRPr>
          </a:p>
          <a:p>
            <a:pPr lvl="1" algn="l">
              <a:buClrTx/>
              <a:buSzTx/>
              <a:buFontTx/>
            </a:pPr>
            <a:r>
              <a:rPr lang="en-US" sz="2000" b="0" dirty="0">
                <a:solidFill>
                  <a:srgbClr val="000000"/>
                </a:solidFill>
                <a:cs typeface="+mn-ea"/>
              </a:rPr>
              <a:t>利用真实世界</a:t>
            </a:r>
            <a:r>
              <a:rPr lang="en-US" altLang="en-US" sz="2000" b="0" dirty="0">
                <a:solidFill>
                  <a:srgbClr val="000000"/>
                </a:solidFill>
                <a:cs typeface="+mn-ea"/>
              </a:rPr>
              <a:t>和仿真的</a:t>
            </a:r>
            <a:r>
              <a:rPr lang="en-US" altLang="en-US" sz="2000" b="0" dirty="0">
                <a:solidFill>
                  <a:srgbClr val="000000"/>
                </a:solidFill>
                <a:cs typeface="+mn-ea"/>
                <a:sym typeface="+mn-ea"/>
              </a:rPr>
              <a:t>观测</a:t>
            </a:r>
            <a:r>
              <a:rPr lang="en-US" altLang="en-US" sz="2000" b="0" dirty="0">
                <a:solidFill>
                  <a:srgbClr val="000000"/>
                </a:solidFill>
                <a:cs typeface="+mn-ea"/>
              </a:rPr>
              <a:t>差异</a:t>
            </a:r>
            <a:r>
              <a:rPr lang="en-US" sz="2000" b="0" dirty="0">
                <a:solidFill>
                  <a:srgbClr val="000000"/>
                </a:solidFill>
                <a:cs typeface="+mn-ea"/>
              </a:rPr>
              <a:t>更新</a:t>
            </a:r>
            <a:r>
              <a:rPr lang="en-US" altLang="en-US" sz="2000" b="0" dirty="0">
                <a:solidFill>
                  <a:srgbClr val="000000"/>
                </a:solidFill>
                <a:cs typeface="+mn-ea"/>
              </a:rPr>
              <a:t>仿真环境</a:t>
            </a:r>
            <a:r>
              <a:rPr lang="en-US" sz="2000" b="0" dirty="0">
                <a:solidFill>
                  <a:srgbClr val="000000"/>
                </a:solidFill>
                <a:cs typeface="+mn-ea"/>
              </a:rPr>
              <a:t>参数</a:t>
            </a:r>
            <a:r>
              <a:rPr lang="en-US" altLang="en-US" sz="2000" b="0" dirty="0">
                <a:solidFill>
                  <a:srgbClr val="000000"/>
                </a:solidFill>
                <a:cs typeface="+mn-ea"/>
              </a:rPr>
              <a:t>（抽屉离机械臂的距离）</a:t>
            </a:r>
            <a:r>
              <a:rPr lang="en-US" sz="2000" b="0" dirty="0">
                <a:solidFill>
                  <a:srgbClr val="000000"/>
                </a:solidFill>
                <a:cs typeface="+mn-ea"/>
              </a:rPr>
              <a:t>的分布</a:t>
            </a:r>
            <a:r>
              <a:rPr lang="en-US" altLang="en-US" sz="2000" b="0" dirty="0">
                <a:solidFill>
                  <a:srgbClr val="000000"/>
                </a:solidFill>
                <a:cs typeface="+mn-ea"/>
              </a:rPr>
              <a:t>，</a:t>
            </a:r>
            <a:r>
              <a:rPr lang="en-US" sz="2000" b="0" dirty="0">
                <a:solidFill>
                  <a:srgbClr val="000000"/>
                </a:solidFill>
                <a:cs typeface="+mn-ea"/>
              </a:rPr>
              <a:t>实现</a:t>
            </a:r>
            <a:r>
              <a:rPr lang="en-US" altLang="en-US" sz="2000" b="0" dirty="0">
                <a:solidFill>
                  <a:srgbClr val="000000"/>
                </a:solidFill>
                <a:cs typeface="+mn-ea"/>
              </a:rPr>
              <a:t>策略迁移，最终实现拉抽屉任务</a:t>
            </a:r>
            <a:endParaRPr lang="en-US" altLang="en-US" sz="2000" b="0" dirty="0">
              <a:solidFill>
                <a:srgbClr val="000000"/>
              </a:solidFill>
              <a:cs typeface="+mn-ea"/>
            </a:endParaRPr>
          </a:p>
          <a:p>
            <a:pPr lvl="1" algn="l">
              <a:buClrTx/>
              <a:buSzTx/>
              <a:buFontTx/>
            </a:pPr>
            <a:r>
              <a:rPr lang="en-US" altLang="en-US" sz="2000" b="0" dirty="0">
                <a:solidFill>
                  <a:srgbClr val="000000"/>
                </a:solidFill>
                <a:cs typeface="+mn-ea"/>
              </a:rPr>
              <a:t>问题：仿真参数是按照高斯分布</a:t>
            </a:r>
            <a:r>
              <a:rPr lang="en-US" altLang="en-US" sz="2000" b="0" dirty="0">
                <a:solidFill>
                  <a:srgbClr val="000000"/>
                </a:solidFill>
                <a:cs typeface="+mn-ea"/>
                <a:sym typeface="+mn-ea"/>
              </a:rPr>
              <a:t>随机化的,需要进一步研究更复杂的参数分布</a:t>
            </a:r>
            <a:endParaRPr lang="en-US" altLang="en-US" sz="2000" b="0" dirty="0">
              <a:solidFill>
                <a:srgbClr val="000000"/>
              </a:solidFill>
              <a:cs typeface="+mn-ea"/>
              <a:sym typeface="+mn-ea"/>
            </a:endParaRPr>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 闭环视觉伺服</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14" name="文本框 5"/>
          <p:cNvSpPr txBox="1"/>
          <p:nvPr/>
        </p:nvSpPr>
        <p:spPr>
          <a:xfrm>
            <a:off x="0" y="6314440"/>
            <a:ext cx="12192635" cy="39878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Byravan A, Lceb F, Meier F, et al. SE3-Pose-Nets: Structured deep dynamics models for visuomotor control[C]//2018 IEEE International Conference on Robotics and Automation (ICRA). IEEE, 2018: 1-8.</a:t>
            </a:r>
            <a:endParaRPr lang="en-US" altLang="zh-CN" sz="1000" dirty="0">
              <a:latin typeface="+mn-lt"/>
              <a:ea typeface="+mn-ea"/>
            </a:endParaRPr>
          </a:p>
        </p:txBody>
      </p:sp>
      <p:sp>
        <p:nvSpPr>
          <p:cNvPr id="5" name="Text Box 4"/>
          <p:cNvSpPr txBox="1"/>
          <p:nvPr/>
        </p:nvSpPr>
        <p:spPr>
          <a:xfrm>
            <a:off x="6337300" y="2282190"/>
            <a:ext cx="5729605" cy="706755"/>
          </a:xfrm>
          <a:prstGeom prst="rect">
            <a:avLst/>
          </a:prstGeom>
          <a:solidFill>
            <a:schemeClr val="bg1"/>
          </a:solidFill>
        </p:spPr>
        <p:txBody>
          <a:bodyPr wrap="square" rtlCol="0">
            <a:spAutoFit/>
          </a:bodyPr>
          <a:lstStyle/>
          <a:p>
            <a:r>
              <a:rPr lang="en-US" altLang="en-US" sz="2000" dirty="0">
                <a:latin typeface="+mn-lt"/>
                <a:ea typeface="+mn-ea"/>
              </a:rPr>
              <a:t>输入目标位置的机械臂点云和当前机械臂点云，用encoder-decoder网络输出规划的每一步动作。</a:t>
            </a:r>
            <a:endParaRPr lang="en-US" altLang="en-US" sz="2000" dirty="0">
              <a:latin typeface="+mn-lt"/>
              <a:ea typeface="+mn-ea"/>
            </a:endParaRPr>
          </a:p>
        </p:txBody>
      </p:sp>
      <p:pic>
        <p:nvPicPr>
          <p:cNvPr id="6" name="Picture 5" descr="Screenshot from 2020-12-14 13-13-58"/>
          <p:cNvPicPr>
            <a:picLocks noChangeAspect="1"/>
          </p:cNvPicPr>
          <p:nvPr/>
        </p:nvPicPr>
        <p:blipFill>
          <a:blip r:embed="rId1"/>
          <a:stretch>
            <a:fillRect/>
          </a:stretch>
        </p:blipFill>
        <p:spPr>
          <a:xfrm>
            <a:off x="-29845" y="1447165"/>
            <a:ext cx="5988050" cy="45777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从仿真到</a:t>
            </a:r>
            <a:r>
              <a:rPr lang="en-US" altLang="en-US" dirty="0">
                <a:sym typeface="+mn-ea"/>
              </a:rPr>
              <a:t>真实</a:t>
            </a:r>
            <a:r>
              <a:rPr lang="en-US" dirty="0">
                <a:sym typeface="+mn-ea"/>
              </a:rPr>
              <a:t>的迁移学习研究</a:t>
            </a:r>
            <a:endParaRPr lang="en-US" dirty="0">
              <a:sym typeface="+mn-ea"/>
            </a:endParaRPr>
          </a:p>
          <a:p>
            <a:pPr lvl="1" algn="l">
              <a:buClrTx/>
              <a:buSzTx/>
              <a:buFontTx/>
            </a:pPr>
            <a:r>
              <a:rPr lang="en-US" altLang="en-US" sz="2000" b="0" dirty="0">
                <a:solidFill>
                  <a:srgbClr val="000000"/>
                </a:solidFill>
                <a:cs typeface="+mn-ea"/>
              </a:rPr>
              <a:t>Quan Vuong将上述问题抽象成双层优化问题，提出了使用交叉熵优化公式1，使用ppo算法优化公式2</a:t>
            </a:r>
            <a:endParaRPr lang="en-US" altLang="en-US" sz="2000" b="0" dirty="0">
              <a:solidFill>
                <a:srgbClr val="000000"/>
              </a:solidFill>
              <a:cs typeface="+mn-ea"/>
            </a:endParaRPr>
          </a:p>
          <a:p>
            <a:pPr lvl="1" algn="l">
              <a:buClrTx/>
              <a:buSzTx/>
              <a:buFontTx/>
            </a:pPr>
            <a:r>
              <a:rPr lang="en-US" altLang="en-US" sz="2000" b="0" dirty="0">
                <a:solidFill>
                  <a:srgbClr val="000000"/>
                </a:solidFill>
                <a:cs typeface="+mn-ea"/>
              </a:rPr>
              <a:t>指出未来可以寻找通用的参数优化原则来解决迁移问题</a:t>
            </a:r>
            <a:endParaRPr lang="en-US" altLang="en-US" sz="2000" b="0" dirty="0">
              <a:solidFill>
                <a:srgbClr val="000000"/>
              </a:solidFill>
              <a:cs typeface="+mn-ea"/>
            </a:endParaRPr>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0" name="文本框 5"/>
          <p:cNvSpPr txBox="1"/>
          <p:nvPr/>
        </p:nvSpPr>
        <p:spPr>
          <a:xfrm>
            <a:off x="3175" y="5961380"/>
            <a:ext cx="12171680"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Vuong Q, Vikram S, Su H, et al. How to pick the domain randomization parameters for sim-to-real transfer of reinforcement learning policies?[J]. arXiv preprint arXiv:1903.11774, 2019.</a:t>
            </a:r>
            <a:endParaRPr lang="en-US" altLang="zh-CN" sz="1000" dirty="0">
              <a:latin typeface="+mn-lt"/>
              <a:ea typeface="+mn-ea"/>
            </a:endParaRPr>
          </a:p>
        </p:txBody>
      </p:sp>
      <p:grpSp>
        <p:nvGrpSpPr>
          <p:cNvPr id="9" name="Group 8"/>
          <p:cNvGrpSpPr/>
          <p:nvPr/>
        </p:nvGrpSpPr>
        <p:grpSpPr>
          <a:xfrm>
            <a:off x="1233170" y="3656330"/>
            <a:ext cx="9725660" cy="1085850"/>
            <a:chOff x="1729" y="4405"/>
            <a:chExt cx="15316" cy="1710"/>
          </a:xfrm>
        </p:grpSpPr>
        <p:pic>
          <p:nvPicPr>
            <p:cNvPr id="5" name="Picture 4" descr="Screenshot from 2020-12-11 21-41-24"/>
            <p:cNvPicPr>
              <a:picLocks noChangeAspect="1"/>
            </p:cNvPicPr>
            <p:nvPr/>
          </p:nvPicPr>
          <p:blipFill>
            <a:blip r:embed="rId1"/>
            <a:stretch>
              <a:fillRect/>
            </a:stretch>
          </p:blipFill>
          <p:spPr>
            <a:xfrm>
              <a:off x="1729" y="4405"/>
              <a:ext cx="7920" cy="1710"/>
            </a:xfrm>
            <a:prstGeom prst="rect">
              <a:avLst/>
            </a:prstGeom>
          </p:spPr>
        </p:pic>
        <p:sp>
          <p:nvSpPr>
            <p:cNvPr id="6" name="Text Box 5"/>
            <p:cNvSpPr txBox="1"/>
            <p:nvPr/>
          </p:nvSpPr>
          <p:spPr>
            <a:xfrm>
              <a:off x="9957" y="4405"/>
              <a:ext cx="7088" cy="628"/>
            </a:xfrm>
            <a:prstGeom prst="rect">
              <a:avLst/>
            </a:prstGeom>
            <a:solidFill>
              <a:schemeClr val="bg1"/>
            </a:solidFill>
          </p:spPr>
          <p:txBody>
            <a:bodyPr wrap="none" rtlCol="0">
              <a:spAutoFit/>
            </a:bodyPr>
            <a:lstStyle/>
            <a:p>
              <a:r>
                <a:rPr lang="en-US" altLang="en-US" sz="2000" dirty="0">
                  <a:latin typeface="+mn-lt"/>
                  <a:ea typeface="+mn-ea"/>
                </a:rPr>
                <a:t>真实环境下优化选取的参数使奖励最大</a:t>
              </a:r>
              <a:endParaRPr lang="en-US" altLang="en-US" sz="2000" dirty="0">
                <a:latin typeface="+mn-lt"/>
                <a:ea typeface="+mn-ea"/>
              </a:endParaRPr>
            </a:p>
          </p:txBody>
        </p:sp>
        <p:sp>
          <p:nvSpPr>
            <p:cNvPr id="8" name="Text Box 7"/>
            <p:cNvSpPr txBox="1"/>
            <p:nvPr/>
          </p:nvSpPr>
          <p:spPr>
            <a:xfrm>
              <a:off x="9957" y="5287"/>
              <a:ext cx="6688" cy="628"/>
            </a:xfrm>
            <a:prstGeom prst="rect">
              <a:avLst/>
            </a:prstGeom>
            <a:solidFill>
              <a:schemeClr val="bg1"/>
            </a:solidFill>
          </p:spPr>
          <p:txBody>
            <a:bodyPr wrap="none" rtlCol="0">
              <a:spAutoFit/>
            </a:bodyPr>
            <a:lstStyle/>
            <a:p>
              <a:r>
                <a:rPr lang="en-US" altLang="en-US" sz="2000" dirty="0">
                  <a:latin typeface="+mn-lt"/>
                  <a:ea typeface="+mn-ea"/>
                </a:rPr>
                <a:t>仿真环境下优化策略网络使奖励最大</a:t>
              </a:r>
              <a:endParaRPr lang="en-US" altLang="en-US" sz="2000" dirty="0">
                <a:latin typeface="+mn-lt"/>
                <a:ea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从仿真到</a:t>
            </a:r>
            <a:r>
              <a:rPr lang="en-US" altLang="en-US" dirty="0">
                <a:sym typeface="+mn-ea"/>
              </a:rPr>
              <a:t>真实</a:t>
            </a:r>
            <a:r>
              <a:rPr lang="en-US" dirty="0">
                <a:sym typeface="+mn-ea"/>
              </a:rPr>
              <a:t>的迁移学习研究</a:t>
            </a:r>
            <a:endParaRPr lang="en-US" dirty="0">
              <a:sym typeface="+mn-ea"/>
            </a:endParaRPr>
          </a:p>
          <a:p>
            <a:pPr lvl="1" algn="l">
              <a:buClrTx/>
              <a:buSzTx/>
              <a:buFontTx/>
            </a:pPr>
            <a:r>
              <a:rPr lang="en-US" sz="2000" b="0" dirty="0">
                <a:solidFill>
                  <a:srgbClr val="000000"/>
                </a:solidFill>
                <a:cs typeface="+mn-ea"/>
              </a:rPr>
              <a:t>利用真实世界</a:t>
            </a:r>
            <a:r>
              <a:rPr lang="en-US" altLang="en-US" sz="2000" b="0" dirty="0">
                <a:solidFill>
                  <a:srgbClr val="000000"/>
                </a:solidFill>
                <a:cs typeface="+mn-ea"/>
              </a:rPr>
              <a:t>和仿真的</a:t>
            </a:r>
            <a:r>
              <a:rPr lang="en-US" altLang="en-US" sz="2000" b="0" dirty="0">
                <a:solidFill>
                  <a:srgbClr val="000000"/>
                </a:solidFill>
                <a:cs typeface="+mn-ea"/>
                <a:sym typeface="+mn-ea"/>
              </a:rPr>
              <a:t>观测</a:t>
            </a:r>
            <a:r>
              <a:rPr lang="en-US" altLang="en-US" sz="2000" b="0" dirty="0">
                <a:solidFill>
                  <a:srgbClr val="000000"/>
                </a:solidFill>
                <a:cs typeface="+mn-ea"/>
              </a:rPr>
              <a:t>差异</a:t>
            </a:r>
            <a:r>
              <a:rPr lang="en-US" sz="2000" b="0" dirty="0">
                <a:solidFill>
                  <a:srgbClr val="000000"/>
                </a:solidFill>
                <a:cs typeface="+mn-ea"/>
              </a:rPr>
              <a:t>更新</a:t>
            </a:r>
            <a:r>
              <a:rPr lang="en-US" altLang="en-US" sz="2000" b="0" dirty="0">
                <a:solidFill>
                  <a:srgbClr val="000000"/>
                </a:solidFill>
                <a:cs typeface="+mn-ea"/>
              </a:rPr>
              <a:t>仿真环境</a:t>
            </a:r>
            <a:r>
              <a:rPr lang="en-US" sz="2000" b="0" dirty="0">
                <a:solidFill>
                  <a:srgbClr val="000000"/>
                </a:solidFill>
                <a:cs typeface="+mn-ea"/>
              </a:rPr>
              <a:t>参数</a:t>
            </a:r>
            <a:r>
              <a:rPr lang="en-US" altLang="en-US" sz="2000" b="0" dirty="0">
                <a:solidFill>
                  <a:srgbClr val="000000"/>
                </a:solidFill>
                <a:cs typeface="+mn-ea"/>
              </a:rPr>
              <a:t>（抽屉离机械臂的距离）</a:t>
            </a:r>
            <a:r>
              <a:rPr lang="en-US" sz="2000" b="0" dirty="0">
                <a:solidFill>
                  <a:srgbClr val="000000"/>
                </a:solidFill>
                <a:cs typeface="+mn-ea"/>
              </a:rPr>
              <a:t>的分布</a:t>
            </a:r>
            <a:r>
              <a:rPr lang="en-US" altLang="en-US" sz="2000" b="0" dirty="0">
                <a:solidFill>
                  <a:srgbClr val="000000"/>
                </a:solidFill>
                <a:cs typeface="+mn-ea"/>
              </a:rPr>
              <a:t>，</a:t>
            </a:r>
            <a:r>
              <a:rPr lang="en-US" sz="2000" b="0" dirty="0">
                <a:solidFill>
                  <a:srgbClr val="000000"/>
                </a:solidFill>
                <a:cs typeface="+mn-ea"/>
              </a:rPr>
              <a:t>实现</a:t>
            </a:r>
            <a:r>
              <a:rPr lang="en-US" altLang="en-US" sz="2000" b="0" dirty="0">
                <a:solidFill>
                  <a:srgbClr val="000000"/>
                </a:solidFill>
                <a:cs typeface="+mn-ea"/>
              </a:rPr>
              <a:t>策略迁移，最终实现拉抽屉任务</a:t>
            </a:r>
            <a:endParaRPr lang="en-US" altLang="en-US" sz="2000" b="0" dirty="0">
              <a:solidFill>
                <a:srgbClr val="000000"/>
              </a:solidFill>
              <a:cs typeface="+mn-ea"/>
            </a:endParaRPr>
          </a:p>
          <a:p>
            <a:pPr lvl="1" algn="l">
              <a:buClrTx/>
              <a:buSzTx/>
              <a:buFontTx/>
            </a:pPr>
            <a:r>
              <a:rPr lang="en-US" altLang="en-US" sz="2000" b="0" dirty="0">
                <a:solidFill>
                  <a:srgbClr val="000000"/>
                </a:solidFill>
                <a:cs typeface="+mn-ea"/>
              </a:rPr>
              <a:t>问题：仿真参数是按照高斯分布</a:t>
            </a:r>
            <a:r>
              <a:rPr lang="en-US" altLang="en-US" sz="2000" b="0" dirty="0">
                <a:solidFill>
                  <a:srgbClr val="000000"/>
                </a:solidFill>
                <a:cs typeface="+mn-ea"/>
                <a:sym typeface="+mn-ea"/>
              </a:rPr>
              <a:t>随机化的,需要进一步研究更复杂的参数分布</a:t>
            </a:r>
            <a:endParaRPr lang="en-US" altLang="en-US" sz="2000" b="0" dirty="0">
              <a:solidFill>
                <a:srgbClr val="000000"/>
              </a:solidFill>
              <a:cs typeface="+mn-ea"/>
              <a:sym typeface="+mn-ea"/>
            </a:endParaRPr>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0" name="文本框 5"/>
          <p:cNvSpPr txBox="1"/>
          <p:nvPr/>
        </p:nvSpPr>
        <p:spPr>
          <a:xfrm>
            <a:off x="3175" y="5961380"/>
            <a:ext cx="12171680" cy="39878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Y. Chebotar et al., "Closing the Sim-to-Real Loop: Adapting Simulation Randomization with Real World Experience," 2019 International Conference on Robotics and Automation (ICRA), Montreal, QC, Canada, 2019, pp. 8973-8979, doi: 10.1109/ICRA.2019.8793789.</a:t>
            </a:r>
            <a:endParaRPr lang="en-US" altLang="zh-CN" sz="1000" dirty="0">
              <a:latin typeface="+mn-lt"/>
              <a:ea typeface="+mn-ea"/>
            </a:endParaRPr>
          </a:p>
        </p:txBody>
      </p:sp>
      <p:pic>
        <p:nvPicPr>
          <p:cNvPr id="4" name="图片 1"/>
          <p:cNvPicPr>
            <a:picLocks noChangeAspect="1"/>
          </p:cNvPicPr>
          <p:nvPr/>
        </p:nvPicPr>
        <p:blipFill>
          <a:blip r:embed="rId1"/>
          <a:stretch>
            <a:fillRect/>
          </a:stretch>
        </p:blipFill>
        <p:spPr>
          <a:xfrm>
            <a:off x="4014470" y="2626360"/>
            <a:ext cx="4116705" cy="31654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p:cNvSpPr>
          <p:nvPr>
            <p:ph idx="1"/>
          </p:nvPr>
        </p:nvSpPr>
        <p:spPr/>
        <p:txBody>
          <a:bodyPr/>
          <a:lstStyle/>
          <a:p>
            <a:pPr eaLnBrk="1" hangingPunct="1"/>
            <a:r>
              <a:rPr lang="zh-CN" altLang="en-US" dirty="0">
                <a:sym typeface="+mn-ea"/>
              </a:rPr>
              <a:t>研究内容</a:t>
            </a:r>
            <a:r>
              <a:rPr lang="en-US" altLang="zh-CN" dirty="0">
                <a:sym typeface="+mn-ea"/>
              </a:rPr>
              <a:t>三</a:t>
            </a:r>
            <a:r>
              <a:rPr lang="zh-CN" altLang="en-US" dirty="0">
                <a:sym typeface="+mn-ea"/>
              </a:rPr>
              <a:t>：</a:t>
            </a:r>
            <a:r>
              <a:rPr lang="en-US" dirty="0">
                <a:sym typeface="+mn-ea"/>
              </a:rPr>
              <a:t>基于强化学习和迁移学习的机械臂自主操作</a:t>
            </a:r>
            <a:endParaRPr lang="en-US" dirty="0">
              <a:sym typeface="+mn-ea"/>
            </a:endParaRPr>
          </a:p>
          <a:p>
            <a:pPr lvl="1" eaLnBrk="1" hangingPunct="1"/>
            <a:endParaRPr lang="en-US" sz="2400" b="0" dirty="0">
              <a:cs typeface="+mn-ea"/>
              <a:sym typeface="+mn-ea"/>
            </a:endParaRPr>
          </a:p>
          <a:p>
            <a:pPr lvl="1" eaLnBrk="1" hangingPunct="1"/>
            <a:endParaRPr lang="en-US" sz="2400" b="0" dirty="0">
              <a:cs typeface="+mn-ea"/>
              <a:sym typeface="+mn-ea"/>
            </a:endParaRPr>
          </a:p>
          <a:p>
            <a:pPr lvl="1" eaLnBrk="1" hangingPunct="1"/>
            <a:endParaRPr lang="en-US" sz="2400" b="0" dirty="0">
              <a:cs typeface="+mn-ea"/>
              <a:sym typeface="+mn-ea"/>
            </a:endParaRPr>
          </a:p>
        </p:txBody>
      </p:sp>
      <p:sp>
        <p:nvSpPr>
          <p:cNvPr id="3" name="标题 2"/>
          <p:cNvSpPr>
            <a:spLocks noGrp="1"/>
          </p:cNvSpPr>
          <p:nvPr>
            <p:ph type="title"/>
          </p:nvPr>
        </p:nvSpPr>
        <p:spPr/>
        <p:txBody>
          <a:bodyPr/>
          <a:lstStyle/>
          <a:p>
            <a:r>
              <a:rPr lang="zh-CN" altLang="en-US" dirty="0"/>
              <a:t>四、技术路线与研究难点</a:t>
            </a:r>
            <a:endParaRPr lang="zh-CN" altLang="en-US" dirty="0"/>
          </a:p>
        </p:txBody>
      </p:sp>
      <p:pic>
        <p:nvPicPr>
          <p:cNvPr id="6" name="图片 1"/>
          <p:cNvPicPr>
            <a:picLocks noChangeAspect="1"/>
          </p:cNvPicPr>
          <p:nvPr/>
        </p:nvPicPr>
        <p:blipFill>
          <a:blip r:embed="rId1"/>
          <a:stretch>
            <a:fillRect/>
          </a:stretch>
        </p:blipFill>
        <p:spPr>
          <a:xfrm>
            <a:off x="6574790" y="2350770"/>
            <a:ext cx="4561205" cy="3698875"/>
          </a:xfrm>
          <a:prstGeom prst="rect">
            <a:avLst/>
          </a:prstGeom>
          <a:ln w="28575" cmpd="sng">
            <a:solidFill>
              <a:srgbClr val="2C2C2C"/>
            </a:solidFill>
            <a:prstDash val="solid"/>
          </a:ln>
        </p:spPr>
      </p:pic>
      <p:pic>
        <p:nvPicPr>
          <p:cNvPr id="2" name="Picture 1" descr="Screenshot from 2020-12-15 10-37-47"/>
          <p:cNvPicPr>
            <a:picLocks noChangeAspect="1"/>
          </p:cNvPicPr>
          <p:nvPr/>
        </p:nvPicPr>
        <p:blipFill>
          <a:blip r:embed="rId2"/>
          <a:stretch>
            <a:fillRect/>
          </a:stretch>
        </p:blipFill>
        <p:spPr>
          <a:xfrm>
            <a:off x="1082675" y="2371725"/>
            <a:ext cx="4050030" cy="3677920"/>
          </a:xfrm>
          <a:prstGeom prst="rect">
            <a:avLst/>
          </a:prstGeom>
          <a:ln w="28575" cmpd="sng">
            <a:solidFill>
              <a:srgbClr val="2C2C2C"/>
            </a:solidFill>
            <a:prstDash val="solid"/>
          </a:ln>
        </p:spPr>
      </p:pic>
      <p:sp>
        <p:nvSpPr>
          <p:cNvPr id="5" name="Text Box 4"/>
          <p:cNvSpPr txBox="1"/>
          <p:nvPr/>
        </p:nvSpPr>
        <p:spPr>
          <a:xfrm>
            <a:off x="2254250" y="6049645"/>
            <a:ext cx="1706880" cy="398780"/>
          </a:xfrm>
          <a:prstGeom prst="rect">
            <a:avLst/>
          </a:prstGeom>
          <a:noFill/>
        </p:spPr>
        <p:txBody>
          <a:bodyPr wrap="none" rtlCol="0" anchor="t">
            <a:spAutoFit/>
          </a:bodyPr>
          <a:lstStyle/>
          <a:p>
            <a:r>
              <a:rPr lang="en-US" altLang="en-US" sz="2000" dirty="0">
                <a:cs typeface="+mn-ea"/>
                <a:sym typeface="+mn-ea"/>
              </a:rPr>
              <a:t>域随机化训练</a:t>
            </a:r>
            <a:endParaRPr lang="en-US" sz="2000" dirty="0">
              <a:latin typeface="+mn-lt"/>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物理引擎</a:t>
            </a:r>
            <a:endParaRPr lang="en-US" dirty="0"/>
          </a:p>
        </p:txBody>
      </p:sp>
      <p:sp>
        <p:nvSpPr>
          <p:cNvPr id="5" name="内容占位符 4"/>
          <p:cNvSpPr>
            <a:spLocks noGrp="1"/>
          </p:cNvSpPr>
          <p:nvPr>
            <p:ph idx="1"/>
          </p:nvPr>
        </p:nvSpPr>
        <p:spPr/>
        <p:txBody>
          <a:bodyPr/>
          <a:lstStyle/>
          <a:p>
            <a:r>
              <a:rPr lang="en-US" altLang="zh-CN" dirty="0"/>
              <a:t>Flex</a:t>
            </a:r>
            <a:r>
              <a:rPr lang="zh-CN" altLang="en-US" dirty="0"/>
              <a:t>论文：</a:t>
            </a:r>
            <a:r>
              <a:rPr lang="en-US" altLang="zh-CN" dirty="0"/>
              <a:t>2014siggrph</a:t>
            </a:r>
            <a:r>
              <a:rPr lang="zh-CN" altLang="en-US" dirty="0"/>
              <a:t>：</a:t>
            </a:r>
            <a:r>
              <a:rPr lang="en-US" altLang="zh-CN" b="0" dirty="0"/>
              <a:t>Unified Particle Physics for Real-Time Applications</a:t>
            </a:r>
            <a:endParaRPr lang="en-US" altLang="zh-CN" dirty="0"/>
          </a:p>
          <a:p>
            <a:r>
              <a:rPr lang="zh-CN" altLang="en-US" dirty="0"/>
              <a:t>是一个用粒子系统和约束来统一表示刚体，柔体，流体，以利于各种物体相互作用模拟的仿真器，有开源库可以调用。</a:t>
            </a:r>
            <a:endParaRPr lang="en-US" altLang="zh-CN" dirty="0"/>
          </a:p>
        </p:txBody>
      </p:sp>
      <p:sp>
        <p:nvSpPr>
          <p:cNvPr id="2" name="矩形 1"/>
          <p:cNvSpPr/>
          <p:nvPr/>
        </p:nvSpPr>
        <p:spPr>
          <a:xfrm>
            <a:off x="695400" y="4005064"/>
            <a:ext cx="8641342" cy="1477328"/>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距离约束，用于模拟布料，包括布料的拉伸和弯曲等行为；</a:t>
            </a:r>
            <a:endParaRPr lang="zh-CN" altLang="en-US"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形状约束，用于模拟刚体和软体；</a:t>
            </a:r>
            <a:endParaRPr lang="zh-CN" altLang="en-US"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密度约束，用于模拟流体；</a:t>
            </a:r>
            <a:endParaRPr lang="zh-CN" altLang="en-US"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体积约束，用于模拟充气体；</a:t>
            </a:r>
            <a:endParaRPr lang="zh-CN" altLang="en-US"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碰撞约束，计算粒子之间的碰撞反应，比如把粒子从穿透状态解开，计算摩擦力等等。</a:t>
            </a:r>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物理引擎</a:t>
            </a:r>
            <a:endParaRPr lang="en-US" dirty="0"/>
          </a:p>
        </p:txBody>
      </p:sp>
      <p:sp>
        <p:nvSpPr>
          <p:cNvPr id="6" name="内容占位符 5"/>
          <p:cNvSpPr>
            <a:spLocks noGrp="1"/>
          </p:cNvSpPr>
          <p:nvPr>
            <p:ph idx="1"/>
          </p:nvPr>
        </p:nvSpPr>
        <p:spPr/>
        <p:txBody>
          <a:bodyPr/>
          <a:lstStyle/>
          <a:p>
            <a:r>
              <a:rPr lang="zh-CN" altLang="en-US" dirty="0"/>
              <a:t>比较</a:t>
            </a:r>
            <a:endParaRPr lang="zh-CN" altLang="en-US" dirty="0"/>
          </a:p>
        </p:txBody>
      </p:sp>
      <p:graphicFrame>
        <p:nvGraphicFramePr>
          <p:cNvPr id="7" name="Table 6"/>
          <p:cNvGraphicFramePr/>
          <p:nvPr/>
        </p:nvGraphicFramePr>
        <p:xfrm>
          <a:off x="996154" y="1844824"/>
          <a:ext cx="10153128" cy="2410460"/>
        </p:xfrm>
        <a:graphic>
          <a:graphicData uri="http://schemas.openxmlformats.org/drawingml/2006/table">
            <a:tbl>
              <a:tblPr firstRow="1" bandRow="1">
                <a:tableStyleId>{5C22544A-7EE6-4342-B048-85BDC9FD1C3A}</a:tableStyleId>
              </a:tblPr>
              <a:tblGrid>
                <a:gridCol w="1738514"/>
                <a:gridCol w="1327014"/>
                <a:gridCol w="1506980"/>
                <a:gridCol w="1764196"/>
                <a:gridCol w="3816424"/>
              </a:tblGrid>
              <a:tr h="490220">
                <a:tc>
                  <a:txBody>
                    <a:bodyPr/>
                    <a:lstStyle/>
                    <a:p>
                      <a:pPr>
                        <a:buNone/>
                      </a:pPr>
                      <a:endParaRPr lang="en-US" altLang="en-US"/>
                    </a:p>
                  </a:txBody>
                  <a:tcPr/>
                </a:tc>
                <a:tc>
                  <a:txBody>
                    <a:bodyPr/>
                    <a:lstStyle/>
                    <a:p>
                      <a:pPr>
                        <a:buNone/>
                      </a:pPr>
                      <a:r>
                        <a:rPr lang="en-US" altLang="en-US"/>
                        <a:t>持有公司/人员</a:t>
                      </a:r>
                      <a:endParaRPr lang="en-US" altLang="en-US"/>
                    </a:p>
                  </a:txBody>
                  <a:tcPr/>
                </a:tc>
                <a:tc>
                  <a:txBody>
                    <a:bodyPr/>
                    <a:lstStyle/>
                    <a:p>
                      <a:pPr>
                        <a:buNone/>
                      </a:pPr>
                      <a:r>
                        <a:rPr lang="en-US" altLang="en-US"/>
                        <a:t>是否开源</a:t>
                      </a:r>
                      <a:endParaRPr lang="en-US" altLang="en-US"/>
                    </a:p>
                  </a:txBody>
                  <a:tcPr/>
                </a:tc>
                <a:tc>
                  <a:txBody>
                    <a:bodyPr/>
                    <a:lstStyle/>
                    <a:p>
                      <a:pPr>
                        <a:buNone/>
                      </a:pPr>
                      <a:r>
                        <a:rPr lang="zh-CN" altLang="en-US" dirty="0"/>
                        <a:t>上层框架</a:t>
                      </a:r>
                      <a:endParaRPr lang="en-US" altLang="en-US" dirty="0"/>
                    </a:p>
                  </a:txBody>
                  <a:tcPr/>
                </a:tc>
                <a:tc>
                  <a:txBody>
                    <a:bodyPr/>
                    <a:lstStyle/>
                    <a:p>
                      <a:pPr>
                        <a:buNone/>
                      </a:pPr>
                      <a:r>
                        <a:rPr lang="en-US" altLang="en-US" dirty="0" err="1"/>
                        <a:t>优点</a:t>
                      </a:r>
                      <a:endParaRPr lang="en-US" altLang="en-US" dirty="0"/>
                    </a:p>
                  </a:txBody>
                  <a:tcPr/>
                </a:tc>
              </a:tr>
              <a:tr h="502920">
                <a:tc>
                  <a:txBody>
                    <a:bodyPr/>
                    <a:lstStyle/>
                    <a:p>
                      <a:pPr>
                        <a:buNone/>
                      </a:pPr>
                      <a:r>
                        <a:rPr lang="en-US" dirty="0"/>
                        <a:t>Bullet</a:t>
                      </a:r>
                      <a:endParaRPr lang="en-US" dirty="0"/>
                    </a:p>
                  </a:txBody>
                  <a:tcPr/>
                </a:tc>
                <a:tc>
                  <a:txBody>
                    <a:bodyPr/>
                    <a:lstStyle/>
                    <a:p>
                      <a:pPr>
                        <a:buNone/>
                      </a:pPr>
                      <a:r>
                        <a:rPr lang="en-US" dirty="0"/>
                        <a:t>AMD</a:t>
                      </a:r>
                      <a:endParaRPr lang="en-US" dirty="0"/>
                    </a:p>
                  </a:txBody>
                  <a:tcPr/>
                </a:tc>
                <a:tc>
                  <a:txBody>
                    <a:bodyPr/>
                    <a:lstStyle/>
                    <a:p>
                      <a:pPr>
                        <a:buNone/>
                      </a:pPr>
                      <a:r>
                        <a:rPr lang="en-US"/>
                        <a:t>是</a:t>
                      </a:r>
                      <a:endParaRPr lang="en-US"/>
                    </a:p>
                  </a:txBody>
                  <a:tcPr/>
                </a:tc>
                <a:tc>
                  <a:txBody>
                    <a:bodyPr/>
                    <a:lstStyle/>
                    <a:p>
                      <a:pPr>
                        <a:buNone/>
                      </a:pPr>
                      <a:r>
                        <a:rPr lang="en-US" altLang="zh-CN" dirty="0" err="1"/>
                        <a:t>Openai</a:t>
                      </a:r>
                      <a:r>
                        <a:rPr lang="zh-CN" altLang="en-US" dirty="0"/>
                        <a:t>的</a:t>
                      </a:r>
                      <a:r>
                        <a:rPr lang="en-US" altLang="zh-CN" dirty="0" err="1"/>
                        <a:t>roboschool</a:t>
                      </a:r>
                      <a:r>
                        <a:rPr lang="zh-CN" altLang="en-US" dirty="0"/>
                        <a:t>，</a:t>
                      </a:r>
                      <a:endParaRPr lang="en-US" altLang="zh-CN" dirty="0"/>
                    </a:p>
                    <a:p>
                      <a:pPr>
                        <a:buNone/>
                      </a:pPr>
                      <a:r>
                        <a:rPr lang="en-US" altLang="zh-CN" dirty="0"/>
                        <a:t>gazebo</a:t>
                      </a:r>
                      <a:endParaRPr lang="en-US" dirty="0"/>
                    </a:p>
                  </a:txBody>
                  <a:tcPr/>
                </a:tc>
                <a:tc>
                  <a:txBody>
                    <a:bodyPr/>
                    <a:lstStyle/>
                    <a:p>
                      <a:pPr>
                        <a:buNone/>
                      </a:pPr>
                      <a:r>
                        <a:rPr lang="zh-CN" altLang="en-US" dirty="0"/>
                        <a:t>适合刚体仿真，强化学习框架完整，</a:t>
                      </a:r>
                      <a:r>
                        <a:rPr lang="en-US" altLang="en-US" dirty="0" err="1"/>
                        <a:t>更精确</a:t>
                      </a:r>
                      <a:endParaRPr lang="en-US" altLang="en-US" dirty="0"/>
                    </a:p>
                  </a:txBody>
                  <a:tcPr/>
                </a:tc>
              </a:tr>
              <a:tr h="708660">
                <a:tc>
                  <a:txBody>
                    <a:bodyPr/>
                    <a:lstStyle/>
                    <a:p>
                      <a:pPr>
                        <a:buNone/>
                      </a:pPr>
                      <a:r>
                        <a:rPr lang="en-US" altLang="zh-CN" dirty="0" err="1"/>
                        <a:t>physx</a:t>
                      </a:r>
                      <a:endParaRPr lang="en-US" altLang="en-US" dirty="0"/>
                    </a:p>
                  </a:txBody>
                  <a:tcPr/>
                </a:tc>
                <a:tc>
                  <a:txBody>
                    <a:bodyPr/>
                    <a:lstStyle/>
                    <a:p>
                      <a:pPr>
                        <a:buNone/>
                      </a:pPr>
                      <a:r>
                        <a:rPr lang="en-US" altLang="zh-CN" dirty="0" err="1"/>
                        <a:t>nvidia</a:t>
                      </a:r>
                      <a:endParaRPr lang="en-US" dirty="0"/>
                    </a:p>
                  </a:txBody>
                  <a:tcPr/>
                </a:tc>
                <a:tc>
                  <a:txBody>
                    <a:bodyPr/>
                    <a:lstStyle/>
                    <a:p>
                      <a:pPr>
                        <a:buNone/>
                      </a:pPr>
                      <a:r>
                        <a:rPr lang="zh-CN" altLang="en-US" dirty="0"/>
                        <a:t>有</a:t>
                      </a:r>
                      <a:r>
                        <a:rPr lang="en-US" altLang="zh-CN" dirty="0" err="1"/>
                        <a:t>sdk</a:t>
                      </a:r>
                      <a:r>
                        <a:rPr lang="zh-CN" altLang="en-US" dirty="0"/>
                        <a:t>，可调用二次开发</a:t>
                      </a:r>
                      <a:endParaRPr lang="en-US" dirty="0"/>
                    </a:p>
                  </a:txBody>
                  <a:tcPr/>
                </a:tc>
                <a:tc>
                  <a:txBody>
                    <a:bodyPr/>
                    <a:lstStyle/>
                    <a:p>
                      <a:pPr>
                        <a:buNone/>
                      </a:pPr>
                      <a:r>
                        <a:rPr lang="en-US" altLang="zh-CN" dirty="0"/>
                        <a:t>Nvidia</a:t>
                      </a:r>
                      <a:r>
                        <a:rPr lang="zh-CN" altLang="en-US" dirty="0"/>
                        <a:t>的</a:t>
                      </a:r>
                      <a:r>
                        <a:rPr lang="en-US" altLang="zh-CN" dirty="0"/>
                        <a:t>Isaac sim</a:t>
                      </a:r>
                      <a:r>
                        <a:rPr lang="zh-CN" altLang="en-US" dirty="0"/>
                        <a:t>仿真软件，</a:t>
                      </a:r>
                      <a:r>
                        <a:rPr lang="en-US" altLang="zh-CN" dirty="0" err="1"/>
                        <a:t>sdk</a:t>
                      </a:r>
                      <a:endParaRPr lang="en-US" altLang="zh-CN" dirty="0"/>
                    </a:p>
                  </a:txBody>
                  <a:tcPr/>
                </a:tc>
                <a:tc>
                  <a:txBody>
                    <a:bodyPr/>
                    <a:lstStyle/>
                    <a:p>
                      <a:pPr>
                        <a:buNone/>
                      </a:pPr>
                      <a:r>
                        <a:rPr lang="zh-CN" altLang="en-US" dirty="0"/>
                        <a:t>适合刚体仿真，有硬件加速</a:t>
                      </a:r>
                      <a:endParaRPr lang="en-US" altLang="en-US" dirty="0"/>
                    </a:p>
                  </a:txBody>
                  <a:tcPr/>
                </a:tc>
              </a:tr>
              <a:tr h="708660">
                <a:tc>
                  <a:txBody>
                    <a:bodyPr/>
                    <a:lstStyle/>
                    <a:p>
                      <a:pPr>
                        <a:buNone/>
                      </a:pPr>
                      <a:r>
                        <a:rPr lang="en-US" altLang="en-US" dirty="0"/>
                        <a:t>flex</a:t>
                      </a:r>
                      <a:endParaRPr lang="en-US" altLang="en-US" dirty="0"/>
                    </a:p>
                  </a:txBody>
                  <a:tcPr/>
                </a:tc>
                <a:tc>
                  <a:txBody>
                    <a:bodyPr/>
                    <a:lstStyle/>
                    <a:p>
                      <a:pPr>
                        <a:buNone/>
                      </a:pPr>
                      <a:r>
                        <a:rPr lang="en-US" dirty="0"/>
                        <a:t>Nvidia</a:t>
                      </a:r>
                      <a:endParaRPr lang="en-US" dirty="0"/>
                    </a:p>
                  </a:txBody>
                  <a:tcPr/>
                </a:tc>
                <a:tc>
                  <a:txBody>
                    <a:bodyPr/>
                    <a:lstStyle/>
                    <a:p>
                      <a:pPr>
                        <a:buNone/>
                      </a:pPr>
                      <a:r>
                        <a:rPr lang="zh-CN" altLang="en-US" dirty="0"/>
                        <a:t>有</a:t>
                      </a:r>
                      <a:r>
                        <a:rPr lang="en-US" altLang="zh-CN" dirty="0" err="1"/>
                        <a:t>sdk</a:t>
                      </a:r>
                      <a:r>
                        <a:rPr lang="zh-CN" altLang="en-US" dirty="0"/>
                        <a:t>，可调用二次开发</a:t>
                      </a:r>
                      <a:endParaRPr lang="en-US" dirty="0"/>
                    </a:p>
                  </a:txBody>
                  <a:tcPr/>
                </a:tc>
                <a:tc>
                  <a:txBody>
                    <a:bodyPr/>
                    <a:lstStyle/>
                    <a:p>
                      <a:pPr>
                        <a:buNone/>
                      </a:pPr>
                      <a:r>
                        <a:rPr lang="zh-CN" altLang="en-US" dirty="0"/>
                        <a:t>还没有</a:t>
                      </a:r>
                      <a:endParaRPr lang="en-US" altLang="zh-CN" dirty="0"/>
                    </a:p>
                    <a:p>
                      <a:pPr>
                        <a:buNone/>
                      </a:pPr>
                      <a:r>
                        <a:rPr lang="zh-CN" altLang="en-US" dirty="0"/>
                        <a:t>有</a:t>
                      </a:r>
                      <a:r>
                        <a:rPr lang="en-US" altLang="zh-CN" dirty="0"/>
                        <a:t>unity</a:t>
                      </a:r>
                      <a:r>
                        <a:rPr lang="zh-CN" altLang="en-US" dirty="0"/>
                        <a:t>插件</a:t>
                      </a:r>
                      <a:endParaRPr lang="en-US" dirty="0"/>
                    </a:p>
                  </a:txBody>
                  <a:tcPr/>
                </a:tc>
                <a:tc>
                  <a:txBody>
                    <a:bodyPr/>
                    <a:lstStyle/>
                    <a:p>
                      <a:pPr>
                        <a:buNone/>
                      </a:pPr>
                      <a:r>
                        <a:rPr lang="zh-CN" altLang="en-US" dirty="0"/>
                        <a:t>适合刚体，柔体交互，及视觉效果，</a:t>
                      </a:r>
                      <a:r>
                        <a:rPr lang="en-US" altLang="en-US" dirty="0" err="1"/>
                        <a:t>完全基于GPU</a:t>
                      </a:r>
                      <a:r>
                        <a:rPr lang="en-US" altLang="en-US" dirty="0"/>
                        <a:t>，</a:t>
                      </a:r>
                      <a:r>
                        <a:rPr lang="zh-CN" altLang="en-US" dirty="0"/>
                        <a:t>基于粒子系统和位置动力学。</a:t>
                      </a:r>
                      <a:r>
                        <a:rPr lang="en-US" altLang="zh-CN" dirty="0" err="1"/>
                        <a:t>pbd</a:t>
                      </a:r>
                      <a:r>
                        <a:rPr lang="zh-CN" altLang="en-US" dirty="0"/>
                        <a:t>精度不如</a:t>
                      </a:r>
                      <a:r>
                        <a:rPr lang="en-US" altLang="zh-CN" dirty="0" err="1"/>
                        <a:t>physx</a:t>
                      </a:r>
                      <a:r>
                        <a:rPr lang="zh-CN" altLang="en-US" dirty="0"/>
                        <a:t>和</a:t>
                      </a:r>
                      <a:r>
                        <a:rPr lang="en-US" altLang="zh-CN" dirty="0"/>
                        <a:t>bullet</a:t>
                      </a:r>
                      <a:endParaRPr lang="en-US" altLang="en-US" dirty="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五、</a:t>
            </a:r>
            <a:r>
              <a:rPr dirty="0"/>
              <a:t>研究计划和参考文献</a:t>
            </a:r>
            <a:endParaRPr dirty="0"/>
          </a:p>
        </p:txBody>
      </p:sp>
      <p:sp>
        <p:nvSpPr>
          <p:cNvPr id="31747" name="内容占位符 2"/>
          <p:cNvSpPr>
            <a:spLocks noGrp="1"/>
          </p:cNvSpPr>
          <p:nvPr>
            <p:ph idx="1"/>
          </p:nvPr>
        </p:nvSpPr>
        <p:spPr>
          <a:xfrm>
            <a:off x="485140" y="852805"/>
            <a:ext cx="11338560" cy="3865245"/>
          </a:xfrm>
        </p:spPr>
        <p:txBody>
          <a:bodyPr/>
          <a:lstStyle/>
          <a:p>
            <a:pPr eaLnBrk="1" hangingPunct="1"/>
            <a:r>
              <a:rPr lang="zh-CN" altLang="en-US" sz="3200" kern="1200" dirty="0">
                <a:latin typeface="+mn-ea"/>
                <a:sym typeface="+mn-ea"/>
              </a:rPr>
              <a:t>主要参考文献</a:t>
            </a:r>
            <a:endParaRPr lang="zh-CN" altLang="en-US" sz="3200" kern="1200" dirty="0">
              <a:latin typeface="+mn-ea"/>
              <a:sym typeface="+mn-ea"/>
            </a:endParaRPr>
          </a:p>
          <a:p>
            <a:pPr marL="0" indent="0" algn="l" eaLnBrk="1" hangingPunct="1">
              <a:buFont typeface="+mj-lt"/>
              <a:buNone/>
              <a:defRPr/>
            </a:pPr>
            <a:endParaRPr lang="en-US" altLang="zh-CN" sz="1400" b="0" kern="1200">
              <a:solidFill>
                <a:srgbClr val="000000"/>
              </a:solidFill>
              <a:sym typeface="+mn-ea"/>
            </a:endParaRPr>
          </a:p>
          <a:p>
            <a:pPr marL="0" lvl="0" indent="0" eaLnBrk="1" hangingPunct="1">
              <a:buFont typeface="+mj-lt"/>
              <a:buNone/>
              <a:defRPr/>
            </a:pPr>
            <a:endParaRPr lang="en-US" altLang="zh-CN" sz="1400" b="0" kern="1200">
              <a:solidFill>
                <a:srgbClr val="000000"/>
              </a:solidFill>
              <a:sym typeface="+mn-ea"/>
            </a:endParaRPr>
          </a:p>
        </p:txBody>
      </p:sp>
      <p:sp>
        <p:nvSpPr>
          <p:cNvPr id="3" name="Text Box 2"/>
          <p:cNvSpPr txBox="1"/>
          <p:nvPr/>
        </p:nvSpPr>
        <p:spPr>
          <a:xfrm>
            <a:off x="855345" y="2002155"/>
            <a:ext cx="10434955" cy="1938020"/>
          </a:xfrm>
          <a:prstGeom prst="rect">
            <a:avLst/>
          </a:prstGeom>
          <a:solidFill>
            <a:schemeClr val="bg1"/>
          </a:solidFill>
        </p:spPr>
        <p:txBody>
          <a:bodyPr wrap="square" rtlCol="0" anchor="t">
            <a:spAutoFit/>
          </a:bodyPr>
          <a:lstStyle/>
          <a:p>
            <a:pPr marL="0" indent="0" algn="l" eaLnBrk="1" hangingPunct="1">
              <a:buFont typeface="+mj-lt"/>
              <a:buNone/>
              <a:defRPr/>
            </a:pPr>
            <a:r>
              <a:rPr lang="en-US" altLang="zh-CN" sz="2000">
                <a:solidFill>
                  <a:srgbClr val="000000"/>
                </a:solidFill>
                <a:sym typeface="+mn-ea"/>
              </a:rPr>
              <a:t>[</a:t>
            </a:r>
            <a:r>
              <a:rPr lang="en-US" altLang="en-US" sz="2000">
                <a:solidFill>
                  <a:srgbClr val="000000"/>
                </a:solidFill>
                <a:sym typeface="+mn-ea"/>
              </a:rPr>
              <a:t>12</a:t>
            </a:r>
            <a:r>
              <a:rPr lang="en-US" altLang="zh-CN" sz="2000">
                <a:solidFill>
                  <a:srgbClr val="000000"/>
                </a:solidFill>
                <a:sym typeface="+mn-ea"/>
              </a:rPr>
              <a:t>]Peng X B, Andrychowicz M, Zaremba W, et al. Sim-to-real transfer of robotic control with dynamics randomization[C]//2018 IEEE international conference on robotics and automation (ICRA). IEEE, 2018: 1-8.</a:t>
            </a:r>
            <a:endParaRPr lang="en-US" altLang="zh-CN" sz="2000" b="0" kern="1200">
              <a:solidFill>
                <a:srgbClr val="000000"/>
              </a:solidFill>
              <a:sym typeface="+mn-ea"/>
            </a:endParaRPr>
          </a:p>
          <a:p>
            <a:pPr marL="0" indent="0" algn="l" eaLnBrk="1" hangingPunct="1">
              <a:buFont typeface="+mj-lt"/>
              <a:buNone/>
              <a:defRPr/>
            </a:pPr>
            <a:r>
              <a:rPr lang="en-US" altLang="zh-CN" sz="2000">
                <a:solidFill>
                  <a:srgbClr val="000000"/>
                </a:solidFill>
                <a:sym typeface="+mn-ea"/>
              </a:rPr>
              <a:t>[1</a:t>
            </a:r>
            <a:r>
              <a:rPr lang="en-US" altLang="en-US" sz="2000">
                <a:solidFill>
                  <a:srgbClr val="000000"/>
                </a:solidFill>
                <a:sym typeface="+mn-ea"/>
              </a:rPr>
              <a:t>3</a:t>
            </a:r>
            <a:r>
              <a:rPr lang="en-US" altLang="zh-CN" sz="2000">
                <a:solidFill>
                  <a:srgbClr val="000000"/>
                </a:solidFill>
                <a:sym typeface="+mn-ea"/>
              </a:rPr>
              <a:t>]Kalashnikov D, Irpan A, Pastor P, et al. Qt-opt: Scalable deep reinforcement learning for vision-based robotic manipulation[J]. arXiv preprint arXiv:1806.10293, 2018.</a:t>
            </a:r>
            <a:endParaRPr lang="en-US" sz="2000" dirty="0">
              <a:latin typeface="+mn-lt"/>
              <a:ea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en-US" dirty="0">
                <a:sym typeface="+mn-ea"/>
              </a:rPr>
              <a:t>基于深度强化学习的</a:t>
            </a:r>
            <a:r>
              <a:rPr lang="en-US" altLang="zh-CN" dirty="0">
                <a:sym typeface="+mn-ea"/>
              </a:rPr>
              <a:t>机械臂</a:t>
            </a:r>
            <a:r>
              <a:rPr lang="en-US" altLang="en-US" dirty="0">
                <a:sym typeface="+mn-ea"/>
              </a:rPr>
              <a:t>交互</a:t>
            </a:r>
            <a:r>
              <a:rPr lang="en-US" altLang="zh-CN" dirty="0">
                <a:sym typeface="+mn-ea"/>
              </a:rPr>
              <a:t>研究</a:t>
            </a:r>
            <a:endParaRPr lang="en-US" altLang="en-US" dirty="0"/>
          </a:p>
          <a:p>
            <a:pPr lvl="1"/>
            <a:r>
              <a:rPr lang="en-US" sz="2400" b="0" dirty="0">
                <a:solidFill>
                  <a:srgbClr val="000000"/>
                </a:solidFill>
                <a:cs typeface="+mn-ea"/>
              </a:rPr>
              <a:t>使用从现实机器人中收集的数据训练一个递归神经网络来预测模拟和现实世界之间的差距，经过训练缩小该误差，从而提升机器人强化迁移学习的效果</a:t>
            </a:r>
            <a:endParaRPr lang="en-US" sz="2400" b="0" dirty="0">
              <a:solidFill>
                <a:srgbClr val="000000"/>
              </a:solidFill>
              <a:cs typeface="+mn-ea"/>
            </a:endParaRPr>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4" name="文本框 5"/>
          <p:cNvSpPr txBox="1"/>
          <p:nvPr/>
        </p:nvSpPr>
        <p:spPr>
          <a:xfrm>
            <a:off x="721360" y="5681345"/>
            <a:ext cx="4586605" cy="39878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Florian Golemo, Adrien Ali Taiga, et al, 「Sim-to-Real Transfer with Neural-Augmented Robot Simulation,」PMLR 2018,</a:t>
            </a:r>
            <a:endParaRPr lang="en-US" altLang="zh-CN" sz="1000" dirty="0">
              <a:latin typeface="+mn-lt"/>
              <a:ea typeface="+mn-ea"/>
            </a:endParaRPr>
          </a:p>
        </p:txBody>
      </p:sp>
      <p:pic>
        <p:nvPicPr>
          <p:cNvPr id="6" name="Picture 5" descr="Screenshot from 2020-12-03 20-00-54"/>
          <p:cNvPicPr>
            <a:picLocks noChangeAspect="1"/>
          </p:cNvPicPr>
          <p:nvPr/>
        </p:nvPicPr>
        <p:blipFill>
          <a:blip r:embed="rId1"/>
          <a:stretch>
            <a:fillRect/>
          </a:stretch>
        </p:blipFill>
        <p:spPr>
          <a:xfrm>
            <a:off x="4106545" y="2398395"/>
            <a:ext cx="6838950" cy="2209800"/>
          </a:xfrm>
          <a:prstGeom prst="rect">
            <a:avLst/>
          </a:prstGeom>
        </p:spPr>
      </p:pic>
      <p:grpSp>
        <p:nvGrpSpPr>
          <p:cNvPr id="45" name="Group 44"/>
          <p:cNvGrpSpPr/>
          <p:nvPr/>
        </p:nvGrpSpPr>
        <p:grpSpPr>
          <a:xfrm>
            <a:off x="368300" y="2976880"/>
            <a:ext cx="3578860" cy="2147570"/>
            <a:chOff x="8234" y="4420"/>
            <a:chExt cx="6344" cy="3718"/>
          </a:xfrm>
        </p:grpSpPr>
        <p:pic>
          <p:nvPicPr>
            <p:cNvPr id="43" name="Picture 42" descr="Screenshot from 2020-12-11 23-50-58"/>
            <p:cNvPicPr>
              <a:picLocks noChangeAspect="1"/>
            </p:cNvPicPr>
            <p:nvPr/>
          </p:nvPicPr>
          <p:blipFill>
            <a:blip r:embed="rId2"/>
            <a:stretch>
              <a:fillRect/>
            </a:stretch>
          </p:blipFill>
          <p:spPr>
            <a:xfrm>
              <a:off x="8234" y="5046"/>
              <a:ext cx="6223" cy="2797"/>
            </a:xfrm>
            <a:prstGeom prst="rect">
              <a:avLst/>
            </a:prstGeom>
          </p:spPr>
        </p:pic>
        <p:sp>
          <p:nvSpPr>
            <p:cNvPr id="44" name="圆角矩形 100"/>
            <p:cNvSpPr/>
            <p:nvPr/>
          </p:nvSpPr>
          <p:spPr bwMode="auto">
            <a:xfrm>
              <a:off x="8312" y="4420"/>
              <a:ext cx="6267" cy="371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rpm-net网络</a:t>
              </a:r>
              <a:endParaRPr lang="en-US" altLang="en-US" sz="2400" b="1" dirty="0">
                <a:solidFill>
                  <a:schemeClr val="tx1"/>
                </a:solidFill>
                <a:latin typeface="Times New Roman"/>
                <a:ea typeface="黑体"/>
              </a:endParaRPr>
            </a:p>
          </p:txBody>
        </p:sp>
      </p:grpSp>
      <p:sp>
        <p:nvSpPr>
          <p:cNvPr id="5"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Morrison D, Corke P, Leitner J. Closing the loop for robotic grasping: A real-time, generative grasp synthesis approach[J]. arXiv preprint arXiv:1804.05172, 2018.</a:t>
            </a:r>
            <a:endParaRPr lang="en-US" altLang="zh-CN" sz="1000" dirty="0">
              <a:latin typeface="+mn-lt"/>
              <a:ea typeface="+mn-ea"/>
            </a:endParaRPr>
          </a:p>
        </p:txBody>
      </p:sp>
      <p:pic>
        <p:nvPicPr>
          <p:cNvPr id="8" name="Picture 7" descr="Screenshot from 2020-12-04 22-33-42"/>
          <p:cNvPicPr>
            <a:picLocks noChangeAspect="1"/>
          </p:cNvPicPr>
          <p:nvPr/>
        </p:nvPicPr>
        <p:blipFill>
          <a:blip r:embed="rId3"/>
          <a:stretch>
            <a:fillRect/>
          </a:stretch>
        </p:blipFill>
        <p:spPr>
          <a:xfrm>
            <a:off x="6861175" y="4519930"/>
            <a:ext cx="4850130" cy="23641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demonstration</a:t>
            </a:r>
            <a:endParaRPr lang="en-US" altLang="en-US"/>
          </a:p>
        </p:txBody>
      </p:sp>
      <p:sp>
        <p:nvSpPr>
          <p:cNvPr id="3" name="Content Placeholder 2"/>
          <p:cNvSpPr>
            <a:spLocks noGrp="1"/>
          </p:cNvSpPr>
          <p:nvPr>
            <p:ph idx="1"/>
          </p:nvPr>
        </p:nvSpPr>
        <p:spPr/>
        <p:txBody>
          <a:bodyPr/>
          <a:lstStyle/>
          <a:p>
            <a:r>
              <a:rPr lang="en-US" altLang="en-US"/>
              <a:t>手工设定奖励函数，使用强化学习完成任务，收集轨迹</a:t>
            </a: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训练</a:t>
            </a:r>
            <a:endParaRPr lang="en-US" altLang="en-US"/>
          </a:p>
        </p:txBody>
      </p:sp>
      <p:sp>
        <p:nvSpPr>
          <p:cNvPr id="3" name="Content Placeholder 2"/>
          <p:cNvSpPr>
            <a:spLocks noGrp="1"/>
          </p:cNvSpPr>
          <p:nvPr>
            <p:ph idx="1"/>
          </p:nvPr>
        </p:nvSpPr>
        <p:spPr/>
        <p:txBody>
          <a:bodyPr/>
          <a:lstStyle/>
          <a:p>
            <a:r>
              <a:rPr lang="en-US" altLang="en-US"/>
              <a:t>用learn-from-demonstration强化学习算法来训练，使用上面生成的demonstration数据集。</a:t>
            </a:r>
            <a:endParaRPr lang="en-US" altLang="en-US"/>
          </a:p>
          <a:p>
            <a:r>
              <a:rPr lang="en-US" altLang="en-US"/>
              <a:t>也可以直接使用model-free算法来训练。</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后续计划</a:t>
            </a:r>
            <a:endParaRPr lang="en-US" altLang="en-US"/>
          </a:p>
        </p:txBody>
      </p:sp>
      <p:sp>
        <p:nvSpPr>
          <p:cNvPr id="3" name="Content Placeholder 2"/>
          <p:cNvSpPr>
            <a:spLocks noGrp="1"/>
          </p:cNvSpPr>
          <p:nvPr>
            <p:ph idx="1"/>
          </p:nvPr>
        </p:nvSpPr>
        <p:spPr/>
        <p:txBody>
          <a:bodyPr/>
          <a:lstStyle/>
          <a:p>
            <a:pPr marL="0" indent="0">
              <a:buNone/>
            </a:pPr>
            <a:r>
              <a:rPr lang="en-US" altLang="en-US"/>
              <a:t>1、用learn-from-demonstration强化学习算法来训练，使用伺服算法生成的深度图demonstration数据集。</a:t>
            </a:r>
            <a:endParaRPr lang="en-US" altLang="en-US"/>
          </a:p>
          <a:p>
            <a:pPr marL="0" indent="0">
              <a:buNone/>
            </a:pPr>
            <a:r>
              <a:rPr lang="en-US" altLang="en-US"/>
              <a:t>也可以直接使用model-free算法来训练。</a:t>
            </a:r>
            <a:endParaRPr lang="en-US" altLang="en-US"/>
          </a:p>
          <a:p>
            <a:pPr marL="0" indent="0">
              <a:buNone/>
            </a:pPr>
            <a:r>
              <a:rPr lang="en-US" altLang="en-US"/>
              <a:t>2、构建深度图的部件级抓取数据集</a:t>
            </a:r>
            <a:endParaRPr lang="en-US" altLang="en-US"/>
          </a:p>
          <a:p>
            <a:pPr marL="0" indent="0">
              <a:buNone/>
            </a:pPr>
            <a:r>
              <a:rPr lang="en-US" altLang="en-US"/>
              <a:t>3、rgb-d 眼在手外，开环伺服，鼠标拾取抓取点，</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en-US" dirty="0"/>
              <a:t>强化学习部分</a:t>
            </a:r>
            <a:endParaRPr lang="en-US" altLang="en-US" dirty="0"/>
          </a:p>
        </p:txBody>
      </p:sp>
      <p:grpSp>
        <p:nvGrpSpPr>
          <p:cNvPr id="9" name="Group 8"/>
          <p:cNvGrpSpPr/>
          <p:nvPr/>
        </p:nvGrpSpPr>
        <p:grpSpPr>
          <a:xfrm>
            <a:off x="555625" y="2413000"/>
            <a:ext cx="11329670" cy="2495550"/>
            <a:chOff x="875" y="3800"/>
            <a:chExt cx="17842" cy="3930"/>
          </a:xfrm>
        </p:grpSpPr>
        <p:grpSp>
          <p:nvGrpSpPr>
            <p:cNvPr id="12" name="Group 11"/>
            <p:cNvGrpSpPr/>
            <p:nvPr/>
          </p:nvGrpSpPr>
          <p:grpSpPr>
            <a:xfrm>
              <a:off x="875" y="3800"/>
              <a:ext cx="17842" cy="3930"/>
              <a:chOff x="-1166" y="2069"/>
              <a:chExt cx="17842" cy="3930"/>
            </a:xfrm>
          </p:grpSpPr>
          <p:sp>
            <p:nvSpPr>
              <p:cNvPr id="8" name="Text Box 7"/>
              <p:cNvSpPr txBox="1"/>
              <p:nvPr/>
            </p:nvSpPr>
            <p:spPr>
              <a:xfrm>
                <a:off x="12140" y="4401"/>
                <a:ext cx="4536" cy="15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pick_task.cpp 调用moveit库运动到相应位置，有一系列固定动作</a:t>
                </a:r>
                <a:endParaRPr lang="en-US" altLang="en-US" sz="2000" dirty="0">
                  <a:latin typeface="+mn-lt"/>
                  <a:ea typeface="+mn-ea"/>
                </a:endParaRPr>
              </a:p>
            </p:txBody>
          </p:sp>
          <p:grpSp>
            <p:nvGrpSpPr>
              <p:cNvPr id="11" name="Group 10"/>
              <p:cNvGrpSpPr/>
              <p:nvPr/>
            </p:nvGrpSpPr>
            <p:grpSpPr>
              <a:xfrm>
                <a:off x="-1166" y="2069"/>
                <a:ext cx="15821" cy="3131"/>
                <a:chOff x="-1166" y="2069"/>
                <a:chExt cx="15821" cy="3131"/>
              </a:xfrm>
            </p:grpSpPr>
            <p:cxnSp>
              <p:nvCxnSpPr>
                <p:cNvPr id="23" name="Straight Arrow Connector 22"/>
                <p:cNvCxnSpPr>
                  <a:stCxn id="2" idx="3"/>
                  <a:endCxn id="8" idx="1"/>
                </p:cNvCxnSpPr>
                <p:nvPr/>
              </p:nvCxnSpPr>
              <p:spPr>
                <a:xfrm>
                  <a:off x="11244" y="3669"/>
                  <a:ext cx="896" cy="1531"/>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25" name="Text Box 24"/>
                <p:cNvSpPr txBox="1"/>
                <p:nvPr/>
              </p:nvSpPr>
              <p:spPr>
                <a:xfrm>
                  <a:off x="3147" y="3113"/>
                  <a:ext cx="4212" cy="11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marker检测（aruco_ros算法包）</a:t>
                  </a:r>
                  <a:endParaRPr lang="en-US" altLang="en-US" sz="2000" dirty="0">
                    <a:latin typeface="+mn-lt"/>
                    <a:ea typeface="+mn-ea"/>
                  </a:endParaRPr>
                </a:p>
              </p:txBody>
            </p:sp>
            <p:sp>
              <p:nvSpPr>
                <p:cNvPr id="2" name="Text Box 1"/>
                <p:cNvSpPr txBox="1"/>
                <p:nvPr/>
              </p:nvSpPr>
              <p:spPr>
                <a:xfrm>
                  <a:off x="8320" y="2454"/>
                  <a:ext cx="2924" cy="24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1800" dirty="0">
                      <a:latin typeface="+mn-lt"/>
                      <a:ea typeface="+mn-ea"/>
                    </a:rPr>
                    <a:t>各个marker（桌面marker单独拿出）的相对相机的ｘｙｚ和旋转四元数</a:t>
                  </a:r>
                  <a:endParaRPr lang="en-US" altLang="en-US" sz="1800" dirty="0">
                    <a:latin typeface="+mn-lt"/>
                    <a:ea typeface="+mn-ea"/>
                  </a:endParaRPr>
                </a:p>
              </p:txBody>
            </p:sp>
            <p:sp>
              <p:nvSpPr>
                <p:cNvPr id="4" name="Text Box 3"/>
                <p:cNvSpPr txBox="1"/>
                <p:nvPr/>
              </p:nvSpPr>
              <p:spPr>
                <a:xfrm>
                  <a:off x="12140" y="2069"/>
                  <a:ext cx="2515" cy="6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发布到tf树</a:t>
                  </a:r>
                  <a:endParaRPr lang="en-US" altLang="en-US" sz="2000" dirty="0">
                    <a:latin typeface="+mn-lt"/>
                    <a:ea typeface="+mn-ea"/>
                  </a:endParaRPr>
                </a:p>
              </p:txBody>
            </p:sp>
            <p:cxnSp>
              <p:nvCxnSpPr>
                <p:cNvPr id="5" name="Straight Arrow Connector 4"/>
                <p:cNvCxnSpPr>
                  <a:stCxn id="2" idx="3"/>
                  <a:endCxn id="4" idx="1"/>
                </p:cNvCxnSpPr>
                <p:nvPr/>
              </p:nvCxnSpPr>
              <p:spPr>
                <a:xfrm flipV="1">
                  <a:off x="11244" y="2360"/>
                  <a:ext cx="896" cy="1193"/>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6" name="Text Box 5"/>
                <p:cNvSpPr txBox="1"/>
                <p:nvPr/>
              </p:nvSpPr>
              <p:spPr>
                <a:xfrm>
                  <a:off x="-1166" y="3356"/>
                  <a:ext cx="2196" cy="6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相机节点</a:t>
                  </a:r>
                  <a:endParaRPr lang="en-US" altLang="en-US" sz="2000" dirty="0">
                    <a:latin typeface="+mn-lt"/>
                    <a:ea typeface="+mn-ea"/>
                  </a:endParaRPr>
                </a:p>
              </p:txBody>
            </p:sp>
            <p:cxnSp>
              <p:nvCxnSpPr>
                <p:cNvPr id="7" name="Straight Arrow Connector 6"/>
                <p:cNvCxnSpPr>
                  <a:stCxn id="6" idx="3"/>
                  <a:endCxn id="25" idx="1"/>
                </p:cNvCxnSpPr>
                <p:nvPr/>
              </p:nvCxnSpPr>
              <p:spPr>
                <a:xfrm>
                  <a:off x="1030" y="3670"/>
                  <a:ext cx="2117"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10" name="Text Box 9"/>
                <p:cNvSpPr txBox="1"/>
                <p:nvPr/>
              </p:nvSpPr>
              <p:spPr>
                <a:xfrm>
                  <a:off x="1537" y="3113"/>
                  <a:ext cx="1103" cy="43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1200" dirty="0">
                      <a:latin typeface="+mn-lt"/>
                      <a:ea typeface="+mn-ea"/>
                    </a:rPr>
                    <a:t>图片</a:t>
                  </a:r>
                  <a:endParaRPr lang="en-US" altLang="en-US" sz="1200" dirty="0">
                    <a:latin typeface="+mn-lt"/>
                    <a:ea typeface="+mn-ea"/>
                  </a:endParaRPr>
                </a:p>
              </p:txBody>
            </p:sp>
          </p:grpSp>
        </p:grpSp>
        <p:cxnSp>
          <p:nvCxnSpPr>
            <p:cNvPr id="13" name="Straight Arrow Connector 12"/>
            <p:cNvCxnSpPr>
              <a:stCxn id="25" idx="3"/>
              <a:endCxn id="2" idx="1"/>
            </p:cNvCxnSpPr>
            <p:nvPr/>
          </p:nvCxnSpPr>
          <p:spPr>
            <a:xfrm flipV="1">
              <a:off x="9400" y="5400"/>
              <a:ext cx="961" cy="1"/>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grpSp>
      <p:sp>
        <p:nvSpPr>
          <p:cNvPr id="14" name="Content Placeholder 13"/>
          <p:cNvSpPr>
            <a:spLocks noGrp="1"/>
          </p:cNvSpPr>
          <p:nvPr>
            <p:ph idx="1"/>
          </p:nvPr>
        </p:nvSpPr>
        <p:spPr/>
        <p:txBody>
          <a:bodyPr/>
          <a:lstStyle/>
          <a:p>
            <a:r>
              <a:rPr lang="en-US" altLang="en-US"/>
              <a:t>关键技术：手眼标定、物体识别定位、抓取姿态分析、运动规划</a:t>
            </a:r>
            <a:endParaRPr lang="en-US" altLang="en-US"/>
          </a:p>
        </p:txBody>
      </p:sp>
      <p:sp>
        <p:nvSpPr>
          <p:cNvPr id="101" name="Text Box 100"/>
          <p:cNvSpPr txBox="1"/>
          <p:nvPr/>
        </p:nvSpPr>
        <p:spPr>
          <a:xfrm>
            <a:off x="1889125" y="5071110"/>
            <a:ext cx="5080000" cy="275590"/>
          </a:xfrm>
          <a:prstGeom prst="rect">
            <a:avLst/>
          </a:prstGeom>
          <a:noFill/>
          <a:ln w="9525">
            <a:noFill/>
          </a:ln>
        </p:spPr>
        <p:txBody>
          <a:bodyPr>
            <a:spAutoFit/>
          </a:bodyPr>
          <a:lstStyle/>
          <a:p>
            <a:pPr marL="457200" indent="-457200"/>
            <a:r>
              <a:rPr lang="zh-CN" sz="1200" b="1">
                <a:solidFill>
                  <a:srgbClr val="333333"/>
                </a:solidFill>
                <a:cs typeface="黑体" charset="0"/>
              </a:rPr>
              <a:t>一.1.1</a:t>
            </a:r>
            <a:r>
              <a:rPr lang="en-US" sz="1200" b="1">
                <a:solidFill>
                  <a:srgbClr val="333333"/>
                </a:solidFill>
                <a:latin typeface="Helvetica" charset="0"/>
                <a:cs typeface="黑体" charset="0"/>
              </a:rPr>
              <a:t> </a:t>
            </a:r>
            <a:r>
              <a:rPr lang="zh-CN" sz="1200" b="1">
                <a:solidFill>
                  <a:srgbClr val="333333"/>
                </a:solidFill>
                <a:cs typeface="黑体" charset="0"/>
              </a:rPr>
              <a:t>手眼标定</a:t>
            </a:r>
            <a:endParaRPr lang="en-US"/>
          </a:p>
        </p:txBody>
      </p:sp>
      <p:sp>
        <p:nvSpPr>
          <p:cNvPr id="102" name="Text Box 101"/>
          <p:cNvSpPr txBox="1"/>
          <p:nvPr/>
        </p:nvSpPr>
        <p:spPr>
          <a:xfrm>
            <a:off x="1155700" y="5346700"/>
            <a:ext cx="5080000" cy="1545590"/>
          </a:xfrm>
          <a:prstGeom prst="rect">
            <a:avLst/>
          </a:prstGeom>
          <a:noFill/>
          <a:ln w="9525">
            <a:noFill/>
          </a:ln>
        </p:spPr>
        <p:txBody>
          <a:bodyPr>
            <a:spAutoFit/>
          </a:bodyPr>
          <a:lstStyle/>
          <a:p>
            <a:pPr marL="0" indent="304800" algn="ctr"/>
            <a:endParaRPr lang="en-US" sz="1200" b="0">
              <a:latin typeface="Times New Roman" pitchFamily="18" charset="0"/>
              <a:cs typeface="宋体" charset="0"/>
            </a:endParaRPr>
          </a:p>
          <a:p>
            <a:pPr marL="0" indent="304800" algn="ctr"/>
            <a:r>
              <a:rPr lang="en-US" sz="1200" b="0">
                <a:latin typeface="Times New Roman" pitchFamily="18" charset="0"/>
                <a:cs typeface="宋体" charset="0"/>
              </a:rPr>
              <a:t> </a:t>
            </a:r>
            <a:endParaRPr lang="zh-CN" sz="1050" b="1">
              <a:latin typeface="Times New Roman" pitchFamily="18" charset="0"/>
              <a:cs typeface="宋体" charset="0"/>
            </a:endParaRPr>
          </a:p>
          <a:p>
            <a:pPr marL="0" indent="304800" algn="ctr"/>
            <a:r>
              <a:rPr lang="zh-CN" sz="1050" b="1">
                <a:latin typeface="Times New Roman" pitchFamily="18" charset="0"/>
                <a:cs typeface="宋体" charset="0"/>
              </a:rPr>
              <a:t>图</a:t>
            </a:r>
            <a:r>
              <a:rPr lang="en-US" sz="1050" b="1">
                <a:latin typeface="Times New Roman" pitchFamily="18" charset="0"/>
                <a:cs typeface="宋体" charset="0"/>
              </a:rPr>
              <a:t> 52 </a:t>
            </a:r>
            <a:r>
              <a:rPr lang="zh-CN" sz="1050" b="1">
                <a:latin typeface="Times New Roman" pitchFamily="18" charset="0"/>
                <a:cs typeface="宋体" charset="0"/>
              </a:rPr>
              <a:t>标定流程</a:t>
            </a:r>
            <a:endParaRPr lang="zh-CN" sz="1200" b="0">
              <a:cs typeface="宋体" charset="0"/>
            </a:endParaRPr>
          </a:p>
          <a:p>
            <a:pPr marL="0" indent="304800" algn="ctr"/>
            <a:r>
              <a:rPr lang="zh-CN" sz="1200" b="0">
                <a:cs typeface="宋体" charset="0"/>
              </a:rPr>
              <a:t>对真实机械臂的手眼标定主要是为了得到机械臂末端抓持器和相机的三维相对位姿，标定过程较为复杂，首先用棋盘格图片使用</a:t>
            </a:r>
            <a:r>
              <a:rPr lang="en-US" sz="1200" b="0">
                <a:latin typeface="Times New Roman" pitchFamily="18" charset="0"/>
                <a:cs typeface="宋体" charset="0"/>
              </a:rPr>
              <a:t>aruco_ros</a:t>
            </a:r>
            <a:r>
              <a:rPr lang="zh-CN" sz="1200" b="0">
                <a:cs typeface="宋体" charset="0"/>
              </a:rPr>
              <a:t>算法包进行标记点检测。得到各个</a:t>
            </a:r>
            <a:r>
              <a:rPr lang="en-US" sz="1200" b="0">
                <a:latin typeface="Times New Roman" pitchFamily="18" charset="0"/>
                <a:cs typeface="宋体" charset="0"/>
              </a:rPr>
              <a:t>marker</a:t>
            </a:r>
            <a:r>
              <a:rPr lang="zh-CN" sz="1200" b="0">
                <a:cs typeface="宋体" charset="0"/>
              </a:rPr>
              <a:t>相对相机的位置，将该位置发布到</a:t>
            </a:r>
            <a:r>
              <a:rPr lang="en-US" sz="1200" b="0">
                <a:latin typeface="Times New Roman" pitchFamily="18" charset="0"/>
                <a:cs typeface="宋体" charset="0"/>
              </a:rPr>
              <a:t>tf</a:t>
            </a:r>
            <a:r>
              <a:rPr lang="zh-CN" sz="1200" b="0">
                <a:cs typeface="宋体" charset="0"/>
              </a:rPr>
              <a:t>服务中，并且再控制机械臂到另一个位置同样得到相对位置，通过两个相对位置可以解方程得到手眼的相对位置。</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en-US" dirty="0"/>
              <a:t>机械臂当前pipeline</a:t>
            </a:r>
            <a:endParaRPr lang="en-US" altLang="en-US" dirty="0"/>
          </a:p>
        </p:txBody>
      </p:sp>
      <p:sp>
        <p:nvSpPr>
          <p:cNvPr id="14" name="Content Placeholder 20"/>
          <p:cNvSpPr/>
          <p:nvPr/>
        </p:nvSpPr>
        <p:spPr>
          <a:xfrm>
            <a:off x="463000" y="1016474"/>
            <a:ext cx="11520000" cy="557213"/>
          </a:xfrm>
          <a:prstGeom prst="rect">
            <a:avLst/>
          </a:prstGeom>
        </p:spPr>
        <p:txBody>
          <a:bodyPr/>
          <a:lstStyle>
            <a:lvl1pPr marL="360045" indent="-360045" algn="l" rtl="0" eaLnBrk="0" fontAlgn="base" hangingPunct="0">
              <a:spcBef>
                <a:spcPts val="600"/>
              </a:spcBef>
              <a:spcAft>
                <a:spcPct val="0"/>
              </a:spcAft>
              <a:buFont typeface="Arial" panose="02080604020202020204" pitchFamily="34" charset="0"/>
              <a:buBlip>
                <a:blip r:embed="rId1"/>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pPr marL="0" indent="0">
              <a:buNone/>
            </a:pPr>
            <a:r>
              <a:rPr lang="en-US" altLang="en-US"/>
              <a:t>１、当前问题：经常会向左上角偏离，手眼标定不准确？传感器不准？</a:t>
            </a:r>
            <a:endParaRPr lang="en-US" altLang="en-US"/>
          </a:p>
          <a:p>
            <a:pPr marL="0" indent="0">
              <a:buNone/>
            </a:pPr>
            <a:r>
              <a:rPr lang="en-US" altLang="en-US"/>
              <a:t>解决方案：使用新zed相机，重新手眼标定。</a:t>
            </a:r>
            <a:endParaRPr lang="en-US" altLang="en-US"/>
          </a:p>
          <a:p>
            <a:pPr marL="0" indent="0">
              <a:buNone/>
            </a:pPr>
            <a:r>
              <a:rPr lang="en-US" altLang="en-US"/>
              <a:t>２、机械臂够不着怎么办？</a:t>
            </a:r>
            <a:endParaRPr lang="en-US" altLang="en-US"/>
          </a:p>
          <a:p>
            <a:pPr marL="0" indent="0">
              <a:buNone/>
            </a:pPr>
            <a:r>
              <a:rPr lang="en-US" altLang="en-US"/>
              <a:t>先判断距离，够不着就让小车前进</a:t>
            </a:r>
            <a:endParaRPr lang="en-US" altLang="en-US"/>
          </a:p>
          <a:p>
            <a:pPr marL="0" indent="0">
              <a:buNone/>
            </a:pPr>
            <a:r>
              <a:rPr lang="en-US" altLang="en-US"/>
              <a:t>３、去掉marker（yolo算法）</a:t>
            </a:r>
            <a:endParaRPr lang="en-US" altLang="en-US"/>
          </a:p>
          <a:p>
            <a:pPr marL="0" indent="0">
              <a:buNone/>
            </a:pPr>
            <a:r>
              <a:rPr lang="en-US" altLang="en-US"/>
              <a:t>４、当前算法是特定场景下的演示算法，泛化性极差，容易失败（换算法）</a:t>
            </a:r>
            <a:endParaRPr lang="en-US" altLang="en-US"/>
          </a:p>
          <a:p>
            <a:pPr marL="0" indent="0">
              <a:buNone/>
            </a:pP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en-US" dirty="0"/>
              <a:t>机械臂</a:t>
            </a:r>
            <a:endParaRPr lang="en-US" altLang="en-US" dirty="0"/>
          </a:p>
        </p:txBody>
      </p:sp>
      <p:sp>
        <p:nvSpPr>
          <p:cNvPr id="14" name="Content Placeholder 13"/>
          <p:cNvSpPr>
            <a:spLocks noGrp="1"/>
          </p:cNvSpPr>
          <p:nvPr>
            <p:ph idx="1"/>
          </p:nvPr>
        </p:nvSpPr>
        <p:spPr/>
        <p:txBody>
          <a:bodyPr/>
          <a:lstStyle/>
          <a:p>
            <a:r>
              <a:rPr lang="en-US" altLang="en-US"/>
              <a:t>基于视觉的深度学习方法：提取候选抓取框-&gt;使用神经网络对候选框排序-&gt;得到最优抓取框-&gt;运行抓取。（上述方法多为2017年前的方法）耗时长，上述流程需要精确的视觉传感器和机器人控制、完全静态的工作环境。</a:t>
            </a:r>
            <a:endParaRPr lang="en-US" altLang="en-US"/>
          </a:p>
          <a:p>
            <a:endParaRPr lang="en-US" altLang="en-US"/>
          </a:p>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35915" y="317500"/>
            <a:ext cx="12286615" cy="642620"/>
          </a:xfrm>
        </p:spPr>
        <p:txBody>
          <a:bodyPr/>
          <a:lstStyle/>
          <a:p>
            <a:r>
              <a:rPr lang="en-US" altLang="en-US" sz="2800">
                <a:sym typeface="+mn-ea"/>
              </a:rPr>
              <a:t>Closing the Loop for Robotic Grasping:</a:t>
            </a:r>
            <a:br>
              <a:rPr lang="en-US" altLang="en-US" sz="2800">
                <a:sym typeface="+mn-ea"/>
              </a:rPr>
            </a:br>
            <a:r>
              <a:rPr lang="en-US" altLang="en-US" sz="2800">
                <a:sym typeface="+mn-ea"/>
              </a:rPr>
              <a:t>A Real-time, Generative Grasp Synthesis Approach　rss2018</a:t>
            </a:r>
            <a:endParaRPr lang="en-US" altLang="en-US" sz="2800">
              <a:sym typeface="+mn-ea"/>
            </a:endParaRPr>
          </a:p>
        </p:txBody>
      </p:sp>
      <p:sp>
        <p:nvSpPr>
          <p:cNvPr id="14" name="Content Placeholder 13"/>
          <p:cNvSpPr>
            <a:spLocks noGrp="1"/>
          </p:cNvSpPr>
          <p:nvPr>
            <p:ph idx="1"/>
          </p:nvPr>
        </p:nvSpPr>
        <p:spPr>
          <a:xfrm>
            <a:off x="336000" y="1271744"/>
            <a:ext cx="11520000" cy="557213"/>
          </a:xfrm>
        </p:spPr>
        <p:txBody>
          <a:bodyPr/>
          <a:lstStyle/>
          <a:p>
            <a:r>
              <a:rPr lang="en-US" altLang="en-US"/>
              <a:t>对每个像素进行评估抓取质量、角度，不再先提取预选框</a:t>
            </a:r>
            <a:endParaRPr lang="en-US" altLang="en-US"/>
          </a:p>
          <a:p>
            <a:r>
              <a:rPr lang="en-US" altLang="en-US"/>
              <a:t>速度快</a:t>
            </a:r>
            <a:endParaRPr lang="en-US" altLang="en-US"/>
          </a:p>
          <a:p>
            <a:r>
              <a:rPr lang="en-US" altLang="en-US"/>
              <a:t>有源码</a:t>
            </a:r>
            <a:endParaRPr lang="en-US" altLang="en-US"/>
          </a:p>
          <a:p>
            <a:r>
              <a:rPr lang="en-US" altLang="en-US"/>
              <a:t>计划:演示用此算法</a:t>
            </a:r>
            <a:endParaRPr lang="en-US" altLang="en-US"/>
          </a:p>
          <a:p>
            <a:endParaRPr lang="en-US" altLang="en-US"/>
          </a:p>
        </p:txBody>
      </p:sp>
      <p:pic>
        <p:nvPicPr>
          <p:cNvPr id="2" name="Picture 1" descr="Screenshot from 2020-12-04 22-19-37"/>
          <p:cNvPicPr>
            <a:picLocks noChangeAspect="1"/>
          </p:cNvPicPr>
          <p:nvPr/>
        </p:nvPicPr>
        <p:blipFill>
          <a:blip r:embed="rId1"/>
          <a:stretch>
            <a:fillRect/>
          </a:stretch>
        </p:blipFill>
        <p:spPr>
          <a:xfrm>
            <a:off x="4205605" y="2730500"/>
            <a:ext cx="6941820" cy="33299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en-US" dirty="0"/>
              <a:t>当前演示pipe line</a:t>
            </a:r>
            <a:endParaRPr lang="en-US" altLang="en-US" dirty="0"/>
          </a:p>
        </p:txBody>
      </p:sp>
      <p:grpSp>
        <p:nvGrpSpPr>
          <p:cNvPr id="22" name="Group 21"/>
          <p:cNvGrpSpPr/>
          <p:nvPr/>
        </p:nvGrpSpPr>
        <p:grpSpPr>
          <a:xfrm>
            <a:off x="4165600" y="1717675"/>
            <a:ext cx="4894580" cy="833755"/>
            <a:chOff x="863" y="3159"/>
            <a:chExt cx="7708" cy="1313"/>
          </a:xfrm>
        </p:grpSpPr>
        <p:sp>
          <p:nvSpPr>
            <p:cNvPr id="9" name="Text Box 8"/>
            <p:cNvSpPr txBox="1"/>
            <p:nvPr/>
          </p:nvSpPr>
          <p:spPr>
            <a:xfrm>
              <a:off x="4697" y="3359"/>
              <a:ext cx="3874" cy="11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unity ros#工程渲染及传感器显示</a:t>
              </a:r>
              <a:endParaRPr lang="en-US" altLang="en-US" sz="2000" dirty="0">
                <a:latin typeface="+mn-lt"/>
                <a:ea typeface="+mn-ea"/>
              </a:endParaRPr>
            </a:p>
          </p:txBody>
        </p:sp>
        <p:sp>
          <p:nvSpPr>
            <p:cNvPr id="8" name="Text Box 7"/>
            <p:cNvSpPr txBox="1"/>
            <p:nvPr/>
          </p:nvSpPr>
          <p:spPr>
            <a:xfrm>
              <a:off x="863" y="3359"/>
              <a:ext cx="2364" cy="11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gazebo仿真运动</a:t>
              </a:r>
              <a:endParaRPr lang="en-US" altLang="en-US" sz="2000" dirty="0">
                <a:latin typeface="+mn-lt"/>
                <a:ea typeface="+mn-ea"/>
              </a:endParaRPr>
            </a:p>
          </p:txBody>
        </p:sp>
        <p:cxnSp>
          <p:nvCxnSpPr>
            <p:cNvPr id="16" name="Straight Arrow Connector 15"/>
            <p:cNvCxnSpPr>
              <a:stCxn id="8" idx="3"/>
              <a:endCxn id="9" idx="1"/>
            </p:cNvCxnSpPr>
            <p:nvPr/>
          </p:nvCxnSpPr>
          <p:spPr>
            <a:xfrm>
              <a:off x="3227" y="3916"/>
              <a:ext cx="1470"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17" name="Text Box 16"/>
            <p:cNvSpPr txBox="1"/>
            <p:nvPr/>
          </p:nvSpPr>
          <p:spPr>
            <a:xfrm>
              <a:off x="3227" y="3159"/>
              <a:ext cx="1290" cy="6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1000" dirty="0">
                  <a:latin typeface="+mn-lt"/>
                  <a:ea typeface="+mn-ea"/>
                </a:rPr>
                <a:t>传输当前位姿信息</a:t>
              </a:r>
              <a:endParaRPr lang="en-US" altLang="en-US" sz="1000" dirty="0">
                <a:latin typeface="+mn-lt"/>
                <a:ea typeface="+mn-ea"/>
              </a:endParaRPr>
            </a:p>
          </p:txBody>
        </p:sp>
      </p:grpSp>
      <p:sp>
        <p:nvSpPr>
          <p:cNvPr id="21" name="Content Placeholder 20"/>
          <p:cNvSpPr>
            <a:spLocks noGrp="1"/>
          </p:cNvSpPr>
          <p:nvPr>
            <p:ph idx="1"/>
          </p:nvPr>
        </p:nvSpPr>
        <p:spPr/>
        <p:txBody>
          <a:bodyPr/>
          <a:lstStyle/>
          <a:p>
            <a:pPr marL="0" indent="0">
              <a:buNone/>
            </a:pPr>
            <a:endParaRPr lang="en-US" altLang="en-US"/>
          </a:p>
        </p:txBody>
      </p:sp>
      <p:cxnSp>
        <p:nvCxnSpPr>
          <p:cNvPr id="23" name="Straight Arrow Connector 22"/>
          <p:cNvCxnSpPr>
            <a:stCxn id="25" idx="3"/>
            <a:endCxn id="8" idx="1"/>
          </p:cNvCxnSpPr>
          <p:nvPr/>
        </p:nvCxnSpPr>
        <p:spPr>
          <a:xfrm>
            <a:off x="3188970" y="2198370"/>
            <a:ext cx="976630"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25" name="Text Box 24"/>
          <p:cNvSpPr txBox="1"/>
          <p:nvPr/>
        </p:nvSpPr>
        <p:spPr>
          <a:xfrm>
            <a:off x="2287270" y="1998980"/>
            <a:ext cx="901700" cy="3987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手柄</a:t>
            </a:r>
            <a:endParaRPr lang="en-US" altLang="en-US" sz="2000" dirty="0">
              <a:latin typeface="+mn-lt"/>
              <a:ea typeface="+mn-ea"/>
            </a:endParaRPr>
          </a:p>
        </p:txBody>
      </p:sp>
      <p:sp>
        <p:nvSpPr>
          <p:cNvPr id="28" name="Text Box 27"/>
          <p:cNvSpPr txBox="1"/>
          <p:nvPr/>
        </p:nvSpPr>
        <p:spPr>
          <a:xfrm>
            <a:off x="5995670" y="3226435"/>
            <a:ext cx="1501140" cy="706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gazebo机械臂运动</a:t>
            </a:r>
            <a:endParaRPr lang="en-US" altLang="en-US" sz="2000" dirty="0">
              <a:latin typeface="+mn-lt"/>
              <a:ea typeface="+mn-ea"/>
            </a:endParaRPr>
          </a:p>
        </p:txBody>
      </p:sp>
      <p:cxnSp>
        <p:nvCxnSpPr>
          <p:cNvPr id="31" name="Straight Arrow Connector 30"/>
          <p:cNvCxnSpPr>
            <a:stCxn id="32" idx="3"/>
            <a:endCxn id="28" idx="1"/>
          </p:cNvCxnSpPr>
          <p:nvPr/>
        </p:nvCxnSpPr>
        <p:spPr>
          <a:xfrm>
            <a:off x="4470400" y="3580130"/>
            <a:ext cx="1525270"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32" name="Text Box 31"/>
          <p:cNvSpPr txBox="1"/>
          <p:nvPr/>
        </p:nvSpPr>
        <p:spPr>
          <a:xfrm>
            <a:off x="2883535" y="3380740"/>
            <a:ext cx="1586865" cy="3987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力反馈设备</a:t>
            </a:r>
            <a:endParaRPr lang="en-US" altLang="en-US" sz="2000" dirty="0">
              <a:latin typeface="+mn-lt"/>
              <a:ea typeface="+mn-ea"/>
            </a:endParaRPr>
          </a:p>
        </p:txBody>
      </p:sp>
      <p:sp>
        <p:nvSpPr>
          <p:cNvPr id="33" name="Text Box 32"/>
          <p:cNvSpPr txBox="1"/>
          <p:nvPr/>
        </p:nvSpPr>
        <p:spPr>
          <a:xfrm>
            <a:off x="5995670" y="4285615"/>
            <a:ext cx="1501140" cy="706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真实机械臂运动</a:t>
            </a:r>
            <a:endParaRPr lang="en-US" altLang="en-US" sz="2000" dirty="0">
              <a:latin typeface="+mn-lt"/>
              <a:ea typeface="+mn-ea"/>
            </a:endParaRPr>
          </a:p>
        </p:txBody>
      </p:sp>
      <p:cxnSp>
        <p:nvCxnSpPr>
          <p:cNvPr id="34" name="Straight Arrow Connector 33"/>
          <p:cNvCxnSpPr>
            <a:stCxn id="35" idx="3"/>
            <a:endCxn id="33" idx="1"/>
          </p:cNvCxnSpPr>
          <p:nvPr/>
        </p:nvCxnSpPr>
        <p:spPr>
          <a:xfrm>
            <a:off x="4470400" y="4639310"/>
            <a:ext cx="1525270"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35" name="Text Box 34"/>
          <p:cNvSpPr txBox="1"/>
          <p:nvPr/>
        </p:nvSpPr>
        <p:spPr>
          <a:xfrm>
            <a:off x="2883535" y="4439920"/>
            <a:ext cx="1586865" cy="3987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2000" dirty="0">
                <a:latin typeface="+mn-lt"/>
                <a:ea typeface="+mn-ea"/>
              </a:rPr>
              <a:t>数据手套</a:t>
            </a:r>
            <a:endParaRPr lang="en-US" altLang="en-US" sz="2000" dirty="0">
              <a:latin typeface="+mn-lt"/>
              <a:ea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zh-CN" dirty="0"/>
              <a:t>Ask and Interact: Agent-Object Interactions for Physics-Based / Real Scene Understanding</a:t>
            </a:r>
            <a:endParaRPr lang="en-US" altLang="zh-CN" dirty="0"/>
          </a:p>
          <a:p>
            <a:r>
              <a:rPr lang="en-US" altLang="zh-CN" dirty="0"/>
              <a:t>Motion analysis </a:t>
            </a:r>
            <a:r>
              <a:rPr lang="zh-CN" altLang="en-US" dirty="0"/>
              <a:t>的终极目标是为了</a:t>
            </a:r>
            <a:r>
              <a:rPr lang="en-US" altLang="zh-CN" dirty="0"/>
              <a:t>interaction</a:t>
            </a:r>
            <a:endParaRPr lang="en-US" altLang="zh-CN" dirty="0"/>
          </a:p>
          <a:p>
            <a:pPr marL="0" indent="0">
              <a:buNone/>
            </a:pPr>
            <a:r>
              <a:rPr lang="en-US" altLang="zh-CN" dirty="0">
                <a:sym typeface="Wingdings" panose="05000000000000000000" pitchFamily="2" charset="2"/>
              </a:rPr>
              <a:t>O</a:t>
            </a:r>
            <a:r>
              <a:rPr lang="en-US" altLang="zh-CN" dirty="0"/>
              <a:t>bjects are entities we act upon, where the functionality of an object is determined by how we interact with it.</a:t>
            </a:r>
            <a:endParaRPr lang="en-US" altLang="zh-CN" dirty="0"/>
          </a:p>
          <a:p>
            <a:r>
              <a:rPr lang="zh-CN" altLang="en-US" dirty="0"/>
              <a:t>我们的需要完成的主要任务，要能够着重体现交互上</a:t>
            </a:r>
            <a:endParaRPr lang="en-US" altLang="zh-CN" dirty="0"/>
          </a:p>
          <a:p>
            <a:pPr marL="0" indent="0">
              <a:buNone/>
            </a:pPr>
            <a:r>
              <a:rPr lang="en-US" altLang="zh-CN" dirty="0">
                <a:sym typeface="Wingdings" panose="05000000000000000000" pitchFamily="2" charset="2"/>
              </a:rPr>
              <a:t></a:t>
            </a:r>
            <a:r>
              <a:rPr lang="zh-CN" altLang="en-US" dirty="0"/>
              <a:t>运动估计，场景理解</a:t>
            </a:r>
            <a:endParaRPr lang="en-US" altLang="zh-CN" dirty="0"/>
          </a:p>
          <a:p>
            <a:r>
              <a:rPr lang="zh-CN" altLang="en-US" dirty="0"/>
              <a:t>学习的方式</a:t>
            </a:r>
            <a:endParaRPr lang="en-US" altLang="zh-CN" dirty="0"/>
          </a:p>
          <a:p>
            <a:pPr marL="0" indent="0">
              <a:buNone/>
            </a:pPr>
            <a:r>
              <a:rPr lang="en-US" altLang="zh-CN" dirty="0">
                <a:sym typeface="Wingdings" panose="05000000000000000000" pitchFamily="2" charset="2"/>
              </a:rPr>
              <a:t>task-driven question-based </a:t>
            </a:r>
            <a:r>
              <a:rPr lang="zh-CN" altLang="en-US" dirty="0">
                <a:sym typeface="Wingdings" panose="05000000000000000000" pitchFamily="2" charset="2"/>
              </a:rPr>
              <a:t>需要一个特定情景 </a:t>
            </a:r>
            <a:r>
              <a:rPr lang="en-US" altLang="zh-CN" dirty="0">
                <a:sym typeface="Wingdings" panose="05000000000000000000" pitchFamily="2" charset="2"/>
              </a:rPr>
              <a:t>household-based</a:t>
            </a:r>
            <a:endParaRPr lang="en-US" altLang="zh-CN" dirty="0">
              <a:sym typeface="Wingdings" panose="05000000000000000000" pitchFamily="2" charset="2"/>
            </a:endParaRPr>
          </a:p>
          <a:p>
            <a:pPr marL="0" indent="0">
              <a:buNone/>
            </a:pPr>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仿真平台需求</a:t>
            </a: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增加了articulation body组件，机械臂控制上不会抖动了。</a:t>
            </a:r>
            <a:endParaRPr lang="en-US" altLang="en-US" dirty="0"/>
          </a:p>
          <a:p>
            <a:r>
              <a:rPr lang="en-US" altLang="en-US" dirty="0"/>
              <a:t>增加了urdf转换工具</a:t>
            </a:r>
            <a:endParaRPr lang="en-US" altLang="en-US" dirty="0"/>
          </a:p>
          <a:p>
            <a:r>
              <a:rPr lang="en-US" altLang="en-US" dirty="0"/>
              <a:t>由于还在改进，所以会有些bug</a:t>
            </a:r>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　2020新版改进</a:t>
            </a: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en-US" dirty="0">
                <a:sym typeface="+mn-ea"/>
              </a:rPr>
              <a:t>基于深度强化学习的</a:t>
            </a:r>
            <a:r>
              <a:rPr lang="en-US" altLang="zh-CN" dirty="0">
                <a:sym typeface="+mn-ea"/>
              </a:rPr>
              <a:t>机械臂</a:t>
            </a:r>
            <a:r>
              <a:rPr lang="en-US" altLang="en-US" dirty="0">
                <a:sym typeface="+mn-ea"/>
              </a:rPr>
              <a:t>交互</a:t>
            </a:r>
            <a:r>
              <a:rPr lang="en-US" altLang="zh-CN" dirty="0">
                <a:sym typeface="+mn-ea"/>
              </a:rPr>
              <a:t>研究</a:t>
            </a:r>
            <a:endParaRPr lang="en-US" altLang="en-US" dirty="0"/>
          </a:p>
          <a:p>
            <a:pPr lvl="1" algn="l">
              <a:buClrTx/>
              <a:buSzTx/>
              <a:buFontTx/>
            </a:pPr>
            <a:r>
              <a:rPr lang="en-US" altLang="en-US" sz="2400" b="0" dirty="0">
                <a:solidFill>
                  <a:srgbClr val="000000"/>
                </a:solidFill>
                <a:cs typeface="+mn-ea"/>
              </a:rPr>
              <a:t>仿真环境下训练</a:t>
            </a:r>
            <a:r>
              <a:rPr lang="en-US" altLang="en-US" sz="2400" b="0" dirty="0">
                <a:solidFill>
                  <a:srgbClr val="FF0000"/>
                </a:solidFill>
                <a:cs typeface="+mn-ea"/>
              </a:rPr>
              <a:t>物理参数优化网络</a:t>
            </a:r>
            <a:r>
              <a:rPr lang="en-US" altLang="en-US" sz="2400" b="0" dirty="0">
                <a:solidFill>
                  <a:schemeClr val="tx1"/>
                </a:solidFill>
                <a:cs typeface="+mn-ea"/>
              </a:rPr>
              <a:t>和</a:t>
            </a:r>
            <a:r>
              <a:rPr lang="en-US" altLang="en-US" sz="2400" b="0" dirty="0">
                <a:solidFill>
                  <a:srgbClr val="FF0000"/>
                </a:solidFill>
                <a:cs typeface="+mn-ea"/>
              </a:rPr>
              <a:t>策略网络</a:t>
            </a:r>
            <a:r>
              <a:rPr lang="en-US" altLang="en-US" sz="2400" b="0" dirty="0">
                <a:solidFill>
                  <a:srgbClr val="000000"/>
                </a:solidFill>
                <a:cs typeface="+mn-ea"/>
              </a:rPr>
              <a:t>实现复杂任务</a:t>
            </a:r>
            <a:endParaRPr lang="en-US" altLang="en-US" sz="2400" b="0" dirty="0">
              <a:solidFill>
                <a:srgbClr val="000000"/>
              </a:solidFill>
              <a:cs typeface="+mn-ea"/>
            </a:endParaRPr>
          </a:p>
          <a:p>
            <a:pPr lvl="1" algn="l">
              <a:buClrTx/>
              <a:buSzTx/>
              <a:buFontTx/>
            </a:pPr>
            <a:r>
              <a:rPr lang="en-US" altLang="en-US" sz="2400" b="0" dirty="0">
                <a:solidFill>
                  <a:srgbClr val="000000"/>
                </a:solidFill>
                <a:cs typeface="+mn-ea"/>
              </a:rPr>
              <a:t>真实环境下更新物理参数完成迁移学习</a:t>
            </a:r>
            <a:endParaRPr lang="en-US" altLang="en-US" sz="2400" b="0" dirty="0">
              <a:solidFill>
                <a:srgbClr val="000000"/>
              </a:solidFill>
              <a:cs typeface="+mn-ea"/>
            </a:endParaRPr>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0" name="文本框 5"/>
          <p:cNvSpPr txBox="1"/>
          <p:nvPr/>
        </p:nvSpPr>
        <p:spPr>
          <a:xfrm>
            <a:off x="10795" y="6195060"/>
            <a:ext cx="12171680"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Liang J, Saxena S, Kroemer O. Learning Active Task-Oriented Exploration Policies for Bridging the Sim-to-Real Gap[J]. arXiv preprint arXiv:2006.01952, 2020.</a:t>
            </a:r>
            <a:endParaRPr lang="en-US" altLang="zh-CN" sz="1000" dirty="0">
              <a:latin typeface="+mn-lt"/>
              <a:ea typeface="+mn-ea"/>
            </a:endParaRPr>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pic>
        <p:nvPicPr>
          <p:cNvPr id="5" name="Picture 4" descr="Screenshot from 2020-12-03 23-51-49"/>
          <p:cNvPicPr>
            <a:picLocks noChangeAspect="1"/>
          </p:cNvPicPr>
          <p:nvPr/>
        </p:nvPicPr>
        <p:blipFill>
          <a:blip r:embed="rId1"/>
          <a:stretch>
            <a:fillRect/>
          </a:stretch>
        </p:blipFill>
        <p:spPr>
          <a:xfrm>
            <a:off x="10795" y="3050540"/>
            <a:ext cx="5040630" cy="2691130"/>
          </a:xfrm>
          <a:prstGeom prst="rect">
            <a:avLst/>
          </a:prstGeom>
        </p:spPr>
      </p:pic>
      <p:pic>
        <p:nvPicPr>
          <p:cNvPr id="6" name="Picture 5" descr="Screenshot from 2020-12-04 20-21-53"/>
          <p:cNvPicPr>
            <a:picLocks noChangeAspect="1"/>
          </p:cNvPicPr>
          <p:nvPr/>
        </p:nvPicPr>
        <p:blipFill>
          <a:blip r:embed="rId2"/>
          <a:stretch>
            <a:fillRect/>
          </a:stretch>
        </p:blipFill>
        <p:spPr>
          <a:xfrm>
            <a:off x="5050790" y="3050540"/>
            <a:ext cx="7131685" cy="26911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ML-agents</a:t>
            </a:r>
            <a:endParaRPr lang="en-US" altLang="en-US" dirty="0"/>
          </a:p>
          <a:p>
            <a:pPr marL="0" indent="0">
              <a:buNone/>
            </a:pPr>
            <a:r>
              <a:rPr lang="en-US" altLang="en-US" dirty="0"/>
              <a:t>基于unity3d的开源机器学习工具包。</a:t>
            </a:r>
            <a:endParaRPr lang="en-US" altLang="en-US">
              <a:sym typeface="+mn-ea"/>
            </a:endParaRPr>
          </a:p>
          <a:p>
            <a:pPr marL="0" indent="0">
              <a:buNone/>
            </a:pPr>
            <a:r>
              <a:rPr lang="en-US" altLang="en-US">
                <a:sym typeface="+mn-ea"/>
              </a:rPr>
              <a:t>可以脚本编程</a:t>
            </a:r>
            <a:endParaRPr lang="en-US" altLang="en-US"/>
          </a:p>
          <a:p>
            <a:pPr marL="0" indent="0">
              <a:buNone/>
            </a:pPr>
            <a:r>
              <a:rPr lang="en-US" altLang="en-US">
                <a:sym typeface="+mn-ea"/>
              </a:rPr>
              <a:t>交互性：由于基于unity，交互性可以满足</a:t>
            </a:r>
            <a:endParaRPr lang="en-US" altLang="en-US">
              <a:sym typeface="+mn-ea"/>
            </a:endParaRPr>
          </a:p>
          <a:p>
            <a:pPr marL="0" indent="0">
              <a:buNone/>
            </a:pPr>
            <a:r>
              <a:rPr lang="en-US" altLang="en-US">
                <a:sym typeface="+mn-ea"/>
              </a:rPr>
              <a:t>强化学习算法丰富，深度强化学习、模仿学习</a:t>
            </a:r>
            <a:endParaRPr lang="en-US" altLang="en-US"/>
          </a:p>
          <a:p>
            <a:pPr marL="0" indent="0">
              <a:buNone/>
            </a:pPr>
            <a:r>
              <a:rPr lang="en-US" altLang="en-US">
                <a:sym typeface="+mn-ea"/>
              </a:rPr>
              <a:t>支持多智能体并行训练</a:t>
            </a:r>
            <a:endParaRPr lang="en-US" altLang="en-US">
              <a:sym typeface="+mn-ea"/>
            </a:endParaRPr>
          </a:p>
          <a:p>
            <a:pPr marL="0" indent="0">
              <a:buNone/>
            </a:pPr>
            <a:r>
              <a:rPr lang="en-US" altLang="en-US">
                <a:sym typeface="+mn-ea"/>
              </a:rPr>
              <a:t>能控制机械臂运动</a:t>
            </a:r>
            <a:endParaRPr lang="en-US" altLang="en-US"/>
          </a:p>
          <a:p>
            <a:pPr marL="0" indent="0">
              <a:buNone/>
            </a:pPr>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ML-agents示例</a:t>
            </a:r>
            <a:endParaRPr lang="en-US" altLang="en-US"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sp>
        <p:nvSpPr>
          <p:cNvPr id="4" name="Title 1"/>
          <p:cNvSpPr>
            <a:spLocks noGrp="1"/>
          </p:cNvSpPr>
          <p:nvPr/>
        </p:nvSpPr>
        <p:spPr>
          <a:xfrm>
            <a:off x="3148330" y="5718175"/>
            <a:ext cx="6624320" cy="999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t>平衡小球并行训练的场景</a:t>
            </a:r>
            <a:endParaRPr lang="en-US" altLang="en-US"/>
          </a:p>
        </p:txBody>
      </p:sp>
      <p:pic>
        <p:nvPicPr>
          <p:cNvPr id="5" name="Content Placeholder 3" descr="Screenshot from 2020-09-17 22-56-55"/>
          <p:cNvPicPr>
            <a:picLocks noChangeAspect="1"/>
          </p:cNvPicPr>
          <p:nvPr/>
        </p:nvPicPr>
        <p:blipFill>
          <a:blip r:embed="rId1"/>
          <a:stretch>
            <a:fillRect/>
          </a:stretch>
        </p:blipFill>
        <p:spPr>
          <a:xfrm>
            <a:off x="2449830" y="1612265"/>
            <a:ext cx="7245985" cy="39604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ML-agents示例</a:t>
            </a:r>
            <a:endParaRPr lang="en-US" altLang="en-US"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pic>
        <p:nvPicPr>
          <p:cNvPr id="6" name="Picture 5" descr="Screenshot from 2020-09-17 22-39-10"/>
          <p:cNvPicPr>
            <a:picLocks noChangeAspect="1"/>
          </p:cNvPicPr>
          <p:nvPr/>
        </p:nvPicPr>
        <p:blipFill>
          <a:blip r:embed="rId1"/>
          <a:stretch>
            <a:fillRect/>
          </a:stretch>
        </p:blipFill>
        <p:spPr>
          <a:xfrm>
            <a:off x="1752600" y="2265045"/>
            <a:ext cx="8686800" cy="4211320"/>
          </a:xfrm>
          <a:prstGeom prst="rect">
            <a:avLst/>
          </a:prstGeom>
        </p:spPr>
      </p:pic>
      <p:sp>
        <p:nvSpPr>
          <p:cNvPr id="7" name="Title 4"/>
          <p:cNvSpPr>
            <a:spLocks noGrp="1"/>
          </p:cNvSpPr>
          <p:nvPr/>
        </p:nvSpPr>
        <p:spPr>
          <a:xfrm>
            <a:off x="1752600" y="1447165"/>
            <a:ext cx="8471535" cy="8845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a:t>tensorboard可以查看网络输出结果</a:t>
            </a:r>
            <a:endParaRPr lang="en-US" altLang="en-US"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ML-agents示例</a:t>
            </a:r>
            <a:endParaRPr lang="en-US" altLang="en-US" dirty="0"/>
          </a:p>
          <a:p>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sp>
        <p:nvSpPr>
          <p:cNvPr id="4" name="Title 1"/>
          <p:cNvSpPr/>
          <p:nvPr/>
        </p:nvSpPr>
        <p:spPr>
          <a:xfrm>
            <a:off x="4138930" y="5420360"/>
            <a:ext cx="5861685" cy="10629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3600"/>
              <a:t>并行训练简易机械臂</a:t>
            </a:r>
            <a:endParaRPr lang="en-US" altLang="en-US" sz="3600"/>
          </a:p>
        </p:txBody>
      </p:sp>
      <p:pic>
        <p:nvPicPr>
          <p:cNvPr id="5" name="Picture 4" descr="Screenshot from 2020-09-17 23-27-46"/>
          <p:cNvPicPr>
            <a:picLocks noChangeAspect="1"/>
          </p:cNvPicPr>
          <p:nvPr/>
        </p:nvPicPr>
        <p:blipFill>
          <a:blip r:embed="rId1"/>
          <a:stretch>
            <a:fillRect/>
          </a:stretch>
        </p:blipFill>
        <p:spPr>
          <a:xfrm>
            <a:off x="4267835" y="1334770"/>
            <a:ext cx="6076315" cy="40170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unity中机械臂建模并能手动控制</a:t>
            </a:r>
            <a:endParaRPr lang="en-US" altLang="en-US" dirty="0"/>
          </a:p>
          <a:p>
            <a:endParaRPr lang="en-US" altLang="en-US"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pic>
        <p:nvPicPr>
          <p:cNvPr id="4" name="Picture 3" descr="Screenshot from 2020-09-22 11-57-48"/>
          <p:cNvPicPr>
            <a:picLocks noChangeAspect="1"/>
          </p:cNvPicPr>
          <p:nvPr/>
        </p:nvPicPr>
        <p:blipFill>
          <a:blip r:embed="rId1"/>
          <a:stretch>
            <a:fillRect/>
          </a:stretch>
        </p:blipFill>
        <p:spPr>
          <a:xfrm>
            <a:off x="1784350" y="1563370"/>
            <a:ext cx="8576310" cy="4768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计划框架</a:t>
            </a:r>
            <a:endParaRPr lang="en-US" altLang="en-US" dirty="0"/>
          </a:p>
        </p:txBody>
      </p:sp>
      <p:sp>
        <p:nvSpPr>
          <p:cNvPr id="3" name="标题 2"/>
          <p:cNvSpPr>
            <a:spLocks noGrp="1"/>
          </p:cNvSpPr>
          <p:nvPr>
            <p:ph type="title"/>
          </p:nvPr>
        </p:nvSpPr>
        <p:spPr/>
        <p:txBody>
          <a:bodyPr/>
          <a:lstStyle/>
          <a:p>
            <a:r>
              <a:rPr lang="en-US" altLang="en-US" dirty="0"/>
              <a:t>unity3d上建立</a:t>
            </a:r>
            <a:r>
              <a:rPr lang="zh-CN" altLang="en-US" dirty="0"/>
              <a:t>机械臂</a:t>
            </a:r>
            <a:r>
              <a:rPr lang="en-US" altLang="en-US" dirty="0" err="1"/>
              <a:t>强化学习仿真环境</a:t>
            </a:r>
            <a:endParaRPr lang="en-US" altLang="en-US" dirty="0"/>
          </a:p>
        </p:txBody>
      </p:sp>
      <p:grpSp>
        <p:nvGrpSpPr>
          <p:cNvPr id="6" name="组合 5"/>
          <p:cNvGrpSpPr/>
          <p:nvPr/>
        </p:nvGrpSpPr>
        <p:grpSpPr>
          <a:xfrm>
            <a:off x="767408" y="2132965"/>
            <a:ext cx="10101132" cy="3177749"/>
            <a:chOff x="770255" y="2207686"/>
            <a:chExt cx="10101132" cy="3177749"/>
          </a:xfrm>
        </p:grpSpPr>
        <p:grpSp>
          <p:nvGrpSpPr>
            <p:cNvPr id="13" name="Group 12"/>
            <p:cNvGrpSpPr/>
            <p:nvPr/>
          </p:nvGrpSpPr>
          <p:grpSpPr>
            <a:xfrm>
              <a:off x="770255" y="2207895"/>
              <a:ext cx="7097395" cy="3177540"/>
              <a:chOff x="6009" y="3577"/>
              <a:chExt cx="11177" cy="5004"/>
            </a:xfrm>
          </p:grpSpPr>
          <p:sp>
            <p:nvSpPr>
              <p:cNvPr id="4" name="Text Box 3"/>
              <p:cNvSpPr txBox="1"/>
              <p:nvPr/>
            </p:nvSpPr>
            <p:spPr>
              <a:xfrm>
                <a:off x="12994" y="3577"/>
                <a:ext cx="2288" cy="628"/>
              </a:xfrm>
              <a:prstGeom prst="rect">
                <a:avLst/>
              </a:prstGeom>
              <a:solidFill>
                <a:schemeClr val="bg1"/>
              </a:solidFill>
            </p:spPr>
            <p:txBody>
              <a:bodyPr wrap="none" rtlCol="0">
                <a:spAutoFit/>
              </a:bodyPr>
              <a:lstStyle/>
              <a:p>
                <a:r>
                  <a:rPr lang="en-US" altLang="en-US" sz="2000" dirty="0">
                    <a:latin typeface="+mn-lt"/>
                    <a:ea typeface="+mn-ea"/>
                  </a:rPr>
                  <a:t>机器人模型</a:t>
                </a:r>
                <a:endParaRPr lang="en-US" altLang="en-US" sz="2000" dirty="0">
                  <a:latin typeface="+mn-lt"/>
                  <a:ea typeface="+mn-ea"/>
                </a:endParaRPr>
              </a:p>
            </p:txBody>
          </p:sp>
          <p:sp>
            <p:nvSpPr>
              <p:cNvPr id="5" name="Text Box 4"/>
              <p:cNvSpPr txBox="1"/>
              <p:nvPr/>
            </p:nvSpPr>
            <p:spPr>
              <a:xfrm>
                <a:off x="13194" y="7944"/>
                <a:ext cx="1888" cy="628"/>
              </a:xfrm>
              <a:prstGeom prst="rect">
                <a:avLst/>
              </a:prstGeom>
              <a:solidFill>
                <a:schemeClr val="bg1"/>
              </a:solidFill>
            </p:spPr>
            <p:txBody>
              <a:bodyPr wrap="none" rtlCol="0">
                <a:spAutoFit/>
              </a:bodyPr>
              <a:lstStyle/>
              <a:p>
                <a:r>
                  <a:rPr lang="en-US" altLang="en-US" sz="2000" dirty="0">
                    <a:latin typeface="+mn-lt"/>
                    <a:ea typeface="+mn-ea"/>
                  </a:rPr>
                  <a:t>任务环境</a:t>
                </a:r>
                <a:endParaRPr lang="en-US" altLang="en-US" sz="2000" dirty="0">
                  <a:latin typeface="+mn-lt"/>
                  <a:ea typeface="+mn-ea"/>
                </a:endParaRPr>
              </a:p>
            </p:txBody>
          </p:sp>
          <p:sp>
            <p:nvSpPr>
              <p:cNvPr id="7" name="Text Box 6"/>
              <p:cNvSpPr txBox="1"/>
              <p:nvPr/>
            </p:nvSpPr>
            <p:spPr>
              <a:xfrm>
                <a:off x="11090" y="5118"/>
                <a:ext cx="6096" cy="1598"/>
              </a:xfrm>
              <a:prstGeom prst="rect">
                <a:avLst/>
              </a:prstGeom>
              <a:solidFill>
                <a:schemeClr val="bg1"/>
              </a:solidFill>
            </p:spPr>
            <p:txBody>
              <a:bodyPr wrap="square" rtlCol="0">
                <a:spAutoFit/>
              </a:bodyPr>
              <a:lstStyle/>
              <a:p>
                <a:r>
                  <a:rPr lang="en-US" altLang="en-US" sz="2000" dirty="0">
                    <a:latin typeface="+mn-lt"/>
                    <a:ea typeface="+mn-ea"/>
                  </a:rPr>
                  <a:t>交互脚本</a:t>
                </a:r>
                <a:endParaRPr lang="en-US" altLang="en-US" sz="2000" dirty="0">
                  <a:latin typeface="+mn-lt"/>
                  <a:ea typeface="+mn-ea"/>
                </a:endParaRPr>
              </a:p>
              <a:p>
                <a:r>
                  <a:rPr lang="en-US" altLang="en-US" sz="2000" dirty="0">
                    <a:latin typeface="+mn-lt"/>
                    <a:ea typeface="+mn-ea"/>
                  </a:rPr>
                  <a:t>(定义观察向量、奖励函数等强化学习所需信息)</a:t>
                </a:r>
                <a:endParaRPr lang="en-US" altLang="en-US" sz="2000" dirty="0">
                  <a:latin typeface="+mn-lt"/>
                  <a:ea typeface="+mn-ea"/>
                </a:endParaRPr>
              </a:p>
            </p:txBody>
          </p:sp>
          <p:sp>
            <p:nvSpPr>
              <p:cNvPr id="9" name="Text Box 8"/>
              <p:cNvSpPr txBox="1"/>
              <p:nvPr/>
            </p:nvSpPr>
            <p:spPr>
              <a:xfrm>
                <a:off x="9051" y="3577"/>
                <a:ext cx="3088" cy="628"/>
              </a:xfrm>
              <a:prstGeom prst="rect">
                <a:avLst/>
              </a:prstGeom>
              <a:solidFill>
                <a:schemeClr val="bg1"/>
              </a:solidFill>
            </p:spPr>
            <p:txBody>
              <a:bodyPr wrap="square" rtlCol="0">
                <a:spAutoFit/>
              </a:bodyPr>
              <a:lstStyle/>
              <a:p>
                <a:r>
                  <a:rPr lang="en-US" altLang="en-US" sz="2000" dirty="0">
                    <a:latin typeface="+mn-lt"/>
                    <a:ea typeface="+mn-ea"/>
                  </a:rPr>
                  <a:t>机器人控制脚本</a:t>
                </a:r>
                <a:endParaRPr lang="en-US" altLang="en-US" sz="2000" dirty="0">
                  <a:latin typeface="+mn-lt"/>
                  <a:ea typeface="+mn-ea"/>
                </a:endParaRPr>
              </a:p>
            </p:txBody>
          </p:sp>
          <p:cxnSp>
            <p:nvCxnSpPr>
              <p:cNvPr id="10" name="Straight Arrow Connector 9"/>
              <p:cNvCxnSpPr>
                <a:stCxn id="9" idx="3"/>
                <a:endCxn id="4" idx="1"/>
              </p:cNvCxnSpPr>
              <p:nvPr/>
            </p:nvCxnSpPr>
            <p:spPr>
              <a:xfrm>
                <a:off x="12139" y="3891"/>
                <a:ext cx="85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1" name="Text Box 10"/>
              <p:cNvSpPr txBox="1"/>
              <p:nvPr/>
            </p:nvSpPr>
            <p:spPr>
              <a:xfrm>
                <a:off x="6009" y="7953"/>
                <a:ext cx="3488" cy="628"/>
              </a:xfrm>
              <a:prstGeom prst="rect">
                <a:avLst/>
              </a:prstGeom>
              <a:solidFill>
                <a:schemeClr val="bg1"/>
              </a:solidFill>
            </p:spPr>
            <p:txBody>
              <a:bodyPr wrap="none" rtlCol="0">
                <a:spAutoFit/>
              </a:bodyPr>
              <a:lstStyle/>
              <a:p>
                <a:r>
                  <a:rPr lang="en-US" altLang="en-US" sz="2000" dirty="0">
                    <a:latin typeface="+mn-lt"/>
                    <a:ea typeface="+mn-ea"/>
                  </a:rPr>
                  <a:t>任务目标控制脚本</a:t>
                </a:r>
                <a:endParaRPr lang="en-US" altLang="en-US" sz="2000" dirty="0">
                  <a:latin typeface="+mn-lt"/>
                  <a:ea typeface="+mn-ea"/>
                </a:endParaRPr>
              </a:p>
            </p:txBody>
          </p:sp>
          <p:cxnSp>
            <p:nvCxnSpPr>
              <p:cNvPr id="12" name="Straight Arrow Connector 11"/>
              <p:cNvCxnSpPr>
                <a:stCxn id="11" idx="3"/>
                <a:endCxn id="5" idx="1"/>
              </p:cNvCxnSpPr>
              <p:nvPr/>
            </p:nvCxnSpPr>
            <p:spPr>
              <a:xfrm flipV="1">
                <a:off x="9497" y="8258"/>
                <a:ext cx="3697" cy="9"/>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14" name="Straight Arrow Connector 13"/>
            <p:cNvCxnSpPr>
              <a:stCxn id="4" idx="2"/>
              <a:endCxn id="7" idx="0"/>
            </p:cNvCxnSpPr>
            <p:nvPr/>
          </p:nvCxnSpPr>
          <p:spPr>
            <a:xfrm>
              <a:off x="5932170" y="2606675"/>
              <a:ext cx="0" cy="579755"/>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15" name="Straight Arrow Connector 14"/>
            <p:cNvCxnSpPr>
              <a:stCxn id="5" idx="0"/>
              <a:endCxn id="7" idx="2"/>
            </p:cNvCxnSpPr>
            <p:nvPr/>
          </p:nvCxnSpPr>
          <p:spPr>
            <a:xfrm flipV="1">
              <a:off x="5932170" y="4201160"/>
              <a:ext cx="0" cy="77978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sp>
          <p:nvSpPr>
            <p:cNvPr id="18" name="Text Box 17"/>
            <p:cNvSpPr txBox="1"/>
            <p:nvPr/>
          </p:nvSpPr>
          <p:spPr>
            <a:xfrm>
              <a:off x="8652510" y="3493740"/>
              <a:ext cx="2218877" cy="400110"/>
            </a:xfrm>
            <a:prstGeom prst="rect">
              <a:avLst/>
            </a:prstGeom>
            <a:solidFill>
              <a:schemeClr val="bg1"/>
            </a:solidFill>
          </p:spPr>
          <p:txBody>
            <a:bodyPr wrap="none" rtlCol="0">
              <a:spAutoFit/>
            </a:bodyPr>
            <a:lstStyle/>
            <a:p>
              <a:r>
                <a:rPr lang="en-US" altLang="zh-CN" sz="2000" dirty="0">
                  <a:latin typeface="+mn-lt"/>
                  <a:ea typeface="+mn-ea"/>
                </a:rPr>
                <a:t>Gym</a:t>
              </a:r>
              <a:r>
                <a:rPr lang="zh-CN" altLang="en-US" sz="2000" dirty="0">
                  <a:latin typeface="+mn-lt"/>
                  <a:ea typeface="+mn-ea"/>
                </a:rPr>
                <a:t> </a:t>
              </a:r>
              <a:r>
                <a:rPr lang="en-US" altLang="zh-CN" sz="2000" dirty="0" err="1">
                  <a:latin typeface="+mn-lt"/>
                  <a:ea typeface="+mn-ea"/>
                </a:rPr>
                <a:t>ppo</a:t>
              </a:r>
              <a:r>
                <a:rPr lang="zh-CN" altLang="en-US" sz="2000" dirty="0">
                  <a:latin typeface="+mn-lt"/>
                  <a:ea typeface="+mn-ea"/>
                </a:rPr>
                <a:t>网络</a:t>
              </a:r>
              <a:r>
                <a:rPr lang="en-US" altLang="en-US" sz="2000" dirty="0" err="1">
                  <a:latin typeface="+mn-lt"/>
                  <a:ea typeface="+mn-ea"/>
                </a:rPr>
                <a:t>训练</a:t>
              </a:r>
              <a:endParaRPr lang="en-US" altLang="en-US" sz="2000" dirty="0">
                <a:latin typeface="+mn-lt"/>
                <a:ea typeface="+mn-ea"/>
              </a:endParaRPr>
            </a:p>
          </p:txBody>
        </p:sp>
        <p:cxnSp>
          <p:nvCxnSpPr>
            <p:cNvPr id="19" name="Straight Arrow Connector 18"/>
            <p:cNvCxnSpPr>
              <a:stCxn id="7" idx="3"/>
              <a:endCxn id="18" idx="1"/>
            </p:cNvCxnSpPr>
            <p:nvPr/>
          </p:nvCxnSpPr>
          <p:spPr>
            <a:xfrm>
              <a:off x="7867650" y="3693795"/>
              <a:ext cx="78486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Elbow Connector 19"/>
            <p:cNvCxnSpPr>
              <a:stCxn id="18" idx="0"/>
              <a:endCxn id="9" idx="0"/>
            </p:cNvCxnSpPr>
            <p:nvPr/>
          </p:nvCxnSpPr>
          <p:spPr>
            <a:xfrm rot="16200000" flipV="1">
              <a:off x="6079480" y="-189122"/>
              <a:ext cx="1285875" cy="6079490"/>
            </a:xfrm>
            <a:prstGeom prst="bentConnector3">
              <a:avLst>
                <a:gd name="adj1" fmla="val 118543"/>
              </a:avLst>
            </a:prstGeom>
            <a:solidFill>
              <a:schemeClr val="accent1"/>
            </a:solidFill>
            <a:ln w="9525" cap="flat" cmpd="sng" algn="ctr">
              <a:solidFill>
                <a:schemeClr val="tx1"/>
              </a:solidFill>
              <a:prstDash val="solid"/>
              <a:round/>
              <a:headEnd type="none" w="med" len="med"/>
              <a:tailEnd type="arrow" w="med" len="med"/>
            </a:ln>
          </p:spPr>
        </p:cxnSp>
      </p:grpSp>
      <p:sp>
        <p:nvSpPr>
          <p:cNvPr id="8" name="Text Box 7"/>
          <p:cNvSpPr txBox="1"/>
          <p:nvPr/>
        </p:nvSpPr>
        <p:spPr>
          <a:xfrm>
            <a:off x="548005" y="2132965"/>
            <a:ext cx="1604645" cy="398780"/>
          </a:xfrm>
          <a:prstGeom prst="rect">
            <a:avLst/>
          </a:prstGeom>
          <a:solidFill>
            <a:schemeClr val="bg1"/>
          </a:solidFill>
        </p:spPr>
        <p:txBody>
          <a:bodyPr wrap="square" rtlCol="0">
            <a:spAutoFit/>
          </a:bodyPr>
          <a:lstStyle/>
          <a:p>
            <a:r>
              <a:rPr lang="en-US" altLang="en-US" sz="2000" dirty="0">
                <a:latin typeface="+mn-lt"/>
                <a:ea typeface="+mn-ea"/>
              </a:rPr>
              <a:t>力反馈设备</a:t>
            </a:r>
            <a:endParaRPr lang="en-US" altLang="en-US" sz="2000" dirty="0">
              <a:latin typeface="+mn-lt"/>
              <a:ea typeface="+mn-ea"/>
            </a:endParaRPr>
          </a:p>
        </p:txBody>
      </p:sp>
      <p:cxnSp>
        <p:nvCxnSpPr>
          <p:cNvPr id="16" name="Straight Arrow Connector 15"/>
          <p:cNvCxnSpPr>
            <a:stCxn id="8" idx="3"/>
            <a:endCxn id="9" idx="1"/>
          </p:cNvCxnSpPr>
          <p:nvPr/>
        </p:nvCxnSpPr>
        <p:spPr>
          <a:xfrm>
            <a:off x="2152650" y="2332355"/>
            <a:ext cx="54673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7" name="Text Box 16"/>
          <p:cNvSpPr txBox="1"/>
          <p:nvPr/>
        </p:nvSpPr>
        <p:spPr>
          <a:xfrm>
            <a:off x="2049145" y="2005965"/>
            <a:ext cx="819150" cy="245110"/>
          </a:xfrm>
          <a:prstGeom prst="rect">
            <a:avLst/>
          </a:prstGeom>
          <a:solidFill>
            <a:schemeClr val="bg1"/>
          </a:solidFill>
        </p:spPr>
        <p:txBody>
          <a:bodyPr wrap="square" rtlCol="0">
            <a:spAutoFit/>
          </a:bodyPr>
          <a:lstStyle/>
          <a:p>
            <a:r>
              <a:rPr lang="en-US" altLang="en-US" sz="1000" dirty="0">
                <a:latin typeface="+mn-lt"/>
                <a:ea typeface="+mn-ea"/>
              </a:rPr>
              <a:t>模仿学习</a:t>
            </a:r>
            <a:endParaRPr lang="en-US" altLang="en-US" sz="1000" dirty="0">
              <a:latin typeface="+mn-lt"/>
              <a:ea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a:t>训练90min后</a:t>
            </a:r>
            <a:endParaRPr lang="en-US" altLang="en-US" dirty="0"/>
          </a:p>
        </p:txBody>
      </p:sp>
      <p:sp>
        <p:nvSpPr>
          <p:cNvPr id="3" name="标题 2"/>
          <p:cNvSpPr>
            <a:spLocks noGrp="1"/>
          </p:cNvSpPr>
          <p:nvPr>
            <p:ph type="title"/>
          </p:nvPr>
        </p:nvSpPr>
        <p:spPr/>
        <p:txBody>
          <a:bodyPr/>
          <a:lstStyle/>
          <a:p>
            <a:r>
              <a:rPr lang="en-US" altLang="en-US" dirty="0"/>
              <a:t>unity3d上建立</a:t>
            </a:r>
            <a:r>
              <a:rPr lang="zh-CN" altLang="en-US" dirty="0"/>
              <a:t>机械臂</a:t>
            </a:r>
            <a:r>
              <a:rPr lang="en-US" altLang="en-US" dirty="0" err="1"/>
              <a:t>强化学习仿真环境</a:t>
            </a:r>
            <a:endParaRPr lang="en-US" altLang="en-US" dirty="0"/>
          </a:p>
        </p:txBody>
      </p:sp>
      <p:pic>
        <p:nvPicPr>
          <p:cNvPr id="8" name="VID_20200926_091345">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424940" y="1447165"/>
            <a:ext cx="9009380" cy="524573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zh-CN" dirty="0"/>
              <a:t>1</a:t>
            </a:r>
            <a:r>
              <a:rPr lang="zh-CN" altLang="en-US" dirty="0"/>
              <a:t>、策略空间：机械臂六个</a:t>
            </a:r>
            <a:r>
              <a:rPr lang="en-US" altLang="zh-CN" dirty="0"/>
              <a:t>joints</a:t>
            </a:r>
            <a:r>
              <a:rPr lang="zh-CN" altLang="en-US" dirty="0"/>
              <a:t>角度控制，六维向量</a:t>
            </a:r>
            <a:endParaRPr lang="en-US" altLang="zh-CN" dirty="0"/>
          </a:p>
          <a:p>
            <a:r>
              <a:rPr lang="en-US" altLang="zh-CN" dirty="0"/>
              <a:t>2</a:t>
            </a:r>
            <a:r>
              <a:rPr lang="zh-CN" altLang="en-US" dirty="0"/>
              <a:t>、智能体观察向量（状态空间）：目标点位置，机械臂末端机构位置，各个关节旋转的角度，</a:t>
            </a:r>
            <a:r>
              <a:rPr lang="en-US" altLang="zh-CN" dirty="0"/>
              <a:t>12</a:t>
            </a:r>
            <a:r>
              <a:rPr lang="zh-CN" altLang="en-US" dirty="0"/>
              <a:t>维向量</a:t>
            </a:r>
            <a:endParaRPr lang="en-US" altLang="zh-CN" dirty="0"/>
          </a:p>
          <a:p>
            <a:r>
              <a:rPr lang="en-US" altLang="zh-CN" dirty="0"/>
              <a:t>3</a:t>
            </a:r>
            <a:r>
              <a:rPr lang="zh-CN" altLang="en-US" dirty="0"/>
              <a:t>、奖励函数：</a:t>
            </a:r>
            <a:endParaRPr lang="en-US" altLang="zh-CN" dirty="0"/>
          </a:p>
          <a:p>
            <a:pPr marL="0" indent="0">
              <a:buNone/>
            </a:pPr>
            <a:r>
              <a:rPr lang="en-US" altLang="zh-CN" dirty="0"/>
              <a:t>		+25</a:t>
            </a:r>
            <a:r>
              <a:rPr lang="zh-CN" altLang="en-US" dirty="0"/>
              <a:t> 机械臂末端到目标点</a:t>
            </a:r>
            <a:r>
              <a:rPr lang="en-US" altLang="zh-CN" dirty="0"/>
              <a:t>距离</a:t>
            </a:r>
            <a:r>
              <a:rPr lang="zh-CN" altLang="en-US" dirty="0"/>
              <a:t>小于</a:t>
            </a:r>
            <a:r>
              <a:rPr lang="en-US" altLang="zh-CN" dirty="0"/>
              <a:t>1</a:t>
            </a:r>
            <a:endParaRPr lang="en-US" altLang="zh-CN" dirty="0"/>
          </a:p>
          <a:p>
            <a:pPr marL="0" indent="0">
              <a:buNone/>
            </a:pPr>
            <a:r>
              <a:rPr lang="en-US" altLang="zh-CN" dirty="0"/>
              <a:t>		+0.5</a:t>
            </a:r>
            <a:r>
              <a:rPr lang="zh-CN" altLang="en-US" dirty="0"/>
              <a:t> 机械臂靠近目标点</a:t>
            </a:r>
            <a:endParaRPr lang="zh-CN" altLang="en-US" dirty="0"/>
          </a:p>
          <a:p>
            <a:pPr marL="0" indent="0">
              <a:buNone/>
            </a:pPr>
            <a:r>
              <a:rPr lang="en-US" altLang="zh-CN" dirty="0"/>
              <a:t>		-0.5 机械臂原理目标点</a:t>
            </a:r>
            <a:endParaRPr lang="en-US" altLang="zh-CN" dirty="0"/>
          </a:p>
          <a:p>
            <a:pPr marL="0" indent="0">
              <a:buNone/>
            </a:pPr>
            <a:r>
              <a:rPr lang="en-US" altLang="zh-CN" dirty="0"/>
              <a:t>		-5 机械臂末端穿过桌子</a:t>
            </a:r>
            <a:endParaRPr lang="en-US" altLang="zh-CN" dirty="0"/>
          </a:p>
          <a:p>
            <a:r>
              <a:rPr lang="en-US" altLang="zh-CN" dirty="0"/>
              <a:t>3</a:t>
            </a:r>
            <a:r>
              <a:rPr lang="zh-CN" altLang="en-US" dirty="0"/>
              <a:t>、</a:t>
            </a:r>
            <a:r>
              <a:rPr lang="en-US" altLang="zh-CN" dirty="0" err="1"/>
              <a:t>ml-agents:ppo</a:t>
            </a:r>
            <a:r>
              <a:rPr lang="zh-CN" altLang="en-US" dirty="0"/>
              <a:t>强化学习算法</a:t>
            </a:r>
            <a:endParaRPr lang="en-US" altLang="zh-CN" dirty="0"/>
          </a:p>
          <a:p>
            <a:pPr marL="0" indent="0">
              <a:buNone/>
            </a:pPr>
            <a:endParaRPr lang="en-US" altLang="en-US" dirty="0"/>
          </a:p>
        </p:txBody>
      </p:sp>
      <p:sp>
        <p:nvSpPr>
          <p:cNvPr id="3" name="标题 2"/>
          <p:cNvSpPr>
            <a:spLocks noGrp="1"/>
          </p:cNvSpPr>
          <p:nvPr>
            <p:ph type="title"/>
          </p:nvPr>
        </p:nvSpPr>
        <p:spPr/>
        <p:txBody>
          <a:bodyPr/>
          <a:lstStyle/>
          <a:p>
            <a:r>
              <a:rPr lang="en-US" altLang="en-US" dirty="0"/>
              <a:t>unity3d上建立</a:t>
            </a:r>
            <a:r>
              <a:rPr lang="zh-CN" altLang="en-US" dirty="0"/>
              <a:t>机械臂</a:t>
            </a:r>
            <a:r>
              <a:rPr lang="en-US" altLang="en-US" dirty="0" err="1"/>
              <a:t>强化学习仿真环境</a:t>
            </a: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4"/>
            <a:ext cx="11856000" cy="557213"/>
          </a:xfrm>
        </p:spPr>
        <p:txBody>
          <a:bodyPr/>
          <a:lstStyle/>
          <a:p>
            <a:r>
              <a:rPr lang="en-US" altLang="en-US" dirty="0" err="1">
                <a:sym typeface="+mn-ea"/>
              </a:rPr>
              <a:t>后续计划</a:t>
            </a:r>
            <a:r>
              <a:rPr lang="en-US" altLang="en-US" dirty="0">
                <a:sym typeface="+mn-ea"/>
              </a:rPr>
              <a:t>：</a:t>
            </a:r>
            <a:endParaRPr lang="en-US" altLang="en-US" dirty="0"/>
          </a:p>
          <a:p>
            <a:r>
              <a:rPr lang="en-US" altLang="en-US" dirty="0">
                <a:sym typeface="+mn-ea"/>
              </a:rPr>
              <a:t>1、unity中加入可交互物体控制机械臂部件级交互</a:t>
            </a:r>
            <a:endParaRPr lang="en-US" altLang="en-US" dirty="0">
              <a:sym typeface="+mn-ea"/>
            </a:endParaRPr>
          </a:p>
          <a:p>
            <a:r>
              <a:rPr lang="en-US" altLang="en-US" dirty="0">
                <a:sym typeface="+mn-ea"/>
              </a:rPr>
              <a:t>2、并行训练</a:t>
            </a:r>
            <a:endParaRPr lang="en-US" altLang="zh-CN" dirty="0"/>
          </a:p>
          <a:p>
            <a:endParaRPr lang="en-US" altLang="zh-CN" dirty="0"/>
          </a:p>
        </p:txBody>
      </p:sp>
      <p:sp>
        <p:nvSpPr>
          <p:cNvPr id="3" name="标题 2"/>
          <p:cNvSpPr>
            <a:spLocks noGrp="1"/>
          </p:cNvSpPr>
          <p:nvPr>
            <p:ph type="title"/>
          </p:nvPr>
        </p:nvSpPr>
        <p:spPr/>
        <p:txBody>
          <a:bodyPr/>
          <a:lstStyle/>
          <a:p>
            <a:r>
              <a:rPr lang="en-US" altLang="en-US" dirty="0"/>
              <a:t>unity3d上建立强化学习仿真环境</a:t>
            </a: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a:t>
            </a:r>
            <a:r>
              <a:rPr kumimoji="1" lang="en-US" dirty="0"/>
              <a:t>末期答辩部分</a:t>
            </a:r>
            <a:endParaRPr lang="en-US" dirty="0"/>
          </a:p>
        </p:txBody>
      </p:sp>
      <p:pic>
        <p:nvPicPr>
          <p:cNvPr id="10" name="Picture 19" descr="sapien"/>
          <p:cNvPicPr>
            <a:picLocks noChangeAspect="1"/>
          </p:cNvPicPr>
          <p:nvPr/>
        </p:nvPicPr>
        <p:blipFill>
          <a:blip r:embed="rId1"/>
          <a:stretch>
            <a:fillRect/>
          </a:stretch>
        </p:blipFill>
        <p:spPr>
          <a:xfrm>
            <a:off x="2733040" y="466725"/>
            <a:ext cx="8359775" cy="2623185"/>
          </a:xfrm>
          <a:prstGeom prst="rect">
            <a:avLst/>
          </a:prstGeom>
        </p:spPr>
      </p:pic>
      <p:grpSp>
        <p:nvGrpSpPr>
          <p:cNvPr id="69" name="Group 68"/>
          <p:cNvGrpSpPr/>
          <p:nvPr/>
        </p:nvGrpSpPr>
        <p:grpSpPr>
          <a:xfrm>
            <a:off x="536575" y="2835275"/>
            <a:ext cx="10703560" cy="3319780"/>
            <a:chOff x="845" y="4465"/>
            <a:chExt cx="16856" cy="5228"/>
          </a:xfrm>
        </p:grpSpPr>
        <p:sp>
          <p:nvSpPr>
            <p:cNvPr id="66" name="Rounded Rectangle 65"/>
            <p:cNvSpPr/>
            <p:nvPr/>
          </p:nvSpPr>
          <p:spPr>
            <a:xfrm>
              <a:off x="14270" y="6358"/>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机器车urdf描述文件</a:t>
              </a:r>
              <a:endParaRPr lang="en-US" altLang="en-US" sz="1600" dirty="0">
                <a:ln>
                  <a:solidFill>
                    <a:schemeClr val="bg1">
                      <a:lumMod val="85000"/>
                    </a:schemeClr>
                  </a:solidFill>
                </a:ln>
                <a:solidFill>
                  <a:schemeClr val="tx1"/>
                </a:solidFill>
                <a:latin typeface="+mn-lt"/>
                <a:ea typeface="+mn-ea"/>
                <a:sym typeface="+mn-ea"/>
              </a:endParaRPr>
            </a:p>
          </p:txBody>
        </p:sp>
        <p:grpSp>
          <p:nvGrpSpPr>
            <p:cNvPr id="68" name="Group 67"/>
            <p:cNvGrpSpPr/>
            <p:nvPr/>
          </p:nvGrpSpPr>
          <p:grpSpPr>
            <a:xfrm>
              <a:off x="845" y="4465"/>
              <a:ext cx="16856" cy="5228"/>
              <a:chOff x="845" y="4465"/>
              <a:chExt cx="16856" cy="5228"/>
            </a:xfrm>
          </p:grpSpPr>
          <p:grpSp>
            <p:nvGrpSpPr>
              <p:cNvPr id="65" name="Group 64"/>
              <p:cNvGrpSpPr/>
              <p:nvPr/>
            </p:nvGrpSpPr>
            <p:grpSpPr>
              <a:xfrm>
                <a:off x="845" y="4465"/>
                <a:ext cx="16856" cy="5228"/>
                <a:chOff x="845" y="4465"/>
                <a:chExt cx="16856" cy="5228"/>
              </a:xfrm>
            </p:grpSpPr>
            <p:grpSp>
              <p:nvGrpSpPr>
                <p:cNvPr id="61" name="Group 60"/>
                <p:cNvGrpSpPr/>
                <p:nvPr/>
              </p:nvGrpSpPr>
              <p:grpSpPr>
                <a:xfrm>
                  <a:off x="845" y="4465"/>
                  <a:ext cx="16857" cy="5228"/>
                  <a:chOff x="845" y="4482"/>
                  <a:chExt cx="16857" cy="5228"/>
                </a:xfrm>
              </p:grpSpPr>
              <p:grpSp>
                <p:nvGrpSpPr>
                  <p:cNvPr id="59" name="Group 58"/>
                  <p:cNvGrpSpPr/>
                  <p:nvPr/>
                </p:nvGrpSpPr>
                <p:grpSpPr>
                  <a:xfrm>
                    <a:off x="845" y="4482"/>
                    <a:ext cx="16857" cy="4790"/>
                    <a:chOff x="845" y="4482"/>
                    <a:chExt cx="16857" cy="4790"/>
                  </a:xfrm>
                </p:grpSpPr>
                <p:grpSp>
                  <p:nvGrpSpPr>
                    <p:cNvPr id="57" name="Group 56"/>
                    <p:cNvGrpSpPr/>
                    <p:nvPr/>
                  </p:nvGrpSpPr>
                  <p:grpSpPr>
                    <a:xfrm>
                      <a:off x="845" y="4482"/>
                      <a:ext cx="16857" cy="4790"/>
                      <a:chOff x="655" y="5668"/>
                      <a:chExt cx="16857" cy="4790"/>
                    </a:xfrm>
                  </p:grpSpPr>
                  <p:grpSp>
                    <p:nvGrpSpPr>
                      <p:cNvPr id="40" name="Group 39"/>
                      <p:cNvGrpSpPr/>
                      <p:nvPr/>
                    </p:nvGrpSpPr>
                    <p:grpSpPr>
                      <a:xfrm>
                        <a:off x="655" y="5668"/>
                        <a:ext cx="13425" cy="4790"/>
                        <a:chOff x="-2370" y="5485"/>
                        <a:chExt cx="13425" cy="4790"/>
                      </a:xfrm>
                    </p:grpSpPr>
                    <p:sp>
                      <p:nvSpPr>
                        <p:cNvPr id="23" name="Text Box 22"/>
                        <p:cNvSpPr txBox="1"/>
                        <p:nvPr/>
                      </p:nvSpPr>
                      <p:spPr>
                        <a:xfrm>
                          <a:off x="10529" y="6354"/>
                          <a:ext cx="488" cy="531"/>
                        </a:xfrm>
                        <a:prstGeom prst="rect">
                          <a:avLst/>
                        </a:prstGeom>
                        <a:solidFill>
                          <a:schemeClr val="bg1"/>
                        </a:solidFill>
                      </p:spPr>
                      <p:txBody>
                        <a:bodyPr wrap="none" rtlCol="0" anchor="t">
                          <a:spAutoFit/>
                        </a:bodyPr>
                        <a:lstStyle/>
                        <a:p>
                          <a:endParaRPr lang="en-US" altLang="en-US" sz="1600" dirty="0">
                            <a:latin typeface="+mn-lt"/>
                            <a:ea typeface="+mn-ea"/>
                            <a:sym typeface="+mn-ea"/>
                          </a:endParaRPr>
                        </a:p>
                      </p:txBody>
                    </p:sp>
                    <p:grpSp>
                      <p:nvGrpSpPr>
                        <p:cNvPr id="38" name="Group 37"/>
                        <p:cNvGrpSpPr/>
                        <p:nvPr/>
                      </p:nvGrpSpPr>
                      <p:grpSpPr>
                        <a:xfrm>
                          <a:off x="-2370" y="5485"/>
                          <a:ext cx="12178" cy="4790"/>
                          <a:chOff x="-3689" y="6087"/>
                          <a:chExt cx="12178" cy="4790"/>
                        </a:xfrm>
                      </p:grpSpPr>
                      <p:sp>
                        <p:nvSpPr>
                          <p:cNvPr id="28" name="Rounded Rectangle 27"/>
                          <p:cNvSpPr/>
                          <p:nvPr/>
                        </p:nvSpPr>
                        <p:spPr>
                          <a:xfrm>
                            <a:off x="2964" y="9045"/>
                            <a:ext cx="3756" cy="1600"/>
                          </a:xfrm>
                          <a:prstGeom prst="roundRect">
                            <a:avLst/>
                          </a:prstGeom>
                          <a:noFill/>
                          <a:ln w="1587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nvGrpSpPr>
                          <p:cNvPr id="37" name="Group 36"/>
                          <p:cNvGrpSpPr/>
                          <p:nvPr/>
                        </p:nvGrpSpPr>
                        <p:grpSpPr>
                          <a:xfrm>
                            <a:off x="-3689" y="6087"/>
                            <a:ext cx="12178" cy="4790"/>
                            <a:chOff x="-3689" y="6087"/>
                            <a:chExt cx="12178" cy="4790"/>
                          </a:xfrm>
                        </p:grpSpPr>
                        <p:sp>
                          <p:nvSpPr>
                            <p:cNvPr id="15" name="Rounded Rectangle 14"/>
                            <p:cNvSpPr/>
                            <p:nvPr/>
                          </p:nvSpPr>
                          <p:spPr>
                            <a:xfrm>
                              <a:off x="-3689" y="6087"/>
                              <a:ext cx="12178" cy="4790"/>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nvGrpSpPr>
                            <p:cNvPr id="36" name="Group 35"/>
                            <p:cNvGrpSpPr/>
                            <p:nvPr/>
                          </p:nvGrpSpPr>
                          <p:grpSpPr>
                            <a:xfrm>
                              <a:off x="1445" y="6220"/>
                              <a:ext cx="5961" cy="4275"/>
                              <a:chOff x="1445" y="6220"/>
                              <a:chExt cx="5961" cy="4275"/>
                            </a:xfrm>
                          </p:grpSpPr>
                          <p:sp>
                            <p:nvSpPr>
                              <p:cNvPr id="18" name="Text Box 17"/>
                              <p:cNvSpPr txBox="1"/>
                              <p:nvPr/>
                            </p:nvSpPr>
                            <p:spPr>
                              <a:xfrm>
                                <a:off x="1445" y="6220"/>
                                <a:ext cx="1737" cy="531"/>
                              </a:xfrm>
                              <a:prstGeom prst="rect">
                                <a:avLst/>
                              </a:prstGeom>
                              <a:solidFill>
                                <a:schemeClr val="bg1"/>
                              </a:solidFill>
                            </p:spPr>
                            <p:txBody>
                              <a:bodyPr wrap="none" rtlCol="0">
                                <a:spAutoFit/>
                              </a:bodyPr>
                              <a:lstStyle/>
                              <a:p>
                                <a:r>
                                  <a:rPr lang="en-US" altLang="en-US" sz="1600" dirty="0">
                                    <a:latin typeface="+mn-lt"/>
                                    <a:ea typeface="+mn-ea"/>
                                  </a:rPr>
                                  <a:t>unity引擎</a:t>
                                </a:r>
                                <a:endParaRPr lang="en-US" altLang="en-US" sz="1600" dirty="0">
                                  <a:latin typeface="+mn-lt"/>
                                  <a:ea typeface="+mn-ea"/>
                                </a:endParaRPr>
                              </a:p>
                            </p:txBody>
                          </p:sp>
                          <p:sp>
                            <p:nvSpPr>
                              <p:cNvPr id="24" name="Rounded Rectangle 23"/>
                              <p:cNvSpPr/>
                              <p:nvPr/>
                            </p:nvSpPr>
                            <p:spPr>
                              <a:xfrm>
                                <a:off x="3420" y="6956"/>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physx物理仿真器</a:t>
                                </a:r>
                                <a:endParaRPr lang="en-US" sz="1600" dirty="0">
                                  <a:ln>
                                    <a:solidFill>
                                      <a:schemeClr val="bg1">
                                        <a:lumMod val="85000"/>
                                      </a:schemeClr>
                                    </a:solidFill>
                                  </a:ln>
                                  <a:solidFill>
                                    <a:schemeClr val="tx1"/>
                                  </a:solidFill>
                                  <a:latin typeface="+mn-lt"/>
                                  <a:ea typeface="+mn-ea"/>
                                </a:endParaRPr>
                              </a:p>
                            </p:txBody>
                          </p:sp>
                          <p:sp>
                            <p:nvSpPr>
                              <p:cNvPr id="26" name="Rounded Rectangle 25"/>
                              <p:cNvSpPr/>
                              <p:nvPr/>
                            </p:nvSpPr>
                            <p:spPr>
                              <a:xfrm>
                                <a:off x="5299" y="7892"/>
                                <a:ext cx="2107"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articulation</a:t>
                                </a:r>
                                <a:endParaRPr lang="en-US" altLang="en-US" sz="1600" dirty="0">
                                  <a:solidFill>
                                    <a:schemeClr val="tx1"/>
                                  </a:solidFill>
                                  <a:latin typeface="+mn-lt"/>
                                  <a:ea typeface="+mn-ea"/>
                                </a:endParaRPr>
                              </a:p>
                              <a:p>
                                <a:pPr algn="ctr"/>
                                <a:r>
                                  <a:rPr lang="en-US" altLang="en-US" sz="1600" dirty="0">
                                    <a:solidFill>
                                      <a:schemeClr val="tx1"/>
                                    </a:solidFill>
                                    <a:latin typeface="+mn-lt"/>
                                    <a:ea typeface="+mn-ea"/>
                                  </a:rPr>
                                  <a:t>接口</a:t>
                                </a:r>
                                <a:endParaRPr lang="en-US" altLang="en-US" sz="1600" dirty="0">
                                  <a:ln>
                                    <a:solidFill>
                                      <a:schemeClr val="bg1">
                                        <a:lumMod val="85000"/>
                                      </a:schemeClr>
                                    </a:solidFill>
                                  </a:ln>
                                  <a:solidFill>
                                    <a:schemeClr val="tx1"/>
                                  </a:solidFill>
                                  <a:latin typeface="+mn-lt"/>
                                  <a:ea typeface="+mn-ea"/>
                                </a:endParaRPr>
                              </a:p>
                            </p:txBody>
                          </p:sp>
                          <p:sp>
                            <p:nvSpPr>
                              <p:cNvPr id="27" name="Rounded Rectangle 26"/>
                              <p:cNvSpPr/>
                              <p:nvPr/>
                            </p:nvSpPr>
                            <p:spPr>
                              <a:xfrm>
                                <a:off x="2047" y="7892"/>
                                <a:ext cx="2313"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环境</a:t>
                                </a:r>
                                <a:endParaRPr lang="en-US" altLang="en-US" sz="1600" dirty="0">
                                  <a:solidFill>
                                    <a:schemeClr val="tx1"/>
                                  </a:solidFill>
                                  <a:latin typeface="+mn-lt"/>
                                  <a:ea typeface="+mn-ea"/>
                                </a:endParaRPr>
                              </a:p>
                              <a:p>
                                <a:pPr algn="ctr"/>
                                <a:r>
                                  <a:rPr lang="en-US" altLang="en-US" sz="1600" dirty="0">
                                    <a:solidFill>
                                      <a:schemeClr val="tx1"/>
                                    </a:solidFill>
                                    <a:latin typeface="+mn-lt"/>
                                    <a:ea typeface="+mn-ea"/>
                                  </a:rPr>
                                  <a:t>接口</a:t>
                                </a:r>
                                <a:endParaRPr lang="en-US" altLang="en-US" sz="1600" dirty="0">
                                  <a:ln>
                                    <a:solidFill>
                                      <a:schemeClr val="bg1">
                                        <a:lumMod val="85000"/>
                                      </a:schemeClr>
                                    </a:solidFill>
                                  </a:ln>
                                  <a:solidFill>
                                    <a:schemeClr val="tx1"/>
                                  </a:solidFill>
                                  <a:latin typeface="+mn-lt"/>
                                  <a:ea typeface="+mn-ea"/>
                                </a:endParaRPr>
                              </a:p>
                            </p:txBody>
                          </p:sp>
                          <p:sp>
                            <p:nvSpPr>
                              <p:cNvPr id="29" name="Text Box 28"/>
                              <p:cNvSpPr txBox="1"/>
                              <p:nvPr/>
                            </p:nvSpPr>
                            <p:spPr>
                              <a:xfrm>
                                <a:off x="4359" y="9045"/>
                                <a:ext cx="965" cy="531"/>
                              </a:xfrm>
                              <a:prstGeom prst="rect">
                                <a:avLst/>
                              </a:prstGeom>
                              <a:noFill/>
                            </p:spPr>
                            <p:txBody>
                              <a:bodyPr wrap="none" rtlCol="0">
                                <a:spAutoFit/>
                              </a:bodyPr>
                              <a:lstStyle/>
                              <a:p>
                                <a:pPr algn="l"/>
                                <a:r>
                                  <a:rPr lang="en-US" altLang="en-US" sz="1600" dirty="0">
                                    <a:sym typeface="+mn-ea"/>
                                  </a:rPr>
                                  <a:t>ROS</a:t>
                                </a:r>
                                <a:endParaRPr lang="en-US" sz="1600" dirty="0">
                                  <a:latin typeface="+mn-lt"/>
                                  <a:ea typeface="+mn-ea"/>
                                </a:endParaRPr>
                              </a:p>
                            </p:txBody>
                          </p:sp>
                          <p:sp>
                            <p:nvSpPr>
                              <p:cNvPr id="30" name="Text Box 29"/>
                              <p:cNvSpPr txBox="1"/>
                              <p:nvPr/>
                            </p:nvSpPr>
                            <p:spPr>
                              <a:xfrm>
                                <a:off x="3111" y="9576"/>
                                <a:ext cx="1248" cy="919"/>
                              </a:xfrm>
                              <a:prstGeom prst="rect">
                                <a:avLst/>
                              </a:prstGeom>
                              <a:noFill/>
                              <a:ln w="15875" cmpd="sng">
                                <a:solidFill>
                                  <a:srgbClr val="FFA662"/>
                                </a:solidFill>
                                <a:prstDash val="solid"/>
                              </a:ln>
                            </p:spPr>
                            <p:txBody>
                              <a:bodyPr wrap="none" rtlCol="0">
                                <a:spAutoFit/>
                              </a:bodyPr>
                              <a:lstStyle/>
                              <a:p>
                                <a:pPr algn="l"/>
                                <a:r>
                                  <a:rPr lang="en-US" altLang="en-US" sz="1600" dirty="0">
                                    <a:sym typeface="+mn-ea"/>
                                  </a:rPr>
                                  <a:t>传感器</a:t>
                                </a:r>
                                <a:endParaRPr lang="en-US" altLang="en-US" sz="1600" dirty="0">
                                  <a:sym typeface="+mn-ea"/>
                                </a:endParaRPr>
                              </a:p>
                              <a:p>
                                <a:pPr algn="l"/>
                                <a:r>
                                  <a:rPr lang="en-US" altLang="en-US" sz="1600" dirty="0">
                                    <a:latin typeface="+mn-lt"/>
                                    <a:ea typeface="+mn-ea"/>
                                    <a:sym typeface="+mn-ea"/>
                                  </a:rPr>
                                  <a:t> 接口</a:t>
                                </a:r>
                                <a:endParaRPr lang="en-US" altLang="en-US" sz="1600" dirty="0">
                                  <a:latin typeface="+mn-lt"/>
                                  <a:ea typeface="+mn-ea"/>
                                  <a:sym typeface="+mn-ea"/>
                                </a:endParaRPr>
                              </a:p>
                            </p:txBody>
                          </p:sp>
                          <p:sp>
                            <p:nvSpPr>
                              <p:cNvPr id="31" name="Text Box 30"/>
                              <p:cNvSpPr txBox="1"/>
                              <p:nvPr/>
                            </p:nvSpPr>
                            <p:spPr>
                              <a:xfrm>
                                <a:off x="5324" y="9576"/>
                                <a:ext cx="1248" cy="919"/>
                              </a:xfrm>
                              <a:prstGeom prst="rect">
                                <a:avLst/>
                              </a:prstGeom>
                              <a:noFill/>
                              <a:ln w="15875" cmpd="sng">
                                <a:solidFill>
                                  <a:srgbClr val="FFA662"/>
                                </a:solidFill>
                                <a:prstDash val="solid"/>
                              </a:ln>
                            </p:spPr>
                            <p:txBody>
                              <a:bodyPr wrap="none" rtlCol="0">
                                <a:spAutoFit/>
                              </a:bodyPr>
                              <a:lstStyle/>
                              <a:p>
                                <a:pPr algn="l"/>
                                <a:r>
                                  <a:rPr lang="en-US" altLang="en-US" sz="1600" dirty="0">
                                    <a:sym typeface="+mn-ea"/>
                                  </a:rPr>
                                  <a:t>控制器</a:t>
                                </a:r>
                                <a:endParaRPr lang="en-US" altLang="en-US" sz="1600" dirty="0">
                                  <a:sym typeface="+mn-ea"/>
                                </a:endParaRPr>
                              </a:p>
                              <a:p>
                                <a:pPr algn="l"/>
                                <a:r>
                                  <a:rPr lang="en-US" altLang="en-US" sz="1600" dirty="0">
                                    <a:latin typeface="+mn-lt"/>
                                    <a:ea typeface="+mn-ea"/>
                                    <a:sym typeface="+mn-ea"/>
                                  </a:rPr>
                                  <a:t> 接口</a:t>
                                </a:r>
                                <a:endParaRPr lang="en-US" altLang="en-US" sz="1600" dirty="0">
                                  <a:latin typeface="+mn-lt"/>
                                  <a:ea typeface="+mn-ea"/>
                                  <a:sym typeface="+mn-ea"/>
                                </a:endParaRPr>
                              </a:p>
                            </p:txBody>
                          </p:sp>
                          <p:cxnSp>
                            <p:nvCxnSpPr>
                              <p:cNvPr id="32" name="Straight Arrow Connector 31"/>
                              <p:cNvCxnSpPr>
                                <a:stCxn id="27" idx="3"/>
                                <a:endCxn id="26" idx="1"/>
                              </p:cNvCxnSpPr>
                              <p:nvPr/>
                            </p:nvCxnSpPr>
                            <p:spPr>
                              <a:xfrm>
                                <a:off x="4360" y="8269"/>
                                <a:ext cx="939"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33" name="Elbow Connector 32"/>
                              <p:cNvCxnSpPr>
                                <a:stCxn id="26" idx="1"/>
                                <a:endCxn id="24" idx="2"/>
                              </p:cNvCxnSpPr>
                              <p:nvPr/>
                            </p:nvCxnSpPr>
                            <p:spPr>
                              <a:xfrm rot="10800000">
                                <a:off x="4842" y="7426"/>
                                <a:ext cx="457" cy="843"/>
                              </a:xfrm>
                              <a:prstGeom prst="bentConnector2">
                                <a:avLst/>
                              </a:prstGeom>
                              <a:solidFill>
                                <a:schemeClr val="accent1"/>
                              </a:solidFill>
                              <a:ln w="9525" cap="flat" cmpd="sng" algn="ctr">
                                <a:solidFill>
                                  <a:schemeClr val="tx1"/>
                                </a:solidFill>
                                <a:prstDash val="solid"/>
                                <a:round/>
                                <a:headEnd type="none" w="med" len="med"/>
                                <a:tailEnd type="arrow" w="med" len="med"/>
                              </a:ln>
                            </p:spPr>
                          </p:cxnSp>
                          <p:cxnSp>
                            <p:nvCxnSpPr>
                              <p:cNvPr id="34" name="Elbow Connector 33"/>
                              <p:cNvCxnSpPr>
                                <a:stCxn id="27" idx="2"/>
                                <a:endCxn id="30" idx="0"/>
                              </p:cNvCxnSpPr>
                              <p:nvPr/>
                            </p:nvCxnSpPr>
                            <p:spPr>
                              <a:xfrm rot="5400000" flipV="1">
                                <a:off x="3004" y="8845"/>
                                <a:ext cx="931" cy="531"/>
                              </a:xfrm>
                              <a:prstGeom prst="bentConnector3">
                                <a:avLst>
                                  <a:gd name="adj1" fmla="val 50054"/>
                                </a:avLst>
                              </a:prstGeom>
                              <a:solidFill>
                                <a:schemeClr val="accent1"/>
                              </a:solidFill>
                              <a:ln w="9525" cap="flat" cmpd="sng" algn="ctr">
                                <a:solidFill>
                                  <a:schemeClr val="tx1"/>
                                </a:solidFill>
                                <a:prstDash val="solid"/>
                                <a:round/>
                                <a:headEnd type="none" w="med" len="med"/>
                                <a:tailEnd type="arrow" w="med" len="med"/>
                              </a:ln>
                            </p:spPr>
                          </p:cxnSp>
                          <p:cxnSp>
                            <p:nvCxnSpPr>
                              <p:cNvPr id="35" name="Elbow Connector 34"/>
                              <p:cNvCxnSpPr>
                                <a:stCxn id="26" idx="2"/>
                                <a:endCxn id="31" idx="0"/>
                              </p:cNvCxnSpPr>
                              <p:nvPr/>
                            </p:nvCxnSpPr>
                            <p:spPr>
                              <a:xfrm rot="5400000">
                                <a:off x="5685" y="8907"/>
                                <a:ext cx="931" cy="405"/>
                              </a:xfrm>
                              <a:prstGeom prst="bentConnector3">
                                <a:avLst>
                                  <a:gd name="adj1" fmla="val 50054"/>
                                </a:avLst>
                              </a:prstGeom>
                              <a:solidFill>
                                <a:schemeClr val="accent1"/>
                              </a:solidFill>
                              <a:ln w="9525" cap="flat" cmpd="sng" algn="ctr">
                                <a:solidFill>
                                  <a:schemeClr val="tx1"/>
                                </a:solidFill>
                                <a:prstDash val="solid"/>
                                <a:round/>
                                <a:headEnd type="none" w="med" len="med"/>
                                <a:tailEnd type="arrow" w="med" len="med"/>
                              </a:ln>
                            </p:spPr>
                          </p:cxnSp>
                        </p:grpSp>
                      </p:grpSp>
                    </p:grpSp>
                    <p:cxnSp>
                      <p:nvCxnSpPr>
                        <p:cNvPr id="39" name="Straight Arrow Connector 38"/>
                        <p:cNvCxnSpPr>
                          <a:stCxn id="54" idx="1"/>
                          <a:endCxn id="63" idx="3"/>
                        </p:cNvCxnSpPr>
                        <p:nvPr/>
                      </p:nvCxnSpPr>
                      <p:spPr>
                        <a:xfrm flipH="1">
                          <a:off x="9693" y="6604"/>
                          <a:ext cx="1362"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41" name="Rounded Rectangle 40"/>
                      <p:cNvSpPr/>
                      <p:nvPr/>
                    </p:nvSpPr>
                    <p:spPr>
                      <a:xfrm>
                        <a:off x="2480" y="6537"/>
                        <a:ext cx="231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opengl渲染</a:t>
                        </a:r>
                        <a:endParaRPr lang="en-US" altLang="en-US" sz="1600" dirty="0">
                          <a:ln>
                            <a:solidFill>
                              <a:schemeClr val="bg1">
                                <a:lumMod val="85000"/>
                              </a:schemeClr>
                            </a:solidFill>
                          </a:ln>
                          <a:solidFill>
                            <a:schemeClr val="tx1"/>
                          </a:solidFill>
                          <a:latin typeface="+mn-lt"/>
                          <a:ea typeface="+mn-ea"/>
                        </a:endParaRPr>
                      </a:p>
                    </p:txBody>
                  </p:sp>
                  <p:sp>
                    <p:nvSpPr>
                      <p:cNvPr id="42" name="Rounded Rectangle 41"/>
                      <p:cNvSpPr/>
                      <p:nvPr/>
                    </p:nvSpPr>
                    <p:spPr>
                      <a:xfrm>
                        <a:off x="1160" y="8642"/>
                        <a:ext cx="231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unity shaders</a:t>
                        </a:r>
                        <a:endParaRPr lang="en-US" altLang="en-US" sz="1600" dirty="0">
                          <a:ln>
                            <a:solidFill>
                              <a:schemeClr val="bg1">
                                <a:lumMod val="85000"/>
                              </a:schemeClr>
                            </a:solidFill>
                          </a:ln>
                          <a:solidFill>
                            <a:schemeClr val="tx1"/>
                          </a:solidFill>
                          <a:latin typeface="+mn-lt"/>
                          <a:ea typeface="+mn-ea"/>
                        </a:endParaRPr>
                      </a:p>
                    </p:txBody>
                  </p:sp>
                  <p:grpSp>
                    <p:nvGrpSpPr>
                      <p:cNvPr id="47" name="Group 46"/>
                      <p:cNvGrpSpPr/>
                      <p:nvPr/>
                    </p:nvGrpSpPr>
                    <p:grpSpPr>
                      <a:xfrm>
                        <a:off x="3826" y="8092"/>
                        <a:ext cx="2034" cy="1600"/>
                        <a:chOff x="3759" y="7556"/>
                        <a:chExt cx="2034" cy="1600"/>
                      </a:xfrm>
                    </p:grpSpPr>
                    <p:sp>
                      <p:nvSpPr>
                        <p:cNvPr id="43" name="Rounded Rectangle 42"/>
                        <p:cNvSpPr/>
                        <p:nvPr/>
                      </p:nvSpPr>
                      <p:spPr>
                        <a:xfrm>
                          <a:off x="4175" y="7755"/>
                          <a:ext cx="1211"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RGBD</a:t>
                          </a:r>
                          <a:endParaRPr lang="en-US" altLang="en-US" sz="1600" dirty="0">
                            <a:ln>
                              <a:solidFill>
                                <a:schemeClr val="bg1">
                                  <a:lumMod val="85000"/>
                                </a:schemeClr>
                              </a:solidFill>
                            </a:ln>
                            <a:solidFill>
                              <a:schemeClr val="tx1"/>
                            </a:solidFill>
                            <a:latin typeface="+mn-lt"/>
                            <a:ea typeface="+mn-ea"/>
                          </a:endParaRPr>
                        </a:p>
                      </p:txBody>
                    </p:sp>
                    <p:sp>
                      <p:nvSpPr>
                        <p:cNvPr id="44" name="Rounded Rectangle 43"/>
                        <p:cNvSpPr/>
                        <p:nvPr/>
                      </p:nvSpPr>
                      <p:spPr>
                        <a:xfrm>
                          <a:off x="3876" y="8247"/>
                          <a:ext cx="1809"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200" dirty="0">
                              <a:solidFill>
                                <a:schemeClr val="tx1"/>
                              </a:solidFill>
                              <a:latin typeface="+mn-lt"/>
                              <a:ea typeface="+mn-ea"/>
                            </a:rPr>
                            <a:t>Segmentation</a:t>
                          </a:r>
                          <a:endParaRPr lang="en-US" altLang="en-US" sz="1200" dirty="0">
                            <a:solidFill>
                              <a:schemeClr val="tx1"/>
                            </a:solidFill>
                            <a:latin typeface="+mn-lt"/>
                            <a:ea typeface="+mn-ea"/>
                          </a:endParaRPr>
                        </a:p>
                      </p:txBody>
                    </p:sp>
                    <p:sp>
                      <p:nvSpPr>
                        <p:cNvPr id="45" name="Rounded Rectangle 44"/>
                        <p:cNvSpPr/>
                        <p:nvPr/>
                      </p:nvSpPr>
                      <p:spPr>
                        <a:xfrm>
                          <a:off x="3759" y="7556"/>
                          <a:ext cx="2034" cy="1600"/>
                        </a:xfrm>
                        <a:prstGeom prst="roundRect">
                          <a:avLst/>
                        </a:prstGeom>
                        <a:noFill/>
                        <a:ln w="1587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cxnSp>
                    <p:nvCxnSpPr>
                      <p:cNvPr id="46" name="Elbow Connector 45"/>
                      <p:cNvCxnSpPr>
                        <a:stCxn id="27" idx="1"/>
                        <a:endCxn id="41" idx="3"/>
                      </p:cNvCxnSpPr>
                      <p:nvPr/>
                    </p:nvCxnSpPr>
                    <p:spPr>
                      <a:xfrm rot="10800000">
                        <a:off x="4793" y="6772"/>
                        <a:ext cx="1598" cy="107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cxnSp>
                    <p:nvCxnSpPr>
                      <p:cNvPr id="48" name="Elbow Connector 47"/>
                      <p:cNvCxnSpPr>
                        <a:stCxn id="45" idx="3"/>
                        <a:endCxn id="30" idx="1"/>
                      </p:cNvCxnSpPr>
                      <p:nvPr/>
                    </p:nvCxnSpPr>
                    <p:spPr>
                      <a:xfrm>
                        <a:off x="5860" y="8892"/>
                        <a:ext cx="1595" cy="725"/>
                      </a:xfrm>
                      <a:prstGeom prst="bentConnector3">
                        <a:avLst>
                          <a:gd name="adj1" fmla="val 50031"/>
                        </a:avLst>
                      </a:prstGeom>
                      <a:solidFill>
                        <a:schemeClr val="accent1"/>
                      </a:solidFill>
                      <a:ln w="9525" cap="flat" cmpd="sng" algn="ctr">
                        <a:solidFill>
                          <a:schemeClr val="tx1"/>
                        </a:solidFill>
                        <a:prstDash val="solid"/>
                        <a:round/>
                        <a:headEnd type="none" w="med" len="med"/>
                        <a:tailEnd type="arrow" w="med" len="med"/>
                      </a:ln>
                    </p:spPr>
                  </p:cxnSp>
                  <p:cxnSp>
                    <p:nvCxnSpPr>
                      <p:cNvPr id="50" name="Straight Arrow Connector 49"/>
                      <p:cNvCxnSpPr>
                        <a:stCxn id="42" idx="3"/>
                        <a:endCxn id="45" idx="1"/>
                      </p:cNvCxnSpPr>
                      <p:nvPr/>
                    </p:nvCxnSpPr>
                    <p:spPr>
                      <a:xfrm>
                        <a:off x="3473" y="8877"/>
                        <a:ext cx="353" cy="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1" name="Elbow Connector 50"/>
                      <p:cNvCxnSpPr>
                        <a:stCxn id="41" idx="1"/>
                        <a:endCxn id="42" idx="1"/>
                      </p:cNvCxnSpPr>
                      <p:nvPr/>
                    </p:nvCxnSpPr>
                    <p:spPr>
                      <a:xfrm rot="10800000" flipV="1">
                        <a:off x="1160" y="6771"/>
                        <a:ext cx="1320" cy="2105"/>
                      </a:xfrm>
                      <a:prstGeom prst="bentConnector3">
                        <a:avLst>
                          <a:gd name="adj1" fmla="val 128409"/>
                        </a:avLst>
                      </a:prstGeom>
                      <a:solidFill>
                        <a:schemeClr val="accent1"/>
                      </a:solidFill>
                      <a:ln w="9525" cap="flat" cmpd="sng" algn="ctr">
                        <a:solidFill>
                          <a:schemeClr val="tx1"/>
                        </a:solidFill>
                        <a:prstDash val="solid"/>
                        <a:round/>
                        <a:headEnd type="none" w="med" len="med"/>
                        <a:tailEnd type="arrow" w="med" len="med"/>
                      </a:ln>
                    </p:spPr>
                  </p:cxnSp>
                  <p:sp>
                    <p:nvSpPr>
                      <p:cNvPr id="53" name="Rounded Rectangle 52"/>
                      <p:cNvSpPr/>
                      <p:nvPr/>
                    </p:nvSpPr>
                    <p:spPr>
                      <a:xfrm>
                        <a:off x="12963" y="5669"/>
                        <a:ext cx="4549" cy="4789"/>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54" name="Rounded Rectangle 53"/>
                      <p:cNvSpPr/>
                      <p:nvPr/>
                    </p:nvSpPr>
                    <p:spPr>
                      <a:xfrm>
                        <a:off x="14080" y="6422"/>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cxnSp>
                    <p:nvCxnSpPr>
                      <p:cNvPr id="55" name="Elbow Connector 54"/>
                      <p:cNvCxnSpPr>
                        <a:stCxn id="56" idx="1"/>
                        <a:endCxn id="63" idx="3"/>
                      </p:cNvCxnSpPr>
                      <p:nvPr/>
                    </p:nvCxnSpPr>
                    <p:spPr>
                      <a:xfrm rot="10800000">
                        <a:off x="12718" y="6787"/>
                        <a:ext cx="1362" cy="207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56" name="Rounded Rectangle 55"/>
                      <p:cNvSpPr/>
                      <p:nvPr/>
                    </p:nvSpPr>
                    <p:spPr>
                      <a:xfrm>
                        <a:off x="14080" y="8626"/>
                        <a:ext cx="2313" cy="47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家具数据</a:t>
                        </a:r>
                        <a:endParaRPr lang="en-US" altLang="en-US" sz="1600" dirty="0">
                          <a:ln>
                            <a:solidFill>
                              <a:schemeClr val="bg1">
                                <a:lumMod val="85000"/>
                              </a:schemeClr>
                            </a:solidFill>
                          </a:ln>
                          <a:solidFill>
                            <a:schemeClr val="tx1"/>
                          </a:solidFill>
                          <a:latin typeface="+mn-lt"/>
                          <a:ea typeface="+mn-ea"/>
                          <a:sym typeface="+mn-ea"/>
                        </a:endParaRPr>
                      </a:p>
                    </p:txBody>
                  </p:sp>
                </p:grpSp>
                <p:sp>
                  <p:nvSpPr>
                    <p:cNvPr id="58" name="Text Box 57"/>
                    <p:cNvSpPr txBox="1"/>
                    <p:nvPr/>
                  </p:nvSpPr>
                  <p:spPr>
                    <a:xfrm>
                      <a:off x="14857" y="4615"/>
                      <a:ext cx="1140" cy="531"/>
                    </a:xfrm>
                    <a:prstGeom prst="rect">
                      <a:avLst/>
                    </a:prstGeom>
                    <a:solidFill>
                      <a:schemeClr val="bg1"/>
                    </a:solidFill>
                  </p:spPr>
                  <p:txBody>
                    <a:bodyPr wrap="none" rtlCol="0">
                      <a:spAutoFit/>
                    </a:bodyPr>
                    <a:lstStyle/>
                    <a:p>
                      <a:r>
                        <a:rPr lang="en-US" altLang="en-US" sz="1600" dirty="0">
                          <a:latin typeface="+mn-lt"/>
                          <a:ea typeface="+mn-ea"/>
                        </a:rPr>
                        <a:t>asset</a:t>
                      </a:r>
                      <a:endParaRPr lang="en-US" altLang="en-US" sz="1600" dirty="0">
                        <a:latin typeface="+mn-lt"/>
                        <a:ea typeface="+mn-ea"/>
                      </a:endParaRPr>
                    </a:p>
                  </p:txBody>
                </p:sp>
              </p:grpSp>
              <p:cxnSp>
                <p:nvCxnSpPr>
                  <p:cNvPr id="60" name="Straight Arrow Connector 59"/>
                  <p:cNvCxnSpPr>
                    <a:stCxn id="28" idx="2"/>
                  </p:cNvCxnSpPr>
                  <p:nvPr/>
                </p:nvCxnSpPr>
                <p:spPr>
                  <a:xfrm flipH="1">
                    <a:off x="9374" y="9040"/>
                    <a:ext cx="2" cy="67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63" name="Rounded Rectangle 62"/>
                <p:cNvSpPr/>
                <p:nvPr/>
              </p:nvSpPr>
              <p:spPr>
                <a:xfrm>
                  <a:off x="11106" y="5349"/>
                  <a:ext cx="1802"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urdf转换器</a:t>
                  </a:r>
                  <a:endParaRPr lang="en-US" altLang="en-US" sz="1600" dirty="0">
                    <a:solidFill>
                      <a:schemeClr val="tx1"/>
                    </a:solidFill>
                    <a:latin typeface="+mn-lt"/>
                    <a:ea typeface="+mn-ea"/>
                  </a:endParaRPr>
                </a:p>
              </p:txBody>
            </p:sp>
            <p:cxnSp>
              <p:nvCxnSpPr>
                <p:cNvPr id="64" name="Straight Arrow Connector 63"/>
                <p:cNvCxnSpPr>
                  <a:stCxn id="63" idx="1"/>
                  <a:endCxn id="24" idx="3"/>
                </p:cNvCxnSpPr>
                <p:nvPr/>
              </p:nvCxnSpPr>
              <p:spPr>
                <a:xfrm flipH="1" flipV="1">
                  <a:off x="10797" y="5569"/>
                  <a:ext cx="309" cy="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67" name="Elbow Connector 66"/>
              <p:cNvCxnSpPr>
                <a:stCxn id="66" idx="1"/>
                <a:endCxn id="63" idx="3"/>
              </p:cNvCxnSpPr>
              <p:nvPr/>
            </p:nvCxnSpPr>
            <p:spPr>
              <a:xfrm rot="10800000">
                <a:off x="12908" y="5584"/>
                <a:ext cx="1362" cy="113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ym typeface="+mn-ea"/>
              </a:rPr>
              <a:t>机器人仿真平台</a:t>
            </a:r>
            <a:endParaRPr lang="en-US" altLang="en-US" dirty="0"/>
          </a:p>
          <a:p>
            <a:pPr lvl="1"/>
            <a:r>
              <a:rPr sz="2400" b="0" dirty="0">
                <a:solidFill>
                  <a:srgbClr val="000000"/>
                </a:solidFill>
                <a:cs typeface="+mn-ea"/>
                <a:sym typeface="+mn-ea"/>
              </a:rPr>
              <a:t>SAPIEN Assets：部件级可交互物体数据集</a:t>
            </a:r>
            <a:endParaRPr sz="2400" b="0" dirty="0">
              <a:solidFill>
                <a:srgbClr val="000000"/>
              </a:solidFill>
              <a:cs typeface="+mn-ea"/>
              <a:sym typeface="+mn-ea"/>
            </a:endParaRPr>
          </a:p>
          <a:p>
            <a:pPr lvl="1"/>
            <a:r>
              <a:rPr lang="en-US" sz="2400" b="0" dirty="0">
                <a:solidFill>
                  <a:srgbClr val="000000"/>
                </a:solidFill>
                <a:cs typeface="+mn-ea"/>
              </a:rPr>
              <a:t>2346个模型，共有14000个运动部件</a:t>
            </a:r>
            <a:endParaRPr sz="2400" b="0" dirty="0">
              <a:solidFill>
                <a:srgbClr val="000000"/>
              </a:solidFill>
              <a:cs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pic>
        <p:nvPicPr>
          <p:cNvPr id="6" name="Picture 5" descr="Screenshot from 2020-12-03 17-05-15"/>
          <p:cNvPicPr>
            <a:picLocks noChangeAspect="1"/>
          </p:cNvPicPr>
          <p:nvPr/>
        </p:nvPicPr>
        <p:blipFill>
          <a:blip r:embed="rId1"/>
          <a:stretch>
            <a:fillRect/>
          </a:stretch>
        </p:blipFill>
        <p:spPr>
          <a:xfrm>
            <a:off x="3620770" y="2404110"/>
            <a:ext cx="5240020" cy="3348990"/>
          </a:xfrm>
          <a:prstGeom prst="rect">
            <a:avLst/>
          </a:prstGeom>
        </p:spPr>
      </p:pic>
      <p:sp>
        <p:nvSpPr>
          <p:cNvPr id="8" name="文本框 5"/>
          <p:cNvSpPr txBox="1"/>
          <p:nvPr/>
        </p:nvSpPr>
        <p:spPr>
          <a:xfrm>
            <a:off x="-13422" y="5989702"/>
            <a:ext cx="12172280" cy="306705"/>
          </a:xfrm>
          <a:prstGeom prst="rect">
            <a:avLst/>
          </a:prstGeom>
          <a:solidFill>
            <a:schemeClr val="bg1"/>
          </a:solidFill>
          <a:ln w="19050">
            <a:solidFill>
              <a:srgbClr val="00B050"/>
            </a:solidFill>
          </a:ln>
        </p:spPr>
        <p:txBody>
          <a:bodyPr wrap="square" rtlCol="0">
            <a:spAutoFit/>
          </a:bodyPr>
          <a:lstStyle/>
          <a:p>
            <a:r>
              <a:rPr lang="en-US" altLang="zh-CN" sz="1400" dirty="0">
                <a:latin typeface="+mn-lt"/>
                <a:ea typeface="+mn-ea"/>
              </a:rPr>
              <a:t>Xiang F , Qin Y , Mo K , et al. SAPIEN: A SimulAted Part-based Interactive ENvironment[C]// </a:t>
            </a:r>
            <a:r>
              <a:rPr lang="en-US" altLang="en-US" sz="1400" dirty="0">
                <a:latin typeface="+mn-lt"/>
                <a:ea typeface="+mn-ea"/>
              </a:rPr>
              <a:t>CVPR </a:t>
            </a:r>
            <a:r>
              <a:rPr lang="en-US" altLang="zh-CN" sz="1400" dirty="0">
                <a:latin typeface="+mn-lt"/>
                <a:ea typeface="+mn-ea"/>
              </a:rPr>
              <a:t>2020.</a:t>
            </a:r>
            <a:endParaRPr lang="en-US" altLang="zh-CN" sz="1400" dirty="0">
              <a:latin typeface="+mn-lt"/>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11" name="Group 10"/>
          <p:cNvGrpSpPr/>
          <p:nvPr/>
        </p:nvGrpSpPr>
        <p:grpSpPr>
          <a:xfrm>
            <a:off x="337185" y="4100830"/>
            <a:ext cx="11548110" cy="2339975"/>
            <a:chOff x="470" y="5355"/>
            <a:chExt cx="18186" cy="3685"/>
          </a:xfrm>
        </p:grpSpPr>
        <p:grpSp>
          <p:nvGrpSpPr>
            <p:cNvPr id="72" name="Group 71"/>
            <p:cNvGrpSpPr/>
            <p:nvPr/>
          </p:nvGrpSpPr>
          <p:grpSpPr>
            <a:xfrm>
              <a:off x="470" y="5355"/>
              <a:ext cx="18186" cy="3685"/>
              <a:chOff x="1262" y="5022"/>
              <a:chExt cx="17870" cy="3718"/>
            </a:xfrm>
          </p:grpSpPr>
          <p:sp>
            <p:nvSpPr>
              <p:cNvPr id="74" name="圆角矩形 100"/>
              <p:cNvSpPr/>
              <p:nvPr/>
            </p:nvSpPr>
            <p:spPr bwMode="auto">
              <a:xfrm>
                <a:off x="11941" y="5022"/>
                <a:ext cx="7191" cy="3718"/>
              </a:xfrm>
              <a:prstGeom prst="roundRect">
                <a:avLst>
                  <a:gd name="adj" fmla="val 5077"/>
                </a:avLst>
              </a:prstGeom>
              <a:noFill/>
              <a:ln w="28575">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600" b="1" dirty="0">
                    <a:solidFill>
                      <a:schemeClr val="tx1"/>
                    </a:solidFill>
                    <a:latin typeface="Times New Roman"/>
                    <a:ea typeface="黑体"/>
                  </a:rPr>
                  <a:t>ros</a:t>
                </a:r>
                <a:r>
                  <a:rPr lang="" altLang="en-US" sz="1400" b="1" dirty="0">
                    <a:solidFill>
                      <a:schemeClr val="tx1"/>
                    </a:solidFill>
                    <a:latin typeface="Times New Roman"/>
                    <a:ea typeface="黑体"/>
                  </a:rPr>
                  <a:t>服务端</a:t>
                </a:r>
                <a:endParaRPr lang="" altLang="en-US" sz="1400" b="1" dirty="0">
                  <a:solidFill>
                    <a:schemeClr val="tx1"/>
                  </a:solidFill>
                  <a:latin typeface="Times New Roman"/>
                  <a:ea typeface="黑体"/>
                </a:endParaRPr>
              </a:p>
            </p:txBody>
          </p:sp>
          <p:sp>
            <p:nvSpPr>
              <p:cNvPr id="75" name="Text Box 74"/>
              <p:cNvSpPr txBox="1"/>
              <p:nvPr/>
            </p:nvSpPr>
            <p:spPr>
              <a:xfrm>
                <a:off x="13246" y="6716"/>
                <a:ext cx="4849" cy="634"/>
              </a:xfrm>
              <a:prstGeom prst="rect">
                <a:avLst/>
              </a:prstGeom>
              <a:solidFill>
                <a:schemeClr val="bg1"/>
              </a:solidFill>
            </p:spPr>
            <p:txBody>
              <a:bodyPr wrap="square" rtlCol="0" anchor="t">
                <a:spAutoFit/>
              </a:bodyPr>
              <a:lstStyle/>
              <a:p>
                <a:r>
                  <a:rPr lang="" altLang="en-US" sz="2000" dirty="0">
                    <a:latin typeface="+mn-lt"/>
                    <a:ea typeface="+mn-ea"/>
                    <a:sym typeface="+mn-ea"/>
                  </a:rPr>
                  <a:t>伺服模块</a:t>
                </a:r>
                <a:r>
                  <a:rPr lang="en-US" altLang="en-US" sz="2000" dirty="0">
                    <a:latin typeface="+mn-lt"/>
                    <a:ea typeface="+mn-ea"/>
                    <a:sym typeface="+mn-ea"/>
                  </a:rPr>
                  <a:t>运动学计算节点</a:t>
                </a:r>
                <a:endParaRPr lang="en-US" sz="2000" dirty="0">
                  <a:latin typeface="+mn-lt"/>
                  <a:ea typeface="+mn-ea"/>
                </a:endParaRPr>
              </a:p>
            </p:txBody>
          </p:sp>
          <p:sp>
            <p:nvSpPr>
              <p:cNvPr id="76" name="Text Box 75"/>
              <p:cNvSpPr txBox="1"/>
              <p:nvPr/>
            </p:nvSpPr>
            <p:spPr>
              <a:xfrm>
                <a:off x="13917" y="7830"/>
                <a:ext cx="3505" cy="634"/>
              </a:xfrm>
              <a:prstGeom prst="rect">
                <a:avLst/>
              </a:prstGeom>
              <a:solidFill>
                <a:schemeClr val="bg1"/>
              </a:solidFill>
            </p:spPr>
            <p:txBody>
              <a:bodyPr wrap="square" rtlCol="0" anchor="t">
                <a:spAutoFit/>
              </a:bodyPr>
              <a:lstStyle/>
              <a:p>
                <a:r>
                  <a:rPr lang="en-US" altLang="en-US" sz="2000" dirty="0">
                    <a:latin typeface="+mn-lt"/>
                    <a:ea typeface="+mn-ea"/>
                  </a:rPr>
                  <a:t>TCP服务接收程序</a:t>
                </a:r>
                <a:endParaRPr lang="en-US" sz="2000" dirty="0">
                  <a:latin typeface="+mn-lt"/>
                  <a:ea typeface="+mn-ea"/>
                </a:endParaRPr>
              </a:p>
            </p:txBody>
          </p:sp>
          <p:cxnSp>
            <p:nvCxnSpPr>
              <p:cNvPr id="78" name="Straight Arrow Connector 77"/>
              <p:cNvCxnSpPr>
                <a:stCxn id="75" idx="2"/>
                <a:endCxn id="76" idx="0"/>
              </p:cNvCxnSpPr>
              <p:nvPr/>
            </p:nvCxnSpPr>
            <p:spPr>
              <a:xfrm flipH="1">
                <a:off x="15670" y="7350"/>
                <a:ext cx="1" cy="480"/>
              </a:xfrm>
              <a:prstGeom prst="straightConnector1">
                <a:avLst/>
              </a:prstGeom>
              <a:solidFill>
                <a:schemeClr val="accent1"/>
              </a:solidFill>
              <a:ln w="22225" cap="flat" cmpd="sng" algn="ctr">
                <a:solidFill>
                  <a:schemeClr val="tx1"/>
                </a:solidFill>
                <a:prstDash val="solid"/>
                <a:round/>
                <a:headEnd type="arrow" w="med" len="med"/>
                <a:tailEnd type="arrow" w="med" len="med"/>
              </a:ln>
            </p:spPr>
          </p:cxnSp>
          <p:grpSp>
            <p:nvGrpSpPr>
              <p:cNvPr id="79" name="Group 78"/>
              <p:cNvGrpSpPr/>
              <p:nvPr/>
            </p:nvGrpSpPr>
            <p:grpSpPr>
              <a:xfrm>
                <a:off x="1262" y="5022"/>
                <a:ext cx="9542" cy="3717"/>
                <a:chOff x="1262" y="5022"/>
                <a:chExt cx="9542" cy="3717"/>
              </a:xfrm>
            </p:grpSpPr>
            <p:grpSp>
              <p:nvGrpSpPr>
                <p:cNvPr id="80" name="Group 79"/>
                <p:cNvGrpSpPr/>
                <p:nvPr/>
              </p:nvGrpSpPr>
              <p:grpSpPr>
                <a:xfrm>
                  <a:off x="1262" y="5022"/>
                  <a:ext cx="4835" cy="3717"/>
                  <a:chOff x="2164" y="4852"/>
                  <a:chExt cx="4835" cy="3717"/>
                </a:xfrm>
              </p:grpSpPr>
              <p:sp>
                <p:nvSpPr>
                  <p:cNvPr id="81" name="圆角矩形 100"/>
                  <p:cNvSpPr/>
                  <p:nvPr/>
                </p:nvSpPr>
                <p:spPr bwMode="auto">
                  <a:xfrm>
                    <a:off x="2164" y="4852"/>
                    <a:ext cx="4835" cy="3717"/>
                  </a:xfrm>
                  <a:prstGeom prst="roundRect">
                    <a:avLst>
                      <a:gd name="adj" fmla="val 5077"/>
                    </a:avLst>
                  </a:prstGeom>
                  <a:noFill/>
                  <a:ln w="28575">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Unity </a:t>
                    </a:r>
                    <a:r>
                      <a:rPr lang="" altLang="en-US" sz="1400" b="1" dirty="0">
                        <a:solidFill>
                          <a:schemeClr val="tx1"/>
                        </a:solidFill>
                        <a:latin typeface="Times New Roman"/>
                        <a:ea typeface="黑体"/>
                      </a:rPr>
                      <a:t>客户端</a:t>
                    </a:r>
                    <a:endParaRPr lang="" altLang="en-US" sz="1400" b="1" dirty="0">
                      <a:solidFill>
                        <a:schemeClr val="tx1"/>
                      </a:solidFill>
                      <a:latin typeface="Times New Roman"/>
                      <a:ea typeface="黑体"/>
                    </a:endParaRPr>
                  </a:p>
                </p:txBody>
              </p:sp>
              <p:sp>
                <p:nvSpPr>
                  <p:cNvPr id="82" name="Text Box 81"/>
                  <p:cNvSpPr txBox="1"/>
                  <p:nvPr/>
                </p:nvSpPr>
                <p:spPr>
                  <a:xfrm>
                    <a:off x="2815" y="5383"/>
                    <a:ext cx="3535" cy="634"/>
                  </a:xfrm>
                  <a:prstGeom prst="rect">
                    <a:avLst/>
                  </a:prstGeom>
                  <a:solidFill>
                    <a:schemeClr val="bg1"/>
                  </a:solidFill>
                </p:spPr>
                <p:txBody>
                  <a:bodyPr wrap="square" rtlCol="0" anchor="t">
                    <a:spAutoFit/>
                  </a:bodyPr>
                  <a:lstStyle/>
                  <a:p>
                    <a:r>
                      <a:rPr lang="en-US" altLang="en-US" sz="2000" dirty="0">
                        <a:latin typeface="+mn-lt"/>
                        <a:ea typeface="+mn-ea"/>
                        <a:sym typeface="+mn-ea"/>
                      </a:rPr>
                      <a:t>关节角度接收脚本</a:t>
                    </a:r>
                    <a:endParaRPr lang="en-US" sz="2000" dirty="0">
                      <a:latin typeface="+mn-lt"/>
                      <a:ea typeface="+mn-ea"/>
                    </a:endParaRPr>
                  </a:p>
                </p:txBody>
              </p:sp>
              <p:sp>
                <p:nvSpPr>
                  <p:cNvPr id="83" name="Text Box 82"/>
                  <p:cNvSpPr txBox="1"/>
                  <p:nvPr/>
                </p:nvSpPr>
                <p:spPr>
                  <a:xfrm>
                    <a:off x="2814" y="6546"/>
                    <a:ext cx="3536" cy="634"/>
                  </a:xfrm>
                  <a:prstGeom prst="rect">
                    <a:avLst/>
                  </a:prstGeom>
                  <a:solidFill>
                    <a:schemeClr val="bg1"/>
                  </a:solidFill>
                </p:spPr>
                <p:txBody>
                  <a:bodyPr wrap="square" rtlCol="0" anchor="t">
                    <a:spAutoFit/>
                  </a:bodyPr>
                  <a:lstStyle/>
                  <a:p>
                    <a:r>
                      <a:rPr lang="en-US" altLang="en-US" sz="2000" dirty="0">
                        <a:latin typeface="+mn-lt"/>
                        <a:ea typeface="+mn-ea"/>
                        <a:sym typeface="+mn-ea"/>
                      </a:rPr>
                      <a:t>时间戳   发送脚本</a:t>
                    </a:r>
                    <a:endParaRPr lang="en-US" altLang="en-US" sz="2000" dirty="0">
                      <a:latin typeface="+mn-lt"/>
                      <a:ea typeface="+mn-ea"/>
                      <a:sym typeface="+mn-ea"/>
                    </a:endParaRPr>
                  </a:p>
                </p:txBody>
              </p:sp>
              <p:sp>
                <p:nvSpPr>
                  <p:cNvPr id="84" name="Text Box 83"/>
                  <p:cNvSpPr txBox="1"/>
                  <p:nvPr/>
                </p:nvSpPr>
                <p:spPr>
                  <a:xfrm>
                    <a:off x="2813" y="7661"/>
                    <a:ext cx="3536" cy="634"/>
                  </a:xfrm>
                  <a:prstGeom prst="rect">
                    <a:avLst/>
                  </a:prstGeom>
                  <a:solidFill>
                    <a:schemeClr val="bg1"/>
                  </a:solidFill>
                </p:spPr>
                <p:txBody>
                  <a:bodyPr wrap="square" rtlCol="0" anchor="t">
                    <a:spAutoFit/>
                  </a:bodyPr>
                  <a:lstStyle/>
                  <a:p>
                    <a:r>
                      <a:rPr lang="en-US" altLang="en-US" sz="2000" dirty="0">
                        <a:latin typeface="+mn-lt"/>
                        <a:ea typeface="+mn-ea"/>
                      </a:rPr>
                      <a:t>关节角度发送脚本</a:t>
                    </a:r>
                    <a:endParaRPr lang="en-US" altLang="en-US" sz="2000" dirty="0">
                      <a:latin typeface="+mn-lt"/>
                      <a:ea typeface="+mn-ea"/>
                    </a:endParaRPr>
                  </a:p>
                </p:txBody>
              </p:sp>
            </p:grpSp>
            <p:sp>
              <p:nvSpPr>
                <p:cNvPr id="88" name="Text Box 87"/>
                <p:cNvSpPr txBox="1"/>
                <p:nvPr/>
              </p:nvSpPr>
              <p:spPr>
                <a:xfrm>
                  <a:off x="7781" y="6135"/>
                  <a:ext cx="3023" cy="634"/>
                </a:xfrm>
                <a:prstGeom prst="rect">
                  <a:avLst/>
                </a:prstGeom>
                <a:solidFill>
                  <a:schemeClr val="bg1"/>
                </a:solidFill>
              </p:spPr>
              <p:txBody>
                <a:bodyPr wrap="square" rtlCol="0">
                  <a:spAutoFit/>
                </a:bodyPr>
                <a:lstStyle/>
                <a:p>
                  <a:r>
                    <a:rPr lang="en-US" altLang="en-US" sz="2000" dirty="0">
                      <a:latin typeface="+mn-lt"/>
                      <a:ea typeface="+mn-ea"/>
                    </a:rPr>
                    <a:t>ros 序列化消息</a:t>
                  </a:r>
                  <a:endParaRPr lang="en-US" altLang="en-US" sz="2000" dirty="0">
                    <a:latin typeface="+mn-lt"/>
                    <a:ea typeface="+mn-ea"/>
                  </a:endParaRPr>
                </a:p>
              </p:txBody>
            </p:sp>
          </p:grpSp>
        </p:grpSp>
        <p:grpSp>
          <p:nvGrpSpPr>
            <p:cNvPr id="10" name="Group 9"/>
            <p:cNvGrpSpPr/>
            <p:nvPr/>
          </p:nvGrpSpPr>
          <p:grpSpPr>
            <a:xfrm>
              <a:off x="4729" y="5881"/>
              <a:ext cx="12188" cy="2572"/>
              <a:chOff x="4729" y="5881"/>
              <a:chExt cx="12188" cy="2572"/>
            </a:xfrm>
          </p:grpSpPr>
          <p:cxnSp>
            <p:nvCxnSpPr>
              <p:cNvPr id="4" name="Elbow Connector 3"/>
              <p:cNvCxnSpPr>
                <a:stCxn id="84" idx="3"/>
                <a:endCxn id="76" idx="1"/>
              </p:cNvCxnSpPr>
              <p:nvPr/>
            </p:nvCxnSpPr>
            <p:spPr>
              <a:xfrm flipV="1">
                <a:off x="4729" y="8452"/>
                <a:ext cx="8620" cy="1"/>
              </a:xfrm>
              <a:prstGeom prst="bentConnector3">
                <a:avLst>
                  <a:gd name="adj1" fmla="val 50000"/>
                </a:avLst>
              </a:prstGeom>
              <a:solidFill>
                <a:schemeClr val="accent1"/>
              </a:solidFill>
              <a:ln w="22225" cap="flat" cmpd="sng" algn="ctr">
                <a:solidFill>
                  <a:schemeClr val="tx1"/>
                </a:solidFill>
                <a:prstDash val="solid"/>
                <a:round/>
                <a:headEnd type="none" w="med" len="med"/>
                <a:tailEnd type="arrow" w="med" len="med"/>
              </a:ln>
            </p:spPr>
          </p:cxnSp>
          <p:cxnSp>
            <p:nvCxnSpPr>
              <p:cNvPr id="6" name="Elbow Connector 5"/>
              <p:cNvCxnSpPr>
                <a:stCxn id="83" idx="3"/>
                <a:endCxn id="76" idx="1"/>
              </p:cNvCxnSpPr>
              <p:nvPr/>
            </p:nvCxnSpPr>
            <p:spPr>
              <a:xfrm>
                <a:off x="4730" y="7348"/>
                <a:ext cx="8619" cy="1104"/>
              </a:xfrm>
              <a:prstGeom prst="bentConnector3">
                <a:avLst>
                  <a:gd name="adj1" fmla="val 50006"/>
                </a:avLst>
              </a:prstGeom>
              <a:solidFill>
                <a:schemeClr val="accent1"/>
              </a:solidFill>
              <a:ln w="22225" cap="flat" cmpd="sng" algn="ctr">
                <a:solidFill>
                  <a:schemeClr val="tx1"/>
                </a:solidFill>
                <a:prstDash val="solid"/>
                <a:round/>
                <a:headEnd type="none" w="med" len="med"/>
                <a:tailEnd type="arrow" w="med" len="med"/>
              </a:ln>
            </p:spPr>
          </p:cxnSp>
          <p:cxnSp>
            <p:nvCxnSpPr>
              <p:cNvPr id="7" name="Elbow Connector 6"/>
              <p:cNvCxnSpPr>
                <a:stCxn id="8" idx="1"/>
                <a:endCxn id="82" idx="3"/>
              </p:cNvCxnSpPr>
              <p:nvPr/>
            </p:nvCxnSpPr>
            <p:spPr>
              <a:xfrm rot="10800000">
                <a:off x="4731" y="6195"/>
                <a:ext cx="8619" cy="5"/>
              </a:xfrm>
              <a:prstGeom prst="bentConnector2">
                <a:avLst/>
              </a:prstGeom>
              <a:solidFill>
                <a:schemeClr val="accent1"/>
              </a:solidFill>
              <a:ln w="22225" cap="flat" cmpd="sng" algn="ctr">
                <a:solidFill>
                  <a:schemeClr val="tx1"/>
                </a:solidFill>
                <a:prstDash val="solid"/>
                <a:round/>
                <a:headEnd type="none" w="med" len="med"/>
                <a:tailEnd type="arrow" w="med" len="med"/>
              </a:ln>
            </p:spPr>
          </p:cxnSp>
          <p:sp>
            <p:nvSpPr>
              <p:cNvPr id="8" name="Text Box 7"/>
              <p:cNvSpPr txBox="1"/>
              <p:nvPr/>
            </p:nvSpPr>
            <p:spPr>
              <a:xfrm>
                <a:off x="13350" y="5881"/>
                <a:ext cx="3567" cy="628"/>
              </a:xfrm>
              <a:prstGeom prst="rect">
                <a:avLst/>
              </a:prstGeom>
              <a:solidFill>
                <a:schemeClr val="bg1"/>
              </a:solidFill>
            </p:spPr>
            <p:txBody>
              <a:bodyPr wrap="square" rtlCol="0" anchor="t">
                <a:spAutoFit/>
              </a:bodyPr>
              <a:lstStyle/>
              <a:p>
                <a:r>
                  <a:rPr lang="en-US" altLang="en-US" sz="2000" dirty="0">
                    <a:latin typeface="+mn-lt"/>
                    <a:ea typeface="+mn-ea"/>
                  </a:rPr>
                  <a:t>TCP服务发送程序</a:t>
                </a:r>
                <a:endParaRPr lang="en-US" sz="2000" dirty="0">
                  <a:latin typeface="+mn-lt"/>
                  <a:ea typeface="+mn-ea"/>
                </a:endParaRPr>
              </a:p>
            </p:txBody>
          </p:sp>
          <p:cxnSp>
            <p:nvCxnSpPr>
              <p:cNvPr id="9" name="Straight Arrow Connector 8"/>
              <p:cNvCxnSpPr>
                <a:stCxn id="8" idx="2"/>
                <a:endCxn id="75" idx="0"/>
              </p:cNvCxnSpPr>
              <p:nvPr/>
            </p:nvCxnSpPr>
            <p:spPr>
              <a:xfrm>
                <a:off x="15134" y="6509"/>
                <a:ext cx="0" cy="525"/>
              </a:xfrm>
              <a:prstGeom prst="straightConnector1">
                <a:avLst/>
              </a:prstGeom>
              <a:solidFill>
                <a:schemeClr val="accent1"/>
              </a:solidFill>
              <a:ln w="22225" cap="flat" cmpd="sng" algn="ctr">
                <a:solidFill>
                  <a:schemeClr val="tx1"/>
                </a:solidFill>
                <a:prstDash val="solid"/>
                <a:round/>
                <a:headEnd type="arrow" w="med" len="med"/>
                <a:tailEnd type="arrow" w="med" len="med"/>
              </a:ln>
            </p:spPr>
          </p:cxnSp>
        </p:grpSp>
      </p:grpSp>
      <p:grpSp>
        <p:nvGrpSpPr>
          <p:cNvPr id="12" name="Group 11"/>
          <p:cNvGrpSpPr/>
          <p:nvPr/>
        </p:nvGrpSpPr>
        <p:grpSpPr>
          <a:xfrm>
            <a:off x="337185" y="1462405"/>
            <a:ext cx="11548110" cy="2339975"/>
            <a:chOff x="470" y="5355"/>
            <a:chExt cx="18186" cy="3685"/>
          </a:xfrm>
        </p:grpSpPr>
        <p:grpSp>
          <p:nvGrpSpPr>
            <p:cNvPr id="13" name="Group 12"/>
            <p:cNvGrpSpPr/>
            <p:nvPr/>
          </p:nvGrpSpPr>
          <p:grpSpPr>
            <a:xfrm>
              <a:off x="470" y="5355"/>
              <a:ext cx="18186" cy="3685"/>
              <a:chOff x="1262" y="5022"/>
              <a:chExt cx="17870" cy="3718"/>
            </a:xfrm>
          </p:grpSpPr>
          <p:sp>
            <p:nvSpPr>
              <p:cNvPr id="14" name="圆角矩形 100"/>
              <p:cNvSpPr/>
              <p:nvPr/>
            </p:nvSpPr>
            <p:spPr bwMode="auto">
              <a:xfrm>
                <a:off x="11941" y="5022"/>
                <a:ext cx="7191" cy="3718"/>
              </a:xfrm>
              <a:prstGeom prst="roundRect">
                <a:avLst>
                  <a:gd name="adj" fmla="val 5077"/>
                </a:avLst>
              </a:prstGeom>
              <a:noFill/>
              <a:ln w="28575">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p>
                <a:pPr algn="ctr">
                  <a:lnSpc>
                    <a:spcPct val="90000"/>
                  </a:lnSpc>
                  <a:defRPr/>
                </a:pPr>
                <a:r>
                  <a:rPr lang="en-US" altLang="en-US" sz="1600" b="1" dirty="0">
                    <a:solidFill>
                      <a:schemeClr val="tx1"/>
                    </a:solidFill>
                    <a:latin typeface="Times New Roman"/>
                    <a:ea typeface="黑体"/>
                  </a:rPr>
                  <a:t>ros</a:t>
                </a:r>
                <a:r>
                  <a:rPr lang="en-US" altLang="en-US" sz="1400" b="1" dirty="0">
                    <a:solidFill>
                      <a:schemeClr val="tx1"/>
                    </a:solidFill>
                    <a:latin typeface="Times New Roman"/>
                    <a:ea typeface="黑体"/>
                  </a:rPr>
                  <a:t>服务端</a:t>
                </a:r>
                <a:endParaRPr lang="en-US" altLang="en-US" sz="1400" b="1" dirty="0">
                  <a:solidFill>
                    <a:schemeClr val="tx1"/>
                  </a:solidFill>
                  <a:latin typeface="Times New Roman"/>
                  <a:ea typeface="黑体"/>
                </a:endParaRPr>
              </a:p>
            </p:txBody>
          </p:sp>
          <p:sp>
            <p:nvSpPr>
              <p:cNvPr id="15" name="Text Box 14"/>
              <p:cNvSpPr txBox="1"/>
              <p:nvPr/>
            </p:nvSpPr>
            <p:spPr>
              <a:xfrm>
                <a:off x="13985" y="6716"/>
                <a:ext cx="3372" cy="634"/>
              </a:xfrm>
              <a:prstGeom prst="rect">
                <a:avLst/>
              </a:prstGeom>
              <a:solidFill>
                <a:schemeClr val="bg1"/>
              </a:solidFill>
            </p:spPr>
            <p:txBody>
              <a:bodyPr wrap="square" rtlCol="0" anchor="t">
                <a:spAutoFit/>
              </a:bodyPr>
              <a:p>
                <a:r>
                  <a:rPr lang="" altLang="en-US" sz="2000" dirty="0">
                    <a:latin typeface="+mn-lt"/>
                    <a:ea typeface="+mn-ea"/>
                    <a:sym typeface="+mn-ea"/>
                  </a:rPr>
                  <a:t>G</a:t>
                </a:r>
                <a:r>
                  <a:rPr lang="en-US" altLang="en-US" sz="2000" dirty="0">
                    <a:latin typeface="+mn-lt"/>
                    <a:ea typeface="+mn-ea"/>
                    <a:sym typeface="+mn-ea"/>
                  </a:rPr>
                  <a:t>azebo</a:t>
                </a:r>
                <a:r>
                  <a:rPr lang="" altLang="en-US" sz="2000" dirty="0">
                    <a:latin typeface="+mn-lt"/>
                    <a:ea typeface="+mn-ea"/>
                    <a:sym typeface="+mn-ea"/>
                  </a:rPr>
                  <a:t>通信节点</a:t>
                </a:r>
                <a:endParaRPr lang="" altLang="en-US" sz="2000" dirty="0">
                  <a:latin typeface="+mn-lt"/>
                  <a:ea typeface="+mn-ea"/>
                  <a:sym typeface="+mn-ea"/>
                </a:endParaRPr>
              </a:p>
            </p:txBody>
          </p:sp>
          <p:sp>
            <p:nvSpPr>
              <p:cNvPr id="16" name="Text Box 15"/>
              <p:cNvSpPr txBox="1"/>
              <p:nvPr/>
            </p:nvSpPr>
            <p:spPr>
              <a:xfrm>
                <a:off x="13917" y="7830"/>
                <a:ext cx="3505" cy="634"/>
              </a:xfrm>
              <a:prstGeom prst="rect">
                <a:avLst/>
              </a:prstGeom>
              <a:solidFill>
                <a:schemeClr val="bg1"/>
              </a:solidFill>
            </p:spPr>
            <p:txBody>
              <a:bodyPr wrap="square" rtlCol="0" anchor="t">
                <a:spAutoFit/>
              </a:bodyPr>
              <a:p>
                <a:r>
                  <a:rPr lang="en-US" altLang="en-US" sz="2000" dirty="0">
                    <a:latin typeface="+mn-lt"/>
                    <a:ea typeface="+mn-ea"/>
                  </a:rPr>
                  <a:t>TCP服务接收程序</a:t>
                </a:r>
                <a:endParaRPr lang="en-US" sz="2000" dirty="0">
                  <a:latin typeface="+mn-lt"/>
                  <a:ea typeface="+mn-ea"/>
                </a:endParaRPr>
              </a:p>
            </p:txBody>
          </p:sp>
          <p:cxnSp>
            <p:nvCxnSpPr>
              <p:cNvPr id="17" name="Straight Arrow Connector 16"/>
              <p:cNvCxnSpPr>
                <a:stCxn id="15" idx="2"/>
                <a:endCxn id="16" idx="0"/>
              </p:cNvCxnSpPr>
              <p:nvPr/>
            </p:nvCxnSpPr>
            <p:spPr>
              <a:xfrm flipH="1">
                <a:off x="15670" y="7350"/>
                <a:ext cx="1" cy="480"/>
              </a:xfrm>
              <a:prstGeom prst="straightConnector1">
                <a:avLst/>
              </a:prstGeom>
              <a:solidFill>
                <a:schemeClr val="accent1"/>
              </a:solidFill>
              <a:ln w="22225" cap="flat" cmpd="sng" algn="ctr">
                <a:solidFill>
                  <a:schemeClr val="tx1"/>
                </a:solidFill>
                <a:prstDash val="solid"/>
                <a:round/>
                <a:headEnd type="arrow" w="med" len="med"/>
                <a:tailEnd type="arrow" w="med" len="med"/>
              </a:ln>
            </p:spPr>
          </p:cxnSp>
          <p:grpSp>
            <p:nvGrpSpPr>
              <p:cNvPr id="18" name="Group 17"/>
              <p:cNvGrpSpPr/>
              <p:nvPr/>
            </p:nvGrpSpPr>
            <p:grpSpPr>
              <a:xfrm>
                <a:off x="1262" y="5022"/>
                <a:ext cx="9542" cy="3717"/>
                <a:chOff x="1262" y="5022"/>
                <a:chExt cx="9542" cy="3717"/>
              </a:xfrm>
            </p:grpSpPr>
            <p:grpSp>
              <p:nvGrpSpPr>
                <p:cNvPr id="19" name="Group 18"/>
                <p:cNvGrpSpPr/>
                <p:nvPr/>
              </p:nvGrpSpPr>
              <p:grpSpPr>
                <a:xfrm>
                  <a:off x="1262" y="5022"/>
                  <a:ext cx="4835" cy="3717"/>
                  <a:chOff x="2164" y="4852"/>
                  <a:chExt cx="4835" cy="3717"/>
                </a:xfrm>
              </p:grpSpPr>
              <p:sp>
                <p:nvSpPr>
                  <p:cNvPr id="20" name="圆角矩形 100"/>
                  <p:cNvSpPr/>
                  <p:nvPr/>
                </p:nvSpPr>
                <p:spPr bwMode="auto">
                  <a:xfrm>
                    <a:off x="2164" y="4852"/>
                    <a:ext cx="4835" cy="3717"/>
                  </a:xfrm>
                  <a:prstGeom prst="roundRect">
                    <a:avLst>
                      <a:gd name="adj" fmla="val 5077"/>
                    </a:avLst>
                  </a:prstGeom>
                  <a:noFill/>
                  <a:ln w="28575">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p>
                    <a:pPr algn="ctr">
                      <a:lnSpc>
                        <a:spcPct val="90000"/>
                      </a:lnSpc>
                      <a:defRPr/>
                    </a:pPr>
                    <a:r>
                      <a:rPr lang="en-US" altLang="en-US" sz="1400" b="1" dirty="0">
                        <a:solidFill>
                          <a:schemeClr val="tx1"/>
                        </a:solidFill>
                        <a:latin typeface="Times New Roman"/>
                        <a:ea typeface="黑体"/>
                      </a:rPr>
                      <a:t>Unity 客户端</a:t>
                    </a:r>
                    <a:endParaRPr lang="en-US" altLang="en-US" sz="1400" b="1" dirty="0">
                      <a:solidFill>
                        <a:schemeClr val="tx1"/>
                      </a:solidFill>
                      <a:latin typeface="Times New Roman"/>
                      <a:ea typeface="黑体"/>
                    </a:endParaRPr>
                  </a:p>
                </p:txBody>
              </p:sp>
              <p:sp>
                <p:nvSpPr>
                  <p:cNvPr id="21" name="Text Box 20"/>
                  <p:cNvSpPr txBox="1"/>
                  <p:nvPr/>
                </p:nvSpPr>
                <p:spPr>
                  <a:xfrm>
                    <a:off x="2815" y="5383"/>
                    <a:ext cx="3535" cy="634"/>
                  </a:xfrm>
                  <a:prstGeom prst="rect">
                    <a:avLst/>
                  </a:prstGeom>
                  <a:solidFill>
                    <a:schemeClr val="bg1"/>
                  </a:solidFill>
                </p:spPr>
                <p:txBody>
                  <a:bodyPr wrap="square" rtlCol="0" anchor="t">
                    <a:spAutoFit/>
                  </a:bodyPr>
                  <a:p>
                    <a:r>
                      <a:rPr lang="" altLang="en-US" sz="2000" dirty="0">
                        <a:latin typeface="+mn-lt"/>
                        <a:ea typeface="+mn-ea"/>
                        <a:sym typeface="+mn-ea"/>
                      </a:rPr>
                      <a:t>控制信息</a:t>
                    </a:r>
                    <a:r>
                      <a:rPr lang="en-US" altLang="en-US" sz="2000" dirty="0">
                        <a:latin typeface="+mn-lt"/>
                        <a:ea typeface="+mn-ea"/>
                        <a:sym typeface="+mn-ea"/>
                      </a:rPr>
                      <a:t>接收脚本</a:t>
                    </a:r>
                    <a:endParaRPr lang="en-US" sz="2000" dirty="0">
                      <a:latin typeface="+mn-lt"/>
                      <a:ea typeface="+mn-ea"/>
                    </a:endParaRPr>
                  </a:p>
                </p:txBody>
              </p:sp>
              <p:sp>
                <p:nvSpPr>
                  <p:cNvPr id="22" name="Text Box 21"/>
                  <p:cNvSpPr txBox="1"/>
                  <p:nvPr/>
                </p:nvSpPr>
                <p:spPr>
                  <a:xfrm>
                    <a:off x="2814" y="6546"/>
                    <a:ext cx="3536" cy="634"/>
                  </a:xfrm>
                  <a:prstGeom prst="rect">
                    <a:avLst/>
                  </a:prstGeom>
                  <a:solidFill>
                    <a:schemeClr val="bg1"/>
                  </a:solidFill>
                </p:spPr>
                <p:txBody>
                  <a:bodyPr wrap="square" rtlCol="0" anchor="t">
                    <a:spAutoFit/>
                  </a:bodyPr>
                  <a:p>
                    <a:r>
                      <a:rPr lang="en-US" altLang="en-US" sz="2000" dirty="0">
                        <a:latin typeface="+mn-lt"/>
                        <a:ea typeface="+mn-ea"/>
                        <a:sym typeface="+mn-ea"/>
                      </a:rPr>
                      <a:t>时间戳   发送脚本</a:t>
                    </a:r>
                    <a:endParaRPr lang="en-US" altLang="en-US" sz="2000" dirty="0">
                      <a:latin typeface="+mn-lt"/>
                      <a:ea typeface="+mn-ea"/>
                      <a:sym typeface="+mn-ea"/>
                    </a:endParaRPr>
                  </a:p>
                </p:txBody>
              </p:sp>
              <p:sp>
                <p:nvSpPr>
                  <p:cNvPr id="23" name="Text Box 22"/>
                  <p:cNvSpPr txBox="1"/>
                  <p:nvPr/>
                </p:nvSpPr>
                <p:spPr>
                  <a:xfrm>
                    <a:off x="2468" y="7660"/>
                    <a:ext cx="3996" cy="634"/>
                  </a:xfrm>
                  <a:prstGeom prst="rect">
                    <a:avLst/>
                  </a:prstGeom>
                  <a:solidFill>
                    <a:schemeClr val="bg1"/>
                  </a:solidFill>
                </p:spPr>
                <p:txBody>
                  <a:bodyPr wrap="square" rtlCol="0" anchor="t">
                    <a:spAutoFit/>
                  </a:bodyPr>
                  <a:p>
                    <a:r>
                      <a:rPr lang="" altLang="en-US" sz="2000" dirty="0">
                        <a:latin typeface="+mn-lt"/>
                        <a:ea typeface="+mn-ea"/>
                      </a:rPr>
                      <a:t>传感器信息</a:t>
                    </a:r>
                    <a:r>
                      <a:rPr lang="en-US" altLang="en-US" sz="2000" dirty="0">
                        <a:latin typeface="+mn-lt"/>
                        <a:ea typeface="+mn-ea"/>
                      </a:rPr>
                      <a:t>发送脚本</a:t>
                    </a:r>
                    <a:endParaRPr lang="en-US" altLang="en-US" sz="2000" dirty="0">
                      <a:latin typeface="+mn-lt"/>
                      <a:ea typeface="+mn-ea"/>
                    </a:endParaRPr>
                  </a:p>
                </p:txBody>
              </p:sp>
            </p:grpSp>
            <p:sp>
              <p:nvSpPr>
                <p:cNvPr id="24" name="Text Box 23"/>
                <p:cNvSpPr txBox="1"/>
                <p:nvPr/>
              </p:nvSpPr>
              <p:spPr>
                <a:xfrm>
                  <a:off x="7781" y="6399"/>
                  <a:ext cx="3023" cy="634"/>
                </a:xfrm>
                <a:prstGeom prst="rect">
                  <a:avLst/>
                </a:prstGeom>
                <a:solidFill>
                  <a:schemeClr val="bg1"/>
                </a:solidFill>
              </p:spPr>
              <p:txBody>
                <a:bodyPr wrap="square" rtlCol="0">
                  <a:spAutoFit/>
                </a:bodyPr>
                <a:p>
                  <a:r>
                    <a:rPr lang="en-US" altLang="en-US" sz="2000" dirty="0">
                      <a:latin typeface="+mn-lt"/>
                      <a:ea typeface="+mn-ea"/>
                    </a:rPr>
                    <a:t>ros 序列化消息</a:t>
                  </a:r>
                  <a:endParaRPr lang="en-US" altLang="en-US" sz="2000" dirty="0">
                    <a:latin typeface="+mn-lt"/>
                    <a:ea typeface="+mn-ea"/>
                  </a:endParaRPr>
                </a:p>
              </p:txBody>
            </p:sp>
          </p:grpSp>
        </p:grpSp>
        <p:grpSp>
          <p:nvGrpSpPr>
            <p:cNvPr id="25" name="Group 24"/>
            <p:cNvGrpSpPr/>
            <p:nvPr/>
          </p:nvGrpSpPr>
          <p:grpSpPr>
            <a:xfrm>
              <a:off x="4730" y="5881"/>
              <a:ext cx="12187" cy="2576"/>
              <a:chOff x="4730" y="5881"/>
              <a:chExt cx="12187" cy="2576"/>
            </a:xfrm>
          </p:grpSpPr>
          <p:cxnSp>
            <p:nvCxnSpPr>
              <p:cNvPr id="26" name="Elbow Connector 25"/>
              <p:cNvCxnSpPr>
                <a:stCxn id="23" idx="3"/>
                <a:endCxn id="16" idx="1"/>
              </p:cNvCxnSpPr>
              <p:nvPr/>
            </p:nvCxnSpPr>
            <p:spPr>
              <a:xfrm>
                <a:off x="4846" y="8452"/>
                <a:ext cx="8503" cy="5"/>
              </a:xfrm>
              <a:prstGeom prst="bentConnector2">
                <a:avLst/>
              </a:prstGeom>
              <a:solidFill>
                <a:schemeClr val="accent1"/>
              </a:solidFill>
              <a:ln w="22225" cap="flat" cmpd="sng" algn="ctr">
                <a:solidFill>
                  <a:schemeClr val="tx1"/>
                </a:solidFill>
                <a:prstDash val="solid"/>
                <a:round/>
                <a:headEnd type="none" w="med" len="med"/>
                <a:tailEnd type="arrow" w="med" len="med"/>
              </a:ln>
            </p:spPr>
          </p:cxnSp>
          <p:cxnSp>
            <p:nvCxnSpPr>
              <p:cNvPr id="27" name="Elbow Connector 26"/>
              <p:cNvCxnSpPr>
                <a:stCxn id="22" idx="3"/>
                <a:endCxn id="16" idx="1"/>
              </p:cNvCxnSpPr>
              <p:nvPr/>
            </p:nvCxnSpPr>
            <p:spPr>
              <a:xfrm>
                <a:off x="4730" y="7348"/>
                <a:ext cx="8619" cy="1104"/>
              </a:xfrm>
              <a:prstGeom prst="bentConnector3">
                <a:avLst>
                  <a:gd name="adj1" fmla="val 50006"/>
                </a:avLst>
              </a:prstGeom>
              <a:solidFill>
                <a:schemeClr val="accent1"/>
              </a:solidFill>
              <a:ln w="22225" cap="flat" cmpd="sng" algn="ctr">
                <a:solidFill>
                  <a:schemeClr val="tx1"/>
                </a:solidFill>
                <a:prstDash val="solid"/>
                <a:round/>
                <a:headEnd type="none" w="med" len="med"/>
                <a:tailEnd type="arrow" w="med" len="med"/>
              </a:ln>
            </p:spPr>
          </p:cxnSp>
          <p:cxnSp>
            <p:nvCxnSpPr>
              <p:cNvPr id="28" name="Elbow Connector 27"/>
              <p:cNvCxnSpPr>
                <a:stCxn id="29" idx="1"/>
                <a:endCxn id="21" idx="3"/>
              </p:cNvCxnSpPr>
              <p:nvPr/>
            </p:nvCxnSpPr>
            <p:spPr>
              <a:xfrm rot="10800000">
                <a:off x="4731" y="6195"/>
                <a:ext cx="8619" cy="5"/>
              </a:xfrm>
              <a:prstGeom prst="bentConnector2">
                <a:avLst/>
              </a:prstGeom>
              <a:solidFill>
                <a:schemeClr val="accent1"/>
              </a:solidFill>
              <a:ln w="22225" cap="flat" cmpd="sng" algn="ctr">
                <a:solidFill>
                  <a:schemeClr val="tx1"/>
                </a:solidFill>
                <a:prstDash val="solid"/>
                <a:round/>
                <a:headEnd type="none" w="med" len="med"/>
                <a:tailEnd type="arrow" w="med" len="med"/>
              </a:ln>
            </p:spPr>
          </p:cxnSp>
          <p:sp>
            <p:nvSpPr>
              <p:cNvPr id="29" name="Text Box 28"/>
              <p:cNvSpPr txBox="1"/>
              <p:nvPr/>
            </p:nvSpPr>
            <p:spPr>
              <a:xfrm>
                <a:off x="13350" y="5881"/>
                <a:ext cx="3567" cy="628"/>
              </a:xfrm>
              <a:prstGeom prst="rect">
                <a:avLst/>
              </a:prstGeom>
              <a:solidFill>
                <a:schemeClr val="bg1"/>
              </a:solidFill>
            </p:spPr>
            <p:txBody>
              <a:bodyPr wrap="square" rtlCol="0" anchor="t">
                <a:spAutoFit/>
              </a:bodyPr>
              <a:p>
                <a:r>
                  <a:rPr lang="en-US" altLang="en-US" sz="2000" dirty="0">
                    <a:latin typeface="+mn-lt"/>
                    <a:ea typeface="+mn-ea"/>
                  </a:rPr>
                  <a:t>TCP服务发送程序</a:t>
                </a:r>
                <a:endParaRPr lang="en-US" sz="2000" dirty="0">
                  <a:latin typeface="+mn-lt"/>
                  <a:ea typeface="+mn-ea"/>
                </a:endParaRPr>
              </a:p>
            </p:txBody>
          </p:sp>
          <p:cxnSp>
            <p:nvCxnSpPr>
              <p:cNvPr id="30" name="Straight Arrow Connector 29"/>
              <p:cNvCxnSpPr>
                <a:stCxn id="29" idx="2"/>
                <a:endCxn id="15" idx="0"/>
              </p:cNvCxnSpPr>
              <p:nvPr/>
            </p:nvCxnSpPr>
            <p:spPr>
              <a:xfrm>
                <a:off x="15134" y="6509"/>
                <a:ext cx="0" cy="525"/>
              </a:xfrm>
              <a:prstGeom prst="straightConnector1">
                <a:avLst/>
              </a:prstGeom>
              <a:solidFill>
                <a:schemeClr val="accent1"/>
              </a:solidFill>
              <a:ln w="22225" cap="flat" cmpd="sng" algn="ctr">
                <a:solidFill>
                  <a:schemeClr val="tx1"/>
                </a:solidFill>
                <a:prstDash val="solid"/>
                <a:round/>
                <a:headEnd type="arrow" w="med" len="med"/>
                <a:tailEnd type="arrow" w="med" len="med"/>
              </a:ln>
            </p:spPr>
          </p:cxn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aphicFrame>
        <p:nvGraphicFramePr>
          <p:cNvPr id="4" name="Table 3"/>
          <p:cNvGraphicFramePr/>
          <p:nvPr/>
        </p:nvGraphicFramePr>
        <p:xfrm>
          <a:off x="417830" y="2298065"/>
          <a:ext cx="11356975" cy="1828800"/>
        </p:xfrm>
        <a:graphic>
          <a:graphicData uri="http://schemas.openxmlformats.org/drawingml/2006/table">
            <a:tbl>
              <a:tblPr firstRow="1" bandRow="1">
                <a:tableStyleId>{5940675A-B579-460E-94D1-54222C63F5DA}</a:tableStyleId>
              </a:tblPr>
              <a:tblGrid>
                <a:gridCol w="1678305"/>
                <a:gridCol w="2208530"/>
                <a:gridCol w="1153795"/>
                <a:gridCol w="1549400"/>
                <a:gridCol w="3058160"/>
                <a:gridCol w="1708785"/>
              </a:tblGrid>
              <a:tr h="457200">
                <a:tc>
                  <a:txBody>
                    <a:bodyPr/>
                    <a:lstStyle/>
                    <a:p>
                      <a:pPr indent="0">
                        <a:buNone/>
                      </a:pPr>
                      <a:r>
                        <a:rPr lang="en-US" sz="1800" b="0">
                          <a:latin typeface="Times New Roman" pitchFamily="18" charset="0"/>
                          <a:cs typeface="Times New Roman" pitchFamily="18" charset="0"/>
                        </a:rPr>
                        <a:t>environment</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level</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physics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rendering</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tasks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interface</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lstStyle/>
                    <a:p>
                      <a:pPr indent="0">
                        <a:buNone/>
                      </a:pPr>
                      <a:r>
                        <a:rPr lang="en-US" sz="1800" b="0">
                          <a:latin typeface="Times New Roman" pitchFamily="18" charset="0"/>
                          <a:cs typeface="Times New Roman" pitchFamily="18" charset="0"/>
                        </a:rPr>
                        <a:t>AI2-THOR</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Scene-Object</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physx</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Unity</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Navigation,vision</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Python,unity</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lstStyle/>
                    <a:p>
                      <a:pPr indent="0">
                        <a:buNone/>
                      </a:pPr>
                      <a:r>
                        <a:rPr lang="en-US" sz="1800" b="0">
                          <a:latin typeface="Times New Roman" pitchFamily="18" charset="0"/>
                          <a:cs typeface="Times New Roman" pitchFamily="18" charset="0"/>
                        </a:rPr>
                        <a:t>SAPIEN</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Scene-Object-Part</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physx</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OpenGL</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Learning,Vision,Robotics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Python,ROS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200">
                <a:tc>
                  <a:txBody>
                    <a:bodyPr/>
                    <a:lstStyle/>
                    <a:p>
                      <a:pPr indent="0">
                        <a:buNone/>
                      </a:pPr>
                      <a:r>
                        <a:rPr lang="en-US" sz="1800" b="0">
                          <a:latin typeface="Times New Roman" pitchFamily="18" charset="0"/>
                          <a:cs typeface="Times New Roman" pitchFamily="18" charset="0"/>
                        </a:rPr>
                        <a:t>ours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Scene-Object-Part</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physx</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Unity</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Learning,Vision,Robotics</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itchFamily="18" charset="0"/>
                          <a:cs typeface="Times New Roman" pitchFamily="18" charset="0"/>
                        </a:rPr>
                        <a:t>ROS,unity</a:t>
                      </a:r>
                      <a:endParaRPr lang="en-US" sz="18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618230" y="-590550"/>
            <a:ext cx="6637020" cy="8802370"/>
            <a:chOff x="5698" y="-930"/>
            <a:chExt cx="10452" cy="13862"/>
          </a:xfrm>
        </p:grpSpPr>
        <p:grpSp>
          <p:nvGrpSpPr>
            <p:cNvPr id="11" name="Group 10"/>
            <p:cNvGrpSpPr/>
            <p:nvPr/>
          </p:nvGrpSpPr>
          <p:grpSpPr>
            <a:xfrm>
              <a:off x="5698" y="-930"/>
              <a:ext cx="10453" cy="13862"/>
              <a:chOff x="8530" y="-746"/>
              <a:chExt cx="10453" cy="13862"/>
            </a:xfrm>
          </p:grpSpPr>
          <p:sp>
            <p:nvSpPr>
              <p:cNvPr id="36" name="Text Box 35"/>
              <p:cNvSpPr txBox="1"/>
              <p:nvPr/>
            </p:nvSpPr>
            <p:spPr>
              <a:xfrm>
                <a:off x="11263" y="10091"/>
                <a:ext cx="568" cy="483"/>
              </a:xfrm>
              <a:prstGeom prst="rect">
                <a:avLst/>
              </a:prstGeom>
              <a:noFill/>
            </p:spPr>
            <p:txBody>
              <a:bodyPr wrap="none" rtlCol="0">
                <a:spAutoFit/>
              </a:bodyPr>
              <a:lstStyle/>
              <a:p>
                <a:r>
                  <a:rPr lang="en-US" altLang="en-US" sz="1400" dirty="0">
                    <a:latin typeface="+mn-lt"/>
                    <a:ea typeface="+mn-ea"/>
                  </a:rPr>
                  <a:t>是</a:t>
                </a:r>
                <a:endParaRPr lang="en-US" altLang="en-US" sz="1400" dirty="0">
                  <a:latin typeface="+mn-lt"/>
                  <a:ea typeface="+mn-ea"/>
                </a:endParaRPr>
              </a:p>
            </p:txBody>
          </p:sp>
          <p:grpSp>
            <p:nvGrpSpPr>
              <p:cNvPr id="9" name="Group 8"/>
              <p:cNvGrpSpPr/>
              <p:nvPr/>
            </p:nvGrpSpPr>
            <p:grpSpPr>
              <a:xfrm>
                <a:off x="8530" y="-746"/>
                <a:ext cx="10453" cy="13862"/>
                <a:chOff x="8530" y="-746"/>
                <a:chExt cx="10453" cy="13862"/>
              </a:xfrm>
            </p:grpSpPr>
            <p:grpSp>
              <p:nvGrpSpPr>
                <p:cNvPr id="40" name="Group 39"/>
                <p:cNvGrpSpPr/>
                <p:nvPr/>
              </p:nvGrpSpPr>
              <p:grpSpPr>
                <a:xfrm>
                  <a:off x="8530" y="-746"/>
                  <a:ext cx="10453" cy="13862"/>
                  <a:chOff x="6045" y="-2022"/>
                  <a:chExt cx="10453" cy="13862"/>
                </a:xfrm>
              </p:grpSpPr>
              <p:grpSp>
                <p:nvGrpSpPr>
                  <p:cNvPr id="37" name="Group 36"/>
                  <p:cNvGrpSpPr/>
                  <p:nvPr/>
                </p:nvGrpSpPr>
                <p:grpSpPr>
                  <a:xfrm>
                    <a:off x="6045" y="-2022"/>
                    <a:ext cx="10453" cy="13862"/>
                    <a:chOff x="4509" y="-1273"/>
                    <a:chExt cx="10453" cy="13862"/>
                  </a:xfrm>
                </p:grpSpPr>
                <p:cxnSp>
                  <p:nvCxnSpPr>
                    <p:cNvPr id="30" name="Elbow Connector 29"/>
                    <p:cNvCxnSpPr>
                      <a:stCxn id="19" idx="2"/>
                      <a:endCxn id="14" idx="3"/>
                    </p:cNvCxnSpPr>
                    <p:nvPr/>
                  </p:nvCxnSpPr>
                  <p:spPr>
                    <a:xfrm rot="5400000">
                      <a:off x="10338" y="3671"/>
                      <a:ext cx="1132" cy="4015"/>
                    </a:xfrm>
                    <a:prstGeom prst="bentConnector2">
                      <a:avLst/>
                    </a:prstGeom>
                    <a:solidFill>
                      <a:schemeClr val="accent1"/>
                    </a:solidFill>
                    <a:ln w="19050" cap="flat" cmpd="sng" algn="ctr">
                      <a:solidFill>
                        <a:schemeClr val="tx1"/>
                      </a:solidFill>
                      <a:prstDash val="solid"/>
                      <a:round/>
                      <a:headEnd type="none" w="med" len="med"/>
                      <a:tailEnd type="arrow" w="med" len="med"/>
                    </a:ln>
                  </p:spPr>
                </p:cxnSp>
                <p:grpSp>
                  <p:nvGrpSpPr>
                    <p:cNvPr id="35" name="Group 34"/>
                    <p:cNvGrpSpPr/>
                    <p:nvPr/>
                  </p:nvGrpSpPr>
                  <p:grpSpPr>
                    <a:xfrm>
                      <a:off x="4509" y="-1273"/>
                      <a:ext cx="10453" cy="13862"/>
                      <a:chOff x="4493" y="-872"/>
                      <a:chExt cx="10453" cy="13862"/>
                    </a:xfrm>
                  </p:grpSpPr>
                  <p:sp>
                    <p:nvSpPr>
                      <p:cNvPr id="7" name="Flowchart: Terminator 6"/>
                      <p:cNvSpPr/>
                      <p:nvPr/>
                    </p:nvSpPr>
                    <p:spPr>
                      <a:xfrm>
                        <a:off x="6026" y="-872"/>
                        <a:ext cx="1588" cy="567"/>
                      </a:xfrm>
                      <a:prstGeom prst="flowChartTerminator">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开始</a:t>
                        </a:r>
                        <a:endParaRPr lang="en-US" sz="2200" dirty="0">
                          <a:ln>
                            <a:solidFill>
                              <a:schemeClr val="tx1"/>
                            </a:solidFill>
                          </a:ln>
                          <a:solidFill>
                            <a:schemeClr val="tx1"/>
                          </a:solidFill>
                          <a:latin typeface="+mj-lt"/>
                        </a:endParaRPr>
                      </a:p>
                    </p:txBody>
                  </p:sp>
                  <p:sp>
                    <p:nvSpPr>
                      <p:cNvPr id="10" name="Flowchart: Process 9"/>
                      <p:cNvSpPr/>
                      <p:nvPr/>
                    </p:nvSpPr>
                    <p:spPr>
                      <a:xfrm>
                        <a:off x="4911" y="2279"/>
                        <a:ext cx="3836" cy="554"/>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设置</a:t>
                        </a:r>
                        <a:r>
                          <a:rPr lang="en-US" altLang="en-US" sz="2200" dirty="0">
                            <a:ln>
                              <a:solidFill>
                                <a:schemeClr val="tx1"/>
                              </a:solidFill>
                            </a:ln>
                            <a:solidFill>
                              <a:schemeClr val="tx1"/>
                            </a:solidFill>
                            <a:latin typeface="+mj-lt"/>
                          </a:rPr>
                          <a:t>环境视角</a:t>
                        </a:r>
                        <a:endParaRPr lang="en-US" altLang="en-US" sz="2200" dirty="0">
                          <a:ln>
                            <a:solidFill>
                              <a:schemeClr val="tx1"/>
                            </a:solidFill>
                          </a:ln>
                          <a:solidFill>
                            <a:schemeClr val="tx1"/>
                          </a:solidFill>
                          <a:latin typeface="+mj-lt"/>
                        </a:endParaRPr>
                      </a:p>
                    </p:txBody>
                  </p:sp>
                  <p:sp>
                    <p:nvSpPr>
                      <p:cNvPr id="12" name="Flowchart: Process 11"/>
                      <p:cNvSpPr/>
                      <p:nvPr/>
                    </p:nvSpPr>
                    <p:spPr>
                      <a:xfrm>
                        <a:off x="4778" y="3382"/>
                        <a:ext cx="4103" cy="553"/>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设置机械臂速度比例</a:t>
                        </a:r>
                        <a:endParaRPr lang="en-US" sz="2200" dirty="0">
                          <a:ln>
                            <a:solidFill>
                              <a:schemeClr val="tx1"/>
                            </a:solidFill>
                          </a:ln>
                          <a:solidFill>
                            <a:schemeClr val="tx1"/>
                          </a:solidFill>
                          <a:latin typeface="+mj-lt"/>
                        </a:endParaRPr>
                      </a:p>
                    </p:txBody>
                  </p:sp>
                  <p:sp>
                    <p:nvSpPr>
                      <p:cNvPr id="13" name="Flowchart: Decision 12"/>
                      <p:cNvSpPr/>
                      <p:nvPr/>
                    </p:nvSpPr>
                    <p:spPr>
                      <a:xfrm>
                        <a:off x="4495" y="4603"/>
                        <a:ext cx="4668" cy="1317"/>
                      </a:xfrm>
                      <a:prstGeom prst="flowChartDecision">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600" dirty="0">
                            <a:ln>
                              <a:solidFill>
                                <a:schemeClr val="tx1"/>
                              </a:solidFill>
                            </a:ln>
                            <a:solidFill>
                              <a:schemeClr val="tx1"/>
                            </a:solidFill>
                            <a:latin typeface="+mj-lt"/>
                          </a:rPr>
                          <a:t>是否可视化传感器信息</a:t>
                        </a:r>
                        <a:endParaRPr lang="en-US" sz="1600" dirty="0">
                          <a:ln>
                            <a:solidFill>
                              <a:schemeClr val="tx1"/>
                            </a:solidFill>
                          </a:ln>
                          <a:solidFill>
                            <a:schemeClr val="tx1"/>
                          </a:solidFill>
                          <a:latin typeface="+mj-lt"/>
                        </a:endParaRPr>
                      </a:p>
                    </p:txBody>
                  </p:sp>
                  <p:sp>
                    <p:nvSpPr>
                      <p:cNvPr id="14" name="Flowchart: Process 13"/>
                      <p:cNvSpPr/>
                      <p:nvPr/>
                    </p:nvSpPr>
                    <p:spPr>
                      <a:xfrm>
                        <a:off x="4777" y="6392"/>
                        <a:ext cx="4103" cy="506"/>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确定操作目标点</a:t>
                        </a:r>
                        <a:endParaRPr lang="en-US" sz="2200" dirty="0">
                          <a:ln>
                            <a:solidFill>
                              <a:schemeClr val="tx1"/>
                            </a:solidFill>
                          </a:ln>
                          <a:solidFill>
                            <a:schemeClr val="tx1"/>
                          </a:solidFill>
                          <a:latin typeface="+mj-lt"/>
                        </a:endParaRPr>
                      </a:p>
                    </p:txBody>
                  </p:sp>
                  <p:sp>
                    <p:nvSpPr>
                      <p:cNvPr id="15" name="Flowchart: Process 14"/>
                      <p:cNvSpPr/>
                      <p:nvPr/>
                    </p:nvSpPr>
                    <p:spPr>
                      <a:xfrm>
                        <a:off x="4778" y="7380"/>
                        <a:ext cx="4103" cy="1129"/>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数据手套控制机械臂</a:t>
                        </a:r>
                        <a:endParaRPr lang="en-US" sz="2200" dirty="0">
                          <a:ln>
                            <a:solidFill>
                              <a:schemeClr val="tx1"/>
                            </a:solidFill>
                          </a:ln>
                          <a:solidFill>
                            <a:schemeClr val="tx1"/>
                          </a:solidFill>
                          <a:latin typeface="+mj-lt"/>
                        </a:endParaRPr>
                      </a:p>
                      <a:p>
                        <a:pPr algn="ctr"/>
                        <a:r>
                          <a:rPr lang="en-US" altLang="en-US" sz="2200" dirty="0">
                            <a:ln>
                              <a:solidFill>
                                <a:schemeClr val="tx1"/>
                              </a:solidFill>
                            </a:ln>
                            <a:solidFill>
                              <a:schemeClr val="tx1"/>
                            </a:solidFill>
                            <a:latin typeface="+mj-lt"/>
                          </a:rPr>
                          <a:t>/算法控制机械臂</a:t>
                        </a:r>
                        <a:endParaRPr lang="en-US" altLang="en-US" sz="2200" dirty="0">
                          <a:ln>
                            <a:solidFill>
                              <a:schemeClr val="tx1"/>
                            </a:solidFill>
                          </a:ln>
                          <a:solidFill>
                            <a:schemeClr val="tx1"/>
                          </a:solidFill>
                          <a:latin typeface="+mj-lt"/>
                        </a:endParaRPr>
                      </a:p>
                    </p:txBody>
                  </p:sp>
                  <p:sp>
                    <p:nvSpPr>
                      <p:cNvPr id="16" name="Flowchart: Decision 15"/>
                      <p:cNvSpPr/>
                      <p:nvPr/>
                    </p:nvSpPr>
                    <p:spPr>
                      <a:xfrm>
                        <a:off x="4493" y="8847"/>
                        <a:ext cx="4668" cy="1317"/>
                      </a:xfrm>
                      <a:prstGeom prst="flowChartDecision">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1600" dirty="0">
                            <a:ln>
                              <a:solidFill>
                                <a:schemeClr val="tx1"/>
                              </a:solidFill>
                            </a:ln>
                            <a:solidFill>
                              <a:schemeClr val="tx1"/>
                            </a:solidFill>
                            <a:latin typeface="+mj-lt"/>
                          </a:rPr>
                          <a:t>是否到达目标点</a:t>
                        </a:r>
                        <a:endParaRPr lang="en-US" sz="1600" dirty="0">
                          <a:ln>
                            <a:solidFill>
                              <a:schemeClr val="tx1"/>
                            </a:solidFill>
                          </a:ln>
                          <a:solidFill>
                            <a:schemeClr val="tx1"/>
                          </a:solidFill>
                          <a:latin typeface="+mj-lt"/>
                        </a:endParaRPr>
                      </a:p>
                    </p:txBody>
                  </p:sp>
                  <p:sp>
                    <p:nvSpPr>
                      <p:cNvPr id="17" name="Flowchart: Process 16"/>
                      <p:cNvSpPr/>
                      <p:nvPr/>
                    </p:nvSpPr>
                    <p:spPr>
                      <a:xfrm>
                        <a:off x="4776" y="10448"/>
                        <a:ext cx="4103" cy="503"/>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ln>
                              <a:solidFill>
                                <a:schemeClr val="tx1"/>
                              </a:solidFill>
                            </a:ln>
                            <a:solidFill>
                              <a:schemeClr val="tx1"/>
                            </a:solidFill>
                            <a:latin typeface="+mj-lt"/>
                          </a:rPr>
                          <a:t>大拇指合拢抓住</a:t>
                        </a:r>
                        <a:endParaRPr lang="en-US" altLang="en-US" sz="2200" dirty="0">
                          <a:ln>
                            <a:solidFill>
                              <a:schemeClr val="tx1"/>
                            </a:solidFill>
                          </a:ln>
                          <a:solidFill>
                            <a:schemeClr val="tx1"/>
                          </a:solidFill>
                          <a:latin typeface="+mj-lt"/>
                        </a:endParaRPr>
                      </a:p>
                    </p:txBody>
                  </p:sp>
                  <p:sp>
                    <p:nvSpPr>
                      <p:cNvPr id="18" name="Flowchart: Process 17"/>
                      <p:cNvSpPr/>
                      <p:nvPr/>
                    </p:nvSpPr>
                    <p:spPr>
                      <a:xfrm>
                        <a:off x="4768" y="11403"/>
                        <a:ext cx="4103" cy="569"/>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ln>
                              <a:solidFill>
                                <a:schemeClr val="tx1"/>
                              </a:solidFill>
                            </a:ln>
                            <a:solidFill>
                              <a:schemeClr val="tx1"/>
                            </a:solidFill>
                            <a:latin typeface="+mj-lt"/>
                          </a:rPr>
                          <a:t>控制拉取动作</a:t>
                        </a:r>
                        <a:endParaRPr lang="en-US" altLang="en-US" sz="2200" dirty="0">
                          <a:ln>
                            <a:solidFill>
                              <a:schemeClr val="tx1"/>
                            </a:solidFill>
                          </a:ln>
                          <a:solidFill>
                            <a:schemeClr val="tx1"/>
                          </a:solidFill>
                          <a:latin typeface="+mj-lt"/>
                        </a:endParaRPr>
                      </a:p>
                    </p:txBody>
                  </p:sp>
                  <p:sp>
                    <p:nvSpPr>
                      <p:cNvPr id="19" name="Flowchart: Process 18"/>
                      <p:cNvSpPr/>
                      <p:nvPr/>
                    </p:nvSpPr>
                    <p:spPr>
                      <a:xfrm>
                        <a:off x="10843" y="5010"/>
                        <a:ext cx="4103" cy="503"/>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200" dirty="0">
                            <a:ln>
                              <a:solidFill>
                                <a:schemeClr val="tx1"/>
                              </a:solidFill>
                            </a:ln>
                            <a:solidFill>
                              <a:schemeClr val="tx1"/>
                            </a:solidFill>
                            <a:latin typeface="+mj-lt"/>
                          </a:rPr>
                          <a:t>小窗口可视化信息</a:t>
                        </a:r>
                        <a:endParaRPr lang="en-US" sz="2200" dirty="0">
                          <a:ln>
                            <a:solidFill>
                              <a:schemeClr val="tx1"/>
                            </a:solidFill>
                          </a:ln>
                          <a:solidFill>
                            <a:schemeClr val="tx1"/>
                          </a:solidFill>
                          <a:latin typeface="+mj-lt"/>
                        </a:endParaRPr>
                      </a:p>
                    </p:txBody>
                  </p:sp>
                  <p:cxnSp>
                    <p:nvCxnSpPr>
                      <p:cNvPr id="20" name="Straight Arrow Connector 19"/>
                      <p:cNvCxnSpPr>
                        <a:stCxn id="38" idx="2"/>
                        <a:endCxn id="10" idx="0"/>
                      </p:cNvCxnSpPr>
                      <p:nvPr/>
                    </p:nvCxnSpPr>
                    <p:spPr>
                      <a:xfrm>
                        <a:off x="6820" y="1829"/>
                        <a:ext cx="9" cy="45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1" name="Straight Arrow Connector 20"/>
                      <p:cNvCxnSpPr>
                        <a:stCxn id="10" idx="2"/>
                        <a:endCxn id="12" idx="0"/>
                      </p:cNvCxnSpPr>
                      <p:nvPr/>
                    </p:nvCxnSpPr>
                    <p:spPr>
                      <a:xfrm>
                        <a:off x="6829" y="2833"/>
                        <a:ext cx="1" cy="549"/>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2" name="Straight Arrow Connector 21"/>
                      <p:cNvCxnSpPr>
                        <a:stCxn id="12" idx="2"/>
                        <a:endCxn id="13" idx="0"/>
                      </p:cNvCxnSpPr>
                      <p:nvPr/>
                    </p:nvCxnSpPr>
                    <p:spPr>
                      <a:xfrm flipH="1">
                        <a:off x="6829" y="3935"/>
                        <a:ext cx="1" cy="668"/>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3" name="Straight Arrow Connector 22"/>
                      <p:cNvCxnSpPr>
                        <a:stCxn id="13" idx="2"/>
                        <a:endCxn id="14" idx="0"/>
                      </p:cNvCxnSpPr>
                      <p:nvPr/>
                    </p:nvCxnSpPr>
                    <p:spPr>
                      <a:xfrm>
                        <a:off x="6829" y="5920"/>
                        <a:ext cx="0" cy="47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4" name="Straight Arrow Connector 23"/>
                      <p:cNvCxnSpPr>
                        <a:stCxn id="14" idx="2"/>
                        <a:endCxn id="15" idx="0"/>
                      </p:cNvCxnSpPr>
                      <p:nvPr/>
                    </p:nvCxnSpPr>
                    <p:spPr>
                      <a:xfrm>
                        <a:off x="6829" y="6898"/>
                        <a:ext cx="1" cy="48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5" name="Straight Arrow Connector 24"/>
                      <p:cNvCxnSpPr>
                        <a:stCxn id="15" idx="2"/>
                        <a:endCxn id="16" idx="0"/>
                      </p:cNvCxnSpPr>
                      <p:nvPr/>
                    </p:nvCxnSpPr>
                    <p:spPr>
                      <a:xfrm flipH="1">
                        <a:off x="6827" y="8509"/>
                        <a:ext cx="3" cy="338"/>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6" name="Straight Arrow Connector 25"/>
                      <p:cNvCxnSpPr>
                        <a:stCxn id="16" idx="2"/>
                        <a:endCxn id="17" idx="0"/>
                      </p:cNvCxnSpPr>
                      <p:nvPr/>
                    </p:nvCxnSpPr>
                    <p:spPr>
                      <a:xfrm>
                        <a:off x="6827" y="10164"/>
                        <a:ext cx="1" cy="284"/>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7" name="Straight Arrow Connector 26"/>
                      <p:cNvCxnSpPr>
                        <a:stCxn id="17" idx="2"/>
                        <a:endCxn id="18" idx="0"/>
                      </p:cNvCxnSpPr>
                      <p:nvPr/>
                    </p:nvCxnSpPr>
                    <p:spPr>
                      <a:xfrm flipH="1">
                        <a:off x="6820" y="10951"/>
                        <a:ext cx="8" cy="45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28" name="Straight Arrow Connector 27"/>
                      <p:cNvCxnSpPr>
                        <a:stCxn id="13" idx="3"/>
                        <a:endCxn id="19" idx="1"/>
                      </p:cNvCxnSpPr>
                      <p:nvPr/>
                    </p:nvCxnSpPr>
                    <p:spPr>
                      <a:xfrm>
                        <a:off x="9163" y="5262"/>
                        <a:ext cx="168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1" name="Text Box 30"/>
                      <p:cNvSpPr txBox="1"/>
                      <p:nvPr/>
                    </p:nvSpPr>
                    <p:spPr>
                      <a:xfrm>
                        <a:off x="9719" y="5262"/>
                        <a:ext cx="568" cy="483"/>
                      </a:xfrm>
                      <a:prstGeom prst="rect">
                        <a:avLst/>
                      </a:prstGeom>
                      <a:noFill/>
                    </p:spPr>
                    <p:txBody>
                      <a:bodyPr wrap="none" rtlCol="0">
                        <a:spAutoFit/>
                      </a:bodyPr>
                      <a:lstStyle/>
                      <a:p>
                        <a:r>
                          <a:rPr lang="en-US" altLang="en-US" sz="1400" dirty="0">
                            <a:latin typeface="+mn-lt"/>
                            <a:ea typeface="+mn-ea"/>
                          </a:rPr>
                          <a:t>是</a:t>
                        </a:r>
                        <a:endParaRPr lang="en-US" altLang="en-US" sz="1400" dirty="0">
                          <a:latin typeface="+mn-lt"/>
                          <a:ea typeface="+mn-ea"/>
                        </a:endParaRPr>
                      </a:p>
                    </p:txBody>
                  </p:sp>
                  <p:sp>
                    <p:nvSpPr>
                      <p:cNvPr id="32" name="Text Box 31"/>
                      <p:cNvSpPr txBox="1"/>
                      <p:nvPr/>
                    </p:nvSpPr>
                    <p:spPr>
                      <a:xfrm>
                        <a:off x="7055" y="5909"/>
                        <a:ext cx="568" cy="483"/>
                      </a:xfrm>
                      <a:prstGeom prst="rect">
                        <a:avLst/>
                      </a:prstGeom>
                      <a:noFill/>
                    </p:spPr>
                    <p:txBody>
                      <a:bodyPr wrap="none" rtlCol="0">
                        <a:spAutoFit/>
                      </a:bodyPr>
                      <a:lstStyle/>
                      <a:p>
                        <a:r>
                          <a:rPr lang="en-US" altLang="en-US" sz="1400" dirty="0">
                            <a:latin typeface="+mn-lt"/>
                            <a:ea typeface="+mn-ea"/>
                          </a:rPr>
                          <a:t>否</a:t>
                        </a:r>
                        <a:endParaRPr lang="en-US" altLang="en-US" sz="1400" dirty="0">
                          <a:latin typeface="+mn-lt"/>
                          <a:ea typeface="+mn-ea"/>
                        </a:endParaRPr>
                      </a:p>
                    </p:txBody>
                  </p:sp>
                  <p:sp>
                    <p:nvSpPr>
                      <p:cNvPr id="33" name="Flowchart: Terminator 32"/>
                      <p:cNvSpPr/>
                      <p:nvPr/>
                    </p:nvSpPr>
                    <p:spPr>
                      <a:xfrm>
                        <a:off x="6025" y="12423"/>
                        <a:ext cx="1588" cy="567"/>
                      </a:xfrm>
                      <a:prstGeom prst="flowChartTerminator">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ln>
                              <a:solidFill>
                                <a:schemeClr val="tx1"/>
                              </a:solidFill>
                            </a:ln>
                            <a:solidFill>
                              <a:schemeClr val="tx1"/>
                            </a:solidFill>
                            <a:latin typeface="+mj-lt"/>
                          </a:rPr>
                          <a:t>结束</a:t>
                        </a:r>
                        <a:endParaRPr lang="en-US" altLang="en-US" sz="2200" dirty="0">
                          <a:ln>
                            <a:solidFill>
                              <a:schemeClr val="tx1"/>
                            </a:solidFill>
                          </a:ln>
                          <a:solidFill>
                            <a:schemeClr val="tx1"/>
                          </a:solidFill>
                          <a:latin typeface="+mj-lt"/>
                        </a:endParaRPr>
                      </a:p>
                    </p:txBody>
                  </p:sp>
                  <p:cxnSp>
                    <p:nvCxnSpPr>
                      <p:cNvPr id="34" name="Straight Arrow Connector 33"/>
                      <p:cNvCxnSpPr>
                        <a:stCxn id="18" idx="2"/>
                        <a:endCxn id="33" idx="0"/>
                      </p:cNvCxnSpPr>
                      <p:nvPr/>
                    </p:nvCxnSpPr>
                    <p:spPr>
                      <a:xfrm flipH="1">
                        <a:off x="6819" y="11972"/>
                        <a:ext cx="1" cy="45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grpSp>
              <p:sp>
                <p:nvSpPr>
                  <p:cNvPr id="38" name="Flowchart: Process 37"/>
                  <p:cNvSpPr/>
                  <p:nvPr/>
                </p:nvSpPr>
                <p:spPr>
                  <a:xfrm>
                    <a:off x="6454" y="125"/>
                    <a:ext cx="3836" cy="554"/>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ln>
                          <a:solidFill>
                            <a:schemeClr val="tx1"/>
                          </a:solidFill>
                        </a:ln>
                        <a:solidFill>
                          <a:schemeClr val="tx1"/>
                        </a:solidFill>
                        <a:latin typeface="+mj-lt"/>
                      </a:rPr>
                      <a:t>初始化机械臂状态</a:t>
                    </a:r>
                    <a:endParaRPr lang="en-US" altLang="en-US" sz="2200" dirty="0">
                      <a:ln>
                        <a:solidFill>
                          <a:schemeClr val="tx1"/>
                        </a:solidFill>
                      </a:ln>
                      <a:solidFill>
                        <a:schemeClr val="tx1"/>
                      </a:solidFill>
                      <a:latin typeface="+mj-lt"/>
                    </a:endParaRPr>
                  </a:p>
                </p:txBody>
              </p:sp>
              <p:cxnSp>
                <p:nvCxnSpPr>
                  <p:cNvPr id="39" name="Straight Arrow Connector 38"/>
                  <p:cNvCxnSpPr>
                    <a:stCxn id="4" idx="2"/>
                    <a:endCxn id="38" idx="0"/>
                  </p:cNvCxnSpPr>
                  <p:nvPr/>
                </p:nvCxnSpPr>
                <p:spPr>
                  <a:xfrm>
                    <a:off x="8371" y="-326"/>
                    <a:ext cx="1" cy="45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sp>
              <p:nvSpPr>
                <p:cNvPr id="4" name="Flowchart: Process 3"/>
                <p:cNvSpPr/>
                <p:nvPr/>
              </p:nvSpPr>
              <p:spPr>
                <a:xfrm>
                  <a:off x="8938" y="396"/>
                  <a:ext cx="3836" cy="554"/>
                </a:xfrm>
                <a:prstGeom prst="flowChartProcess">
                  <a:avLst/>
                </a:prstGeom>
                <a:noFill/>
                <a:ln w="317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p>
                  <a:pPr algn="ctr"/>
                  <a:r>
                    <a:rPr lang="en-US" altLang="en-US" sz="2200" dirty="0">
                      <a:ln>
                        <a:solidFill>
                          <a:schemeClr val="tx1"/>
                        </a:solidFill>
                      </a:ln>
                      <a:solidFill>
                        <a:schemeClr val="tx1"/>
                      </a:solidFill>
                      <a:latin typeface="+mj-lt"/>
                    </a:rPr>
                    <a:t>初始化家具状态</a:t>
                  </a:r>
                  <a:endParaRPr lang="en-US" altLang="en-US" sz="2200" dirty="0">
                    <a:ln>
                      <a:solidFill>
                        <a:schemeClr val="tx1"/>
                      </a:solidFill>
                    </a:ln>
                    <a:solidFill>
                      <a:schemeClr val="tx1"/>
                    </a:solidFill>
                    <a:latin typeface="+mj-lt"/>
                  </a:endParaRPr>
                </a:p>
              </p:txBody>
            </p:sp>
            <p:cxnSp>
              <p:nvCxnSpPr>
                <p:cNvPr id="5" name="Straight Arrow Connector 4"/>
                <p:cNvCxnSpPr>
                  <a:stCxn id="7" idx="2"/>
                  <a:endCxn id="4" idx="0"/>
                </p:cNvCxnSpPr>
                <p:nvPr/>
              </p:nvCxnSpPr>
              <p:spPr>
                <a:xfrm flipH="1">
                  <a:off x="10856" y="-179"/>
                  <a:ext cx="1" cy="575"/>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grpSp>
        <p:sp>
          <p:nvSpPr>
            <p:cNvPr id="41" name="Down Arrow 40"/>
            <p:cNvSpPr/>
            <p:nvPr/>
          </p:nvSpPr>
          <p:spPr>
            <a:xfrm>
              <a:off x="10695" y="7322"/>
              <a:ext cx="567" cy="4593"/>
            </a:xfrm>
            <a:prstGeom prst="down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63" name="矩形: 圆角 62"/>
            <p:cNvSpPr/>
            <p:nvPr/>
          </p:nvSpPr>
          <p:spPr>
            <a:xfrm>
              <a:off x="11641" y="7322"/>
              <a:ext cx="890" cy="4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p>
              <a:pPr algn="ctr"/>
              <a:r>
                <a:rPr lang="en-US" altLang="zh-CN" sz="1400" dirty="0"/>
                <a:t>保存机械臂各关节角度</a:t>
              </a:r>
              <a:endParaRPr lang="en-US" altLang="zh-CN" sz="1400" dirty="0"/>
            </a:p>
          </p:txBody>
        </p:sp>
        <p:sp>
          <p:nvSpPr>
            <p:cNvPr id="43" name="Down Arrow 42"/>
            <p:cNvSpPr/>
            <p:nvPr/>
          </p:nvSpPr>
          <p:spPr>
            <a:xfrm>
              <a:off x="10695" y="-11"/>
              <a:ext cx="567" cy="4739"/>
            </a:xfrm>
            <a:prstGeom prst="down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44" name="矩形: 圆角 62"/>
            <p:cNvSpPr/>
            <p:nvPr/>
          </p:nvSpPr>
          <p:spPr>
            <a:xfrm>
              <a:off x="11641" y="-11"/>
              <a:ext cx="890" cy="4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p>
              <a:pPr algn="ctr"/>
              <a:r>
                <a:rPr lang="en-US" altLang="zh-CN" sz="1400" dirty="0"/>
                <a:t>保存</a:t>
              </a:r>
              <a:r>
                <a:rPr lang="en-US" altLang="en-US" sz="1400" dirty="0"/>
                <a:t>场景和机械臂初始状态</a:t>
              </a:r>
              <a:endParaRPr lang="en-US" altLang="en-US" sz="1400" dirty="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60045" lvl="1" indent="-360045">
              <a:buBlip>
                <a:blip r:embed="rId1"/>
              </a:buBlip>
            </a:pPr>
            <a:endParaRPr lang="en-US" altLang="en-US" sz="2000" dirty="0"/>
          </a:p>
        </p:txBody>
      </p:sp>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sp>
        <p:nvSpPr>
          <p:cNvPr id="36" name="Text Box 35"/>
          <p:cNvSpPr txBox="1"/>
          <p:nvPr/>
        </p:nvSpPr>
        <p:spPr>
          <a:xfrm>
            <a:off x="4489450" y="6094095"/>
            <a:ext cx="360680" cy="306705"/>
          </a:xfrm>
          <a:prstGeom prst="rect">
            <a:avLst/>
          </a:prstGeom>
          <a:noFill/>
        </p:spPr>
        <p:txBody>
          <a:bodyPr wrap="none" rtlCol="0">
            <a:spAutoFit/>
          </a:bodyPr>
          <a:lstStyle/>
          <a:p>
            <a:r>
              <a:rPr lang="en-US" altLang="en-US" sz="1400" dirty="0">
                <a:latin typeface="+mn-lt"/>
                <a:ea typeface="+mn-ea"/>
              </a:rPr>
              <a:t>是</a:t>
            </a:r>
            <a:endParaRPr lang="en-US" altLang="en-US" sz="1400" dirty="0">
              <a:latin typeface="+mn-lt"/>
              <a:ea typeface="+mn-ea"/>
            </a:endParaRPr>
          </a:p>
        </p:txBody>
      </p:sp>
      <p:grpSp>
        <p:nvGrpSpPr>
          <p:cNvPr id="11" name="Group 10"/>
          <p:cNvGrpSpPr/>
          <p:nvPr/>
        </p:nvGrpSpPr>
        <p:grpSpPr>
          <a:xfrm>
            <a:off x="-196850" y="-217805"/>
            <a:ext cx="12157710" cy="6836410"/>
            <a:chOff x="-10" y="-263"/>
            <a:chExt cx="19146" cy="10766"/>
          </a:xfrm>
        </p:grpSpPr>
        <p:pic>
          <p:nvPicPr>
            <p:cNvPr id="4" name="Picture 3" descr="Screenshot from 2021-10-25 22-13-55"/>
            <p:cNvPicPr>
              <a:picLocks noChangeAspect="1"/>
            </p:cNvPicPr>
            <p:nvPr/>
          </p:nvPicPr>
          <p:blipFill>
            <a:blip r:embed="rId2"/>
            <a:stretch>
              <a:fillRect/>
            </a:stretch>
          </p:blipFill>
          <p:spPr>
            <a:xfrm>
              <a:off x="-10" y="-263"/>
              <a:ext cx="19146" cy="10766"/>
            </a:xfrm>
            <a:prstGeom prst="rect">
              <a:avLst/>
            </a:prstGeom>
          </p:spPr>
        </p:pic>
        <p:sp>
          <p:nvSpPr>
            <p:cNvPr id="5" name="圆角矩形 100"/>
            <p:cNvSpPr/>
            <p:nvPr/>
          </p:nvSpPr>
          <p:spPr bwMode="auto">
            <a:xfrm>
              <a:off x="-10" y="-263"/>
              <a:ext cx="4930" cy="93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菜单栏设置区</a:t>
              </a:r>
              <a:endParaRPr lang="en-US" altLang="en-US" sz="2000" b="1" dirty="0">
                <a:solidFill>
                  <a:srgbClr val="FF0000"/>
                </a:solidFill>
                <a:latin typeface="Times New Roman"/>
                <a:ea typeface="黑体"/>
              </a:endParaRPr>
            </a:p>
          </p:txBody>
        </p:sp>
        <p:sp>
          <p:nvSpPr>
            <p:cNvPr id="6" name="圆角矩形 100"/>
            <p:cNvSpPr/>
            <p:nvPr/>
          </p:nvSpPr>
          <p:spPr bwMode="auto">
            <a:xfrm>
              <a:off x="1910" y="1209"/>
              <a:ext cx="14830" cy="8601"/>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显示交互区</a:t>
              </a:r>
              <a:endParaRPr lang="en-US" altLang="en-US" sz="2000" b="1" dirty="0">
                <a:solidFill>
                  <a:srgbClr val="FF0000"/>
                </a:solidFill>
                <a:latin typeface="Times New Roman"/>
                <a:ea typeface="黑体"/>
              </a:endParaRPr>
            </a:p>
          </p:txBody>
        </p:sp>
        <p:sp>
          <p:nvSpPr>
            <p:cNvPr id="8" name="圆角矩形 100"/>
            <p:cNvSpPr/>
            <p:nvPr/>
          </p:nvSpPr>
          <p:spPr bwMode="auto">
            <a:xfrm>
              <a:off x="5998" y="-164"/>
              <a:ext cx="6771" cy="1230"/>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软件名称</a:t>
              </a:r>
              <a:endParaRPr lang="en-US" altLang="en-US" sz="2000" b="1" dirty="0">
                <a:solidFill>
                  <a:srgbClr val="FF0000"/>
                </a:solidFill>
                <a:latin typeface="Times New Roman"/>
                <a:ea typeface="黑体"/>
              </a:endParaRPr>
            </a:p>
          </p:txBody>
        </p:sp>
        <p:sp>
          <p:nvSpPr>
            <p:cNvPr id="9" name="圆角矩形 100"/>
            <p:cNvSpPr/>
            <p:nvPr/>
          </p:nvSpPr>
          <p:spPr bwMode="auto">
            <a:xfrm>
              <a:off x="13557" y="-263"/>
              <a:ext cx="4072" cy="93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使用说明</a:t>
              </a:r>
              <a:endParaRPr lang="en-US" altLang="en-US" sz="2000" b="1" dirty="0">
                <a:solidFill>
                  <a:srgbClr val="FF0000"/>
                </a:solidFill>
                <a:latin typeface="Times New Roman"/>
                <a:ea typeface="黑体"/>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from 2021-10-25 22-25-12"/>
          <p:cNvPicPr>
            <a:picLocks noChangeAspect="1"/>
          </p:cNvPicPr>
          <p:nvPr/>
        </p:nvPicPr>
        <p:blipFill>
          <a:blip r:embed="rId1"/>
          <a:stretch>
            <a:fillRect/>
          </a:stretch>
        </p:blipFill>
        <p:spPr>
          <a:xfrm>
            <a:off x="-201295" y="-217805"/>
            <a:ext cx="12024995" cy="6755130"/>
          </a:xfrm>
          <a:prstGeom prst="rect">
            <a:avLst/>
          </a:prstGeom>
        </p:spPr>
      </p:pic>
      <p:sp>
        <p:nvSpPr>
          <p:cNvPr id="2" name="内容占位符 1"/>
          <p:cNvSpPr>
            <a:spLocks noGrp="1"/>
          </p:cNvSpPr>
          <p:nvPr>
            <p:ph idx="1"/>
          </p:nvPr>
        </p:nvSpPr>
        <p:spPr/>
        <p:txBody>
          <a:bodyPr/>
          <a:lstStyle/>
          <a:p>
            <a:pPr marL="360045" lvl="1" indent="-360045">
              <a:buBlip>
                <a:blip r:embed="rId2"/>
              </a:buBlip>
            </a:pPr>
            <a:endParaRPr lang="en-US" altLang="en-US" sz="2000" dirty="0"/>
          </a:p>
        </p:txBody>
      </p:sp>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sp>
        <p:nvSpPr>
          <p:cNvPr id="36" name="Text Box 35"/>
          <p:cNvSpPr txBox="1"/>
          <p:nvPr/>
        </p:nvSpPr>
        <p:spPr>
          <a:xfrm>
            <a:off x="4489450" y="6094095"/>
            <a:ext cx="360680" cy="306705"/>
          </a:xfrm>
          <a:prstGeom prst="rect">
            <a:avLst/>
          </a:prstGeom>
          <a:noFill/>
        </p:spPr>
        <p:txBody>
          <a:bodyPr wrap="none" rtlCol="0">
            <a:spAutoFit/>
          </a:bodyPr>
          <a:lstStyle/>
          <a:p>
            <a:r>
              <a:rPr lang="en-US" altLang="en-US" sz="1400" dirty="0">
                <a:latin typeface="+mn-lt"/>
                <a:ea typeface="+mn-ea"/>
              </a:rPr>
              <a:t>是</a:t>
            </a:r>
            <a:endParaRPr lang="en-US" altLang="en-US" sz="1400" dirty="0">
              <a:latin typeface="+mn-lt"/>
              <a:ea typeface="+mn-ea"/>
            </a:endParaRPr>
          </a:p>
        </p:txBody>
      </p:sp>
      <p:grpSp>
        <p:nvGrpSpPr>
          <p:cNvPr id="11" name="Group 10"/>
          <p:cNvGrpSpPr/>
          <p:nvPr/>
        </p:nvGrpSpPr>
        <p:grpSpPr>
          <a:xfrm>
            <a:off x="-196850" y="-217805"/>
            <a:ext cx="11200765" cy="4682490"/>
            <a:chOff x="-10" y="-263"/>
            <a:chExt cx="17639" cy="7374"/>
          </a:xfrm>
        </p:grpSpPr>
        <p:sp>
          <p:nvSpPr>
            <p:cNvPr id="5" name="圆角矩形 100"/>
            <p:cNvSpPr/>
            <p:nvPr/>
          </p:nvSpPr>
          <p:spPr bwMode="auto">
            <a:xfrm>
              <a:off x="-10" y="-263"/>
              <a:ext cx="4930" cy="73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菜单栏设置区</a:t>
              </a:r>
              <a:endParaRPr lang="en-US" altLang="en-US" sz="2000" b="1" dirty="0">
                <a:solidFill>
                  <a:srgbClr val="FF0000"/>
                </a:solidFill>
                <a:latin typeface="Times New Roman"/>
                <a:ea typeface="黑体"/>
              </a:endParaRPr>
            </a:p>
          </p:txBody>
        </p:sp>
        <p:sp>
          <p:nvSpPr>
            <p:cNvPr id="6" name="圆角矩形 100"/>
            <p:cNvSpPr/>
            <p:nvPr/>
          </p:nvSpPr>
          <p:spPr bwMode="auto">
            <a:xfrm>
              <a:off x="1910" y="1797"/>
              <a:ext cx="14451" cy="5314"/>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显示交互区</a:t>
              </a:r>
              <a:endParaRPr lang="en-US" altLang="en-US" sz="2000" b="1" dirty="0">
                <a:solidFill>
                  <a:srgbClr val="FF0000"/>
                </a:solidFill>
                <a:latin typeface="Times New Roman"/>
                <a:ea typeface="黑体"/>
              </a:endParaRPr>
            </a:p>
          </p:txBody>
        </p:sp>
        <p:sp>
          <p:nvSpPr>
            <p:cNvPr id="8" name="圆角矩形 100"/>
            <p:cNvSpPr/>
            <p:nvPr/>
          </p:nvSpPr>
          <p:spPr bwMode="auto">
            <a:xfrm>
              <a:off x="5998" y="-164"/>
              <a:ext cx="6771" cy="1014"/>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软件名称</a:t>
              </a:r>
              <a:endParaRPr lang="en-US" altLang="en-US" sz="2000" b="1" dirty="0">
                <a:solidFill>
                  <a:srgbClr val="FF0000"/>
                </a:solidFill>
                <a:latin typeface="Times New Roman"/>
                <a:ea typeface="黑体"/>
              </a:endParaRPr>
            </a:p>
          </p:txBody>
        </p:sp>
        <p:sp>
          <p:nvSpPr>
            <p:cNvPr id="9" name="圆角矩形 100"/>
            <p:cNvSpPr/>
            <p:nvPr/>
          </p:nvSpPr>
          <p:spPr bwMode="auto">
            <a:xfrm>
              <a:off x="13557" y="-263"/>
              <a:ext cx="4072" cy="634"/>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使用说明</a:t>
              </a:r>
              <a:endParaRPr lang="en-US" altLang="en-US" sz="2000" b="1" dirty="0">
                <a:solidFill>
                  <a:srgbClr val="FF0000"/>
                </a:solidFill>
                <a:latin typeface="Times New Roman"/>
                <a:ea typeface="黑体"/>
              </a:endParaRPr>
            </a:p>
          </p:txBody>
        </p:sp>
      </p:grpSp>
      <p:sp>
        <p:nvSpPr>
          <p:cNvPr id="10" name="圆角矩形 100"/>
          <p:cNvSpPr/>
          <p:nvPr/>
        </p:nvSpPr>
        <p:spPr bwMode="auto">
          <a:xfrm>
            <a:off x="5080" y="4646295"/>
            <a:ext cx="11652250" cy="1891665"/>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信息显示区</a:t>
            </a:r>
            <a:endParaRPr lang="en-US" altLang="en-US" sz="2000" b="1" dirty="0">
              <a:solidFill>
                <a:srgbClr val="FF0000"/>
              </a:solidFill>
              <a:latin typeface="Times New Roman"/>
              <a:ea typeface="黑体"/>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grpSp>
        <p:nvGrpSpPr>
          <p:cNvPr id="12" name="Group 11"/>
          <p:cNvGrpSpPr/>
          <p:nvPr/>
        </p:nvGrpSpPr>
        <p:grpSpPr>
          <a:xfrm>
            <a:off x="635000" y="363855"/>
            <a:ext cx="10058400" cy="5659120"/>
            <a:chOff x="1000" y="573"/>
            <a:chExt cx="15840" cy="8912"/>
          </a:xfrm>
        </p:grpSpPr>
        <p:pic>
          <p:nvPicPr>
            <p:cNvPr id="4" name="Picture 3" descr="Screenshot from 2021-11-28 23-02-31"/>
            <p:cNvPicPr>
              <a:picLocks noChangeAspect="1"/>
            </p:cNvPicPr>
            <p:nvPr/>
          </p:nvPicPr>
          <p:blipFill>
            <a:blip r:embed="rId1"/>
            <a:stretch>
              <a:fillRect/>
            </a:stretch>
          </p:blipFill>
          <p:spPr>
            <a:xfrm>
              <a:off x="1000" y="573"/>
              <a:ext cx="15840" cy="8913"/>
            </a:xfrm>
            <a:prstGeom prst="rect">
              <a:avLst/>
            </a:prstGeom>
          </p:spPr>
        </p:pic>
        <p:grpSp>
          <p:nvGrpSpPr>
            <p:cNvPr id="11" name="Group 10"/>
            <p:cNvGrpSpPr/>
            <p:nvPr/>
          </p:nvGrpSpPr>
          <p:grpSpPr>
            <a:xfrm>
              <a:off x="1000" y="573"/>
              <a:ext cx="15721" cy="8893"/>
              <a:chOff x="1000" y="590"/>
              <a:chExt cx="15721" cy="8893"/>
            </a:xfrm>
          </p:grpSpPr>
          <p:sp>
            <p:nvSpPr>
              <p:cNvPr id="5" name="圆角矩形 100"/>
              <p:cNvSpPr/>
              <p:nvPr/>
            </p:nvSpPr>
            <p:spPr bwMode="auto">
              <a:xfrm>
                <a:off x="1001" y="590"/>
                <a:ext cx="4930" cy="93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菜单栏设置区</a:t>
                </a:r>
                <a:endParaRPr lang="en-US" altLang="en-US" sz="2000" b="1" dirty="0">
                  <a:solidFill>
                    <a:srgbClr val="FF0000"/>
                  </a:solidFill>
                  <a:latin typeface="Times New Roman"/>
                  <a:ea typeface="黑体"/>
                </a:endParaRPr>
              </a:p>
            </p:txBody>
          </p:sp>
          <p:sp>
            <p:nvSpPr>
              <p:cNvPr id="6" name="圆角矩形 100"/>
              <p:cNvSpPr/>
              <p:nvPr/>
            </p:nvSpPr>
            <p:spPr bwMode="auto">
              <a:xfrm>
                <a:off x="1438" y="2147"/>
                <a:ext cx="14648" cy="4511"/>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显示交互区</a:t>
                </a:r>
                <a:endParaRPr lang="en-US" altLang="en-US" sz="2000" b="1" dirty="0">
                  <a:solidFill>
                    <a:srgbClr val="FF0000"/>
                  </a:solidFill>
                  <a:latin typeface="Times New Roman"/>
                  <a:ea typeface="黑体"/>
                </a:endParaRPr>
              </a:p>
            </p:txBody>
          </p:sp>
          <p:sp>
            <p:nvSpPr>
              <p:cNvPr id="8" name="圆角矩形 100"/>
              <p:cNvSpPr/>
              <p:nvPr/>
            </p:nvSpPr>
            <p:spPr bwMode="auto">
              <a:xfrm>
                <a:off x="6165" y="590"/>
                <a:ext cx="5604" cy="126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软件名称</a:t>
                </a:r>
                <a:endParaRPr lang="en-US" altLang="en-US" sz="2000" b="1" dirty="0">
                  <a:solidFill>
                    <a:srgbClr val="FF0000"/>
                  </a:solidFill>
                  <a:latin typeface="Times New Roman"/>
                  <a:ea typeface="黑体"/>
                </a:endParaRPr>
              </a:p>
            </p:txBody>
          </p:sp>
          <p:sp>
            <p:nvSpPr>
              <p:cNvPr id="9" name="圆角矩形 100"/>
              <p:cNvSpPr/>
              <p:nvPr/>
            </p:nvSpPr>
            <p:spPr bwMode="auto">
              <a:xfrm>
                <a:off x="12204" y="590"/>
                <a:ext cx="4072" cy="933"/>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2000" b="1" dirty="0">
                  <a:solidFill>
                    <a:srgbClr val="FF0000"/>
                  </a:solidFill>
                  <a:latin typeface="Times New Roman"/>
                  <a:ea typeface="黑体"/>
                </a:endParaRPr>
              </a:p>
              <a:p>
                <a:pPr algn="ctr">
                  <a:lnSpc>
                    <a:spcPct val="90000"/>
                  </a:lnSpc>
                  <a:defRPr/>
                </a:pPr>
                <a:r>
                  <a:rPr lang="en-US" altLang="en-US" sz="2000" b="1" dirty="0">
                    <a:solidFill>
                      <a:srgbClr val="FF0000"/>
                    </a:solidFill>
                    <a:latin typeface="Times New Roman"/>
                    <a:ea typeface="黑体"/>
                  </a:rPr>
                  <a:t>使用说明</a:t>
                </a:r>
                <a:endParaRPr lang="en-US" altLang="en-US" sz="2000" b="1" dirty="0">
                  <a:solidFill>
                    <a:srgbClr val="FF0000"/>
                  </a:solidFill>
                  <a:latin typeface="Times New Roman"/>
                  <a:ea typeface="黑体"/>
                </a:endParaRPr>
              </a:p>
            </p:txBody>
          </p:sp>
          <p:sp>
            <p:nvSpPr>
              <p:cNvPr id="10" name="圆角矩形 100"/>
              <p:cNvSpPr/>
              <p:nvPr/>
            </p:nvSpPr>
            <p:spPr bwMode="auto">
              <a:xfrm>
                <a:off x="1000" y="6983"/>
                <a:ext cx="15721" cy="2500"/>
              </a:xfrm>
              <a:prstGeom prst="roundRect">
                <a:avLst>
                  <a:gd name="adj" fmla="val 5077"/>
                </a:avLst>
              </a:prstGeom>
              <a:noFill/>
              <a:ln w="38100">
                <a:solidFill>
                  <a:srgbClr val="FF0000"/>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信息显示区</a:t>
                </a:r>
                <a:endParaRPr lang="en-US" altLang="en-US" sz="2000" b="1" dirty="0">
                  <a:solidFill>
                    <a:srgbClr val="FF0000"/>
                  </a:solidFill>
                  <a:latin typeface="Times New Roman"/>
                  <a:ea typeface="黑体"/>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sp>
        <p:nvSpPr>
          <p:cNvPr id="16" name="Content Placeholder 15"/>
          <p:cNvSpPr>
            <a:spLocks noGrp="1"/>
          </p:cNvSpPr>
          <p:nvPr>
            <p:ph idx="1"/>
          </p:nvPr>
        </p:nvSpPr>
        <p:spPr/>
        <p:txBody>
          <a:bodyPr/>
          <a:lstStyle/>
          <a:p>
            <a:endParaRPr lang="en-US"/>
          </a:p>
        </p:txBody>
      </p:sp>
      <p:sp>
        <p:nvSpPr>
          <p:cNvPr id="20" name="Text Box 19"/>
          <p:cNvSpPr txBox="1"/>
          <p:nvPr/>
        </p:nvSpPr>
        <p:spPr>
          <a:xfrm>
            <a:off x="2521585" y="6228715"/>
            <a:ext cx="2011680" cy="460375"/>
          </a:xfrm>
          <a:prstGeom prst="rect">
            <a:avLst/>
          </a:prstGeom>
          <a:noFill/>
        </p:spPr>
        <p:txBody>
          <a:bodyPr wrap="none" rtlCol="0">
            <a:spAutoFit/>
          </a:bodyPr>
          <a:lstStyle/>
          <a:p>
            <a:pPr lvl="0" algn="l">
              <a:buClrTx/>
              <a:buSzTx/>
              <a:buFontTx/>
            </a:pPr>
            <a:r>
              <a:rPr lang="en-US" altLang="en-US" sz="2400" dirty="0">
                <a:latin typeface="+mn-lt"/>
                <a:ea typeface="+mn-ea"/>
                <a:sym typeface="+mn-ea"/>
              </a:rPr>
              <a:t>实例级分割图</a:t>
            </a:r>
            <a:endParaRPr lang="en-US" altLang="en-US" sz="2400" dirty="0">
              <a:latin typeface="+mn-lt"/>
              <a:ea typeface="+mn-ea"/>
              <a:sym typeface="+mn-ea"/>
            </a:endParaRPr>
          </a:p>
        </p:txBody>
      </p:sp>
      <p:pic>
        <p:nvPicPr>
          <p:cNvPr id="4" name="Picture 3" descr="Instance_78"/>
          <p:cNvPicPr>
            <a:picLocks noChangeAspect="1"/>
          </p:cNvPicPr>
          <p:nvPr/>
        </p:nvPicPr>
        <p:blipFill>
          <a:blip r:embed="rId1"/>
          <a:stretch>
            <a:fillRect/>
          </a:stretch>
        </p:blipFill>
        <p:spPr>
          <a:xfrm>
            <a:off x="4765675" y="4853305"/>
            <a:ext cx="2447290" cy="1835785"/>
          </a:xfrm>
          <a:prstGeom prst="rect">
            <a:avLst/>
          </a:prstGeom>
        </p:spPr>
      </p:pic>
      <p:grpSp>
        <p:nvGrpSpPr>
          <p:cNvPr id="7" name="Group 6"/>
          <p:cNvGrpSpPr/>
          <p:nvPr/>
        </p:nvGrpSpPr>
        <p:grpSpPr>
          <a:xfrm>
            <a:off x="123190" y="711200"/>
            <a:ext cx="12416790" cy="3710940"/>
            <a:chOff x="-2229" y="879"/>
            <a:chExt cx="19554" cy="5844"/>
          </a:xfrm>
        </p:grpSpPr>
        <p:sp>
          <p:nvSpPr>
            <p:cNvPr id="36" name="Text Box 35"/>
            <p:cNvSpPr txBox="1"/>
            <p:nvPr/>
          </p:nvSpPr>
          <p:spPr>
            <a:xfrm>
              <a:off x="661" y="5999"/>
              <a:ext cx="1566" cy="725"/>
            </a:xfrm>
            <a:prstGeom prst="rect">
              <a:avLst/>
            </a:prstGeom>
            <a:noFill/>
          </p:spPr>
          <p:txBody>
            <a:bodyPr wrap="none" rtlCol="0">
              <a:spAutoFit/>
            </a:bodyPr>
            <a:lstStyle/>
            <a:p>
              <a:r>
                <a:rPr lang="en-US" altLang="en-US" sz="2400" dirty="0">
                  <a:latin typeface="+mn-lt"/>
                  <a:ea typeface="+mn-ea"/>
                </a:rPr>
                <a:t>rgb图</a:t>
              </a:r>
              <a:endParaRPr lang="en-US" altLang="en-US" sz="2400" dirty="0">
                <a:latin typeface="+mn-lt"/>
                <a:ea typeface="+mn-ea"/>
              </a:endParaRPr>
            </a:p>
          </p:txBody>
        </p:sp>
        <p:sp>
          <p:nvSpPr>
            <p:cNvPr id="19" name="Text Box 18"/>
            <p:cNvSpPr txBox="1"/>
            <p:nvPr/>
          </p:nvSpPr>
          <p:spPr>
            <a:xfrm>
              <a:off x="6878" y="5999"/>
              <a:ext cx="2165" cy="725"/>
            </a:xfrm>
            <a:prstGeom prst="rect">
              <a:avLst/>
            </a:prstGeom>
            <a:noFill/>
          </p:spPr>
          <p:txBody>
            <a:bodyPr wrap="none" rtlCol="0">
              <a:spAutoFit/>
            </a:bodyPr>
            <a:lstStyle/>
            <a:p>
              <a:pPr lvl="0" algn="l">
                <a:buClrTx/>
                <a:buSzTx/>
                <a:buFontTx/>
              </a:pPr>
              <a:r>
                <a:rPr lang="en-US" altLang="en-US" sz="2400" dirty="0">
                  <a:latin typeface="+mn-lt"/>
                  <a:ea typeface="+mn-ea"/>
                  <a:sym typeface="+mn-ea"/>
                </a:rPr>
                <a:t>depth图</a:t>
              </a:r>
              <a:endParaRPr lang="en-US" altLang="en-US" sz="2400" dirty="0">
                <a:latin typeface="+mn-lt"/>
                <a:ea typeface="+mn-ea"/>
                <a:sym typeface="+mn-ea"/>
              </a:endParaRPr>
            </a:p>
          </p:txBody>
        </p:sp>
        <p:grpSp>
          <p:nvGrpSpPr>
            <p:cNvPr id="6" name="Group 5"/>
            <p:cNvGrpSpPr/>
            <p:nvPr/>
          </p:nvGrpSpPr>
          <p:grpSpPr>
            <a:xfrm>
              <a:off x="-2229" y="879"/>
              <a:ext cx="19554" cy="5844"/>
              <a:chOff x="-2229" y="879"/>
              <a:chExt cx="19554" cy="5844"/>
            </a:xfrm>
          </p:grpSpPr>
          <p:pic>
            <p:nvPicPr>
              <p:cNvPr id="12" name="Picture 11" descr="depth_109"/>
              <p:cNvPicPr>
                <a:picLocks noChangeAspect="1"/>
              </p:cNvPicPr>
              <p:nvPr/>
            </p:nvPicPr>
            <p:blipFill>
              <a:blip r:embed="rId2"/>
              <a:stretch>
                <a:fillRect/>
              </a:stretch>
            </p:blipFill>
            <p:spPr>
              <a:xfrm>
                <a:off x="4281" y="888"/>
                <a:ext cx="6522" cy="4892"/>
              </a:xfrm>
              <a:prstGeom prst="rect">
                <a:avLst/>
              </a:prstGeom>
            </p:spPr>
          </p:pic>
          <p:pic>
            <p:nvPicPr>
              <p:cNvPr id="13" name="Picture 12" descr="rgb_106"/>
              <p:cNvPicPr>
                <a:picLocks noChangeAspect="1"/>
              </p:cNvPicPr>
              <p:nvPr/>
            </p:nvPicPr>
            <p:blipFill>
              <a:blip r:embed="rId3"/>
              <a:stretch>
                <a:fillRect/>
              </a:stretch>
            </p:blipFill>
            <p:spPr>
              <a:xfrm>
                <a:off x="-2229" y="888"/>
                <a:ext cx="6510" cy="4883"/>
              </a:xfrm>
              <a:prstGeom prst="rect">
                <a:avLst/>
              </a:prstGeom>
            </p:spPr>
          </p:pic>
          <p:grpSp>
            <p:nvGrpSpPr>
              <p:cNvPr id="2" name="Group 1"/>
              <p:cNvGrpSpPr/>
              <p:nvPr/>
            </p:nvGrpSpPr>
            <p:grpSpPr>
              <a:xfrm>
                <a:off x="10803" y="879"/>
                <a:ext cx="6522" cy="5844"/>
                <a:chOff x="10803" y="879"/>
                <a:chExt cx="6522" cy="5844"/>
              </a:xfrm>
            </p:grpSpPr>
            <p:pic>
              <p:nvPicPr>
                <p:cNvPr id="17" name="Picture 16" descr="Screenshot from 2021-10-23 00-27-34"/>
                <p:cNvPicPr>
                  <a:picLocks noChangeAspect="1"/>
                </p:cNvPicPr>
                <p:nvPr/>
              </p:nvPicPr>
              <p:blipFill>
                <a:blip r:embed="rId4"/>
                <a:srcRect/>
                <a:stretch>
                  <a:fillRect/>
                </a:stretch>
              </p:blipFill>
              <p:spPr>
                <a:xfrm>
                  <a:off x="10803" y="879"/>
                  <a:ext cx="6522" cy="4892"/>
                </a:xfrm>
                <a:prstGeom prst="rect">
                  <a:avLst/>
                </a:prstGeom>
              </p:spPr>
            </p:pic>
            <p:sp>
              <p:nvSpPr>
                <p:cNvPr id="21" name="Text Box 20"/>
                <p:cNvSpPr txBox="1"/>
                <p:nvPr/>
              </p:nvSpPr>
              <p:spPr>
                <a:xfrm>
                  <a:off x="13200" y="5999"/>
                  <a:ext cx="2208" cy="725"/>
                </a:xfrm>
                <a:prstGeom prst="rect">
                  <a:avLst/>
                </a:prstGeom>
                <a:noFill/>
              </p:spPr>
              <p:txBody>
                <a:bodyPr wrap="none" rtlCol="0">
                  <a:spAutoFit/>
                </a:bodyPr>
                <a:lstStyle/>
                <a:p>
                  <a:pPr lvl="0" algn="l">
                    <a:buClrTx/>
                    <a:buSzTx/>
                    <a:buFontTx/>
                  </a:pPr>
                  <a:r>
                    <a:rPr lang="en-US" altLang="en-US" sz="2400" dirty="0">
                      <a:latin typeface="+mn-lt"/>
                      <a:ea typeface="+mn-ea"/>
                      <a:sym typeface="+mn-ea"/>
                    </a:rPr>
                    <a:t>点云数据</a:t>
                  </a:r>
                  <a:endParaRPr lang="en-US" altLang="en-US" sz="2400" dirty="0">
                    <a:latin typeface="+mn-lt"/>
                    <a:ea typeface="+mn-ea"/>
                    <a:sym typeface="+mn-ea"/>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sp>
        <p:nvSpPr>
          <p:cNvPr id="16" name="Content Placeholder 15"/>
          <p:cNvSpPr>
            <a:spLocks noGrp="1"/>
          </p:cNvSpPr>
          <p:nvPr>
            <p:ph idx="1"/>
          </p:nvPr>
        </p:nvSpPr>
        <p:spPr/>
        <p:txBody>
          <a:bodyPr/>
          <a:lstStyle/>
          <a:p>
            <a:endParaRPr lang="en-US"/>
          </a:p>
        </p:txBody>
      </p:sp>
      <p:pic>
        <p:nvPicPr>
          <p:cNvPr id="2" name="Picture 1" descr="Screenshot from 2021-10-26 19-43-32"/>
          <p:cNvPicPr>
            <a:picLocks noChangeAspect="1"/>
          </p:cNvPicPr>
          <p:nvPr/>
        </p:nvPicPr>
        <p:blipFill>
          <a:blip r:embed="rId1"/>
          <a:stretch>
            <a:fillRect/>
          </a:stretch>
        </p:blipFill>
        <p:spPr>
          <a:xfrm>
            <a:off x="2711450" y="1447165"/>
            <a:ext cx="6448425" cy="37242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sp>
        <p:nvSpPr>
          <p:cNvPr id="16" name="Content Placeholder 15"/>
          <p:cNvSpPr>
            <a:spLocks noGrp="1"/>
          </p:cNvSpPr>
          <p:nvPr>
            <p:ph idx="1"/>
          </p:nvPr>
        </p:nvSpPr>
        <p:spPr/>
        <p:txBody>
          <a:bodyPr/>
          <a:lstStyle/>
          <a:p>
            <a:endParaRPr lang="en-US"/>
          </a:p>
        </p:txBody>
      </p:sp>
      <p:grpSp>
        <p:nvGrpSpPr>
          <p:cNvPr id="23" name="Group 22"/>
          <p:cNvGrpSpPr/>
          <p:nvPr/>
        </p:nvGrpSpPr>
        <p:grpSpPr>
          <a:xfrm>
            <a:off x="760095" y="2049145"/>
            <a:ext cx="6296025" cy="3044190"/>
            <a:chOff x="1197" y="3227"/>
            <a:chExt cx="9915" cy="4794"/>
          </a:xfrm>
        </p:grpSpPr>
        <p:pic>
          <p:nvPicPr>
            <p:cNvPr id="2" name="Picture 1" descr="Screenshot from 2021-10-26 19-32-01"/>
            <p:cNvPicPr>
              <a:picLocks noChangeAspect="1"/>
            </p:cNvPicPr>
            <p:nvPr/>
          </p:nvPicPr>
          <p:blipFill>
            <a:blip r:embed="rId1"/>
            <a:srcRect/>
            <a:stretch>
              <a:fillRect/>
            </a:stretch>
          </p:blipFill>
          <p:spPr>
            <a:xfrm>
              <a:off x="1197" y="3232"/>
              <a:ext cx="3885" cy="3897"/>
            </a:xfrm>
            <a:prstGeom prst="rect">
              <a:avLst/>
            </a:prstGeom>
          </p:spPr>
        </p:pic>
        <p:pic>
          <p:nvPicPr>
            <p:cNvPr id="6" name="Picture 5" descr="Screenshot from 2021-10-26 19-32-27"/>
            <p:cNvPicPr>
              <a:picLocks noChangeAspect="1"/>
            </p:cNvPicPr>
            <p:nvPr/>
          </p:nvPicPr>
          <p:blipFill>
            <a:blip r:embed="rId2"/>
            <a:srcRect/>
            <a:stretch>
              <a:fillRect/>
            </a:stretch>
          </p:blipFill>
          <p:spPr>
            <a:xfrm>
              <a:off x="5082" y="3232"/>
              <a:ext cx="3015" cy="3907"/>
            </a:xfrm>
            <a:prstGeom prst="rect">
              <a:avLst/>
            </a:prstGeom>
          </p:spPr>
        </p:pic>
        <p:pic>
          <p:nvPicPr>
            <p:cNvPr id="8" name="Picture 7" descr="Screenshot from 2021-10-26 19-34-28"/>
            <p:cNvPicPr>
              <a:picLocks noChangeAspect="1"/>
            </p:cNvPicPr>
            <p:nvPr/>
          </p:nvPicPr>
          <p:blipFill>
            <a:blip r:embed="rId3"/>
            <a:srcRect/>
            <a:stretch>
              <a:fillRect/>
            </a:stretch>
          </p:blipFill>
          <p:spPr>
            <a:xfrm>
              <a:off x="8097" y="3227"/>
              <a:ext cx="3015" cy="3902"/>
            </a:xfrm>
            <a:prstGeom prst="rect">
              <a:avLst/>
            </a:prstGeom>
          </p:spPr>
        </p:pic>
        <p:sp>
          <p:nvSpPr>
            <p:cNvPr id="9" name="Text Box 8"/>
            <p:cNvSpPr txBox="1"/>
            <p:nvPr/>
          </p:nvSpPr>
          <p:spPr>
            <a:xfrm>
              <a:off x="2603" y="7296"/>
              <a:ext cx="1073" cy="725"/>
            </a:xfrm>
            <a:prstGeom prst="rect">
              <a:avLst/>
            </a:prstGeom>
            <a:noFill/>
          </p:spPr>
          <p:txBody>
            <a:bodyPr wrap="none" rtlCol="0">
              <a:spAutoFit/>
            </a:bodyPr>
            <a:lstStyle/>
            <a:p>
              <a:r>
                <a:rPr lang="en-US" altLang="en-US" sz="2400" dirty="0">
                  <a:latin typeface="+mn-lt"/>
                  <a:ea typeface="+mn-ea"/>
                </a:rPr>
                <a:t>0度</a:t>
              </a:r>
              <a:endParaRPr lang="en-US" altLang="en-US" sz="2400" dirty="0">
                <a:latin typeface="+mn-lt"/>
                <a:ea typeface="+mn-ea"/>
              </a:endParaRPr>
            </a:p>
          </p:txBody>
        </p:sp>
        <p:sp>
          <p:nvSpPr>
            <p:cNvPr id="10" name="Text Box 9"/>
            <p:cNvSpPr txBox="1"/>
            <p:nvPr/>
          </p:nvSpPr>
          <p:spPr>
            <a:xfrm>
              <a:off x="5503" y="7296"/>
              <a:ext cx="2173" cy="725"/>
            </a:xfrm>
            <a:prstGeom prst="rect">
              <a:avLst/>
            </a:prstGeom>
            <a:noFill/>
          </p:spPr>
          <p:txBody>
            <a:bodyPr wrap="none" rtlCol="0">
              <a:spAutoFit/>
            </a:bodyPr>
            <a:lstStyle/>
            <a:p>
              <a:pPr algn="l"/>
              <a:r>
                <a:rPr lang="en-US" sz="2400" dirty="0">
                  <a:latin typeface="+mn-lt"/>
                  <a:ea typeface="+mn-ea"/>
                </a:rPr>
                <a:t>7.5</a:t>
              </a:r>
              <a:r>
                <a:rPr altLang="en-US" sz="2400" dirty="0">
                  <a:latin typeface="+mn-lt"/>
                  <a:ea typeface="+mn-ea"/>
                </a:rPr>
                <a:t>度/秒</a:t>
              </a:r>
              <a:endParaRPr altLang="en-US" sz="2400" dirty="0">
                <a:latin typeface="+mn-lt"/>
                <a:ea typeface="+mn-ea"/>
              </a:endParaRPr>
            </a:p>
          </p:txBody>
        </p:sp>
        <p:sp>
          <p:nvSpPr>
            <p:cNvPr id="11" name="Text Box 10"/>
            <p:cNvSpPr txBox="1"/>
            <p:nvPr/>
          </p:nvSpPr>
          <p:spPr>
            <a:xfrm>
              <a:off x="8595" y="7296"/>
              <a:ext cx="2020" cy="725"/>
            </a:xfrm>
            <a:prstGeom prst="rect">
              <a:avLst/>
            </a:prstGeom>
            <a:noFill/>
          </p:spPr>
          <p:txBody>
            <a:bodyPr wrap="none" rtlCol="0">
              <a:spAutoFit/>
            </a:bodyPr>
            <a:lstStyle/>
            <a:p>
              <a:pPr algn="l"/>
              <a:r>
                <a:rPr altLang="en-US" sz="2400" dirty="0">
                  <a:latin typeface="+mn-lt"/>
                  <a:ea typeface="+mn-ea"/>
                </a:rPr>
                <a:t>15度/秒</a:t>
              </a:r>
              <a:endParaRPr altLang="en-US" sz="2400" dirty="0">
                <a:latin typeface="+mn-lt"/>
                <a:ea typeface="+mn-ea"/>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4595" y="74535"/>
            <a:ext cx="11501967" cy="642937"/>
          </a:xfrm>
        </p:spPr>
        <p:txBody>
          <a:bodyPr/>
          <a:lstStyle/>
          <a:p>
            <a:r>
              <a:rPr kumimoji="1" lang="zh-CN" altLang="en-US" dirty="0"/>
              <a:t>三、</a:t>
            </a:r>
            <a:r>
              <a:rPr kumimoji="1" lang="en-US" altLang="zh-CN" dirty="0"/>
              <a:t>研究内容关系</a:t>
            </a:r>
            <a:endParaRPr kumimoji="1" lang="en-US" altLang="zh-CN" dirty="0"/>
          </a:p>
        </p:txBody>
      </p:sp>
      <p:grpSp>
        <p:nvGrpSpPr>
          <p:cNvPr id="76" name="组合 75"/>
          <p:cNvGrpSpPr/>
          <p:nvPr/>
        </p:nvGrpSpPr>
        <p:grpSpPr>
          <a:xfrm>
            <a:off x="623392" y="717472"/>
            <a:ext cx="10449560" cy="4584700"/>
            <a:chOff x="842010" y="1972945"/>
            <a:chExt cx="10449560" cy="4584700"/>
          </a:xfrm>
        </p:grpSpPr>
        <p:grpSp>
          <p:nvGrpSpPr>
            <p:cNvPr id="75" name="组合 74"/>
            <p:cNvGrpSpPr/>
            <p:nvPr/>
          </p:nvGrpSpPr>
          <p:grpSpPr>
            <a:xfrm>
              <a:off x="842010" y="1972945"/>
              <a:ext cx="10449560" cy="4584700"/>
              <a:chOff x="842010" y="1972945"/>
              <a:chExt cx="10449560" cy="4584700"/>
            </a:xfrm>
          </p:grpSpPr>
          <p:sp>
            <p:nvSpPr>
              <p:cNvPr id="11" name="圆角矩形 100"/>
              <p:cNvSpPr/>
              <p:nvPr/>
            </p:nvSpPr>
            <p:spPr bwMode="auto">
              <a:xfrm>
                <a:off x="3408044" y="5958477"/>
                <a:ext cx="1903095" cy="3162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zh-CN" altLang="en-US" sz="1800" b="1" dirty="0">
                    <a:solidFill>
                      <a:schemeClr val="tx1"/>
                    </a:solidFill>
                    <a:latin typeface="Times New Roman"/>
                    <a:ea typeface="黑体"/>
                  </a:rPr>
                  <a:t>轨迹数据</a:t>
                </a:r>
                <a:r>
                  <a:rPr lang="en-US" altLang="en-US" sz="1800" b="1" dirty="0" err="1">
                    <a:solidFill>
                      <a:schemeClr val="tx1"/>
                    </a:solidFill>
                    <a:latin typeface="Times New Roman"/>
                    <a:ea typeface="黑体"/>
                  </a:rPr>
                  <a:t>保存模块</a:t>
                </a:r>
                <a:endParaRPr lang="en-US" altLang="en-US" sz="1800" b="1" dirty="0">
                  <a:solidFill>
                    <a:schemeClr val="tx1"/>
                  </a:solidFill>
                  <a:latin typeface="Times New Roman"/>
                  <a:ea typeface="黑体"/>
                </a:endParaRPr>
              </a:p>
            </p:txBody>
          </p:sp>
          <p:grpSp>
            <p:nvGrpSpPr>
              <p:cNvPr id="16" name="Group 15"/>
              <p:cNvGrpSpPr/>
              <p:nvPr/>
            </p:nvGrpSpPr>
            <p:grpSpPr>
              <a:xfrm>
                <a:off x="842010" y="1972945"/>
                <a:ext cx="10449560" cy="4584700"/>
                <a:chOff x="1326" y="3107"/>
                <a:chExt cx="16456" cy="7220"/>
              </a:xfrm>
            </p:grpSpPr>
            <p:grpSp>
              <p:nvGrpSpPr>
                <p:cNvPr id="8" name="Group 7"/>
                <p:cNvGrpSpPr/>
                <p:nvPr/>
              </p:nvGrpSpPr>
              <p:grpSpPr>
                <a:xfrm>
                  <a:off x="1326" y="3107"/>
                  <a:ext cx="16456" cy="7220"/>
                  <a:chOff x="529" y="1871"/>
                  <a:chExt cx="16456" cy="7220"/>
                </a:xfrm>
              </p:grpSpPr>
              <p:grpSp>
                <p:nvGrpSpPr>
                  <p:cNvPr id="10" name="Group 9"/>
                  <p:cNvGrpSpPr/>
                  <p:nvPr/>
                </p:nvGrpSpPr>
                <p:grpSpPr>
                  <a:xfrm>
                    <a:off x="529" y="1871"/>
                    <a:ext cx="16456" cy="7220"/>
                    <a:chOff x="2072" y="3977"/>
                    <a:chExt cx="16456" cy="7220"/>
                  </a:xfrm>
                </p:grpSpPr>
                <p:grpSp>
                  <p:nvGrpSpPr>
                    <p:cNvPr id="15" name="Group 14"/>
                    <p:cNvGrpSpPr/>
                    <p:nvPr/>
                  </p:nvGrpSpPr>
                  <p:grpSpPr>
                    <a:xfrm>
                      <a:off x="9098" y="5365"/>
                      <a:ext cx="9430" cy="2198"/>
                      <a:chOff x="9321" y="4619"/>
                      <a:chExt cx="9430" cy="2198"/>
                    </a:xfrm>
                  </p:grpSpPr>
                  <p:sp>
                    <p:nvSpPr>
                      <p:cNvPr id="17" name="圆角矩形 100"/>
                      <p:cNvSpPr/>
                      <p:nvPr/>
                    </p:nvSpPr>
                    <p:spPr bwMode="auto">
                      <a:xfrm>
                        <a:off x="12341" y="4645"/>
                        <a:ext cx="4259" cy="93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2000" dirty="0" err="1">
                            <a:solidFill>
                              <a:schemeClr val="tx1"/>
                            </a:solidFill>
                            <a:latin typeface="Times New Roman"/>
                            <a:ea typeface="黑体"/>
                            <a:sym typeface="+mn-ea"/>
                          </a:rPr>
                          <a:t>伺服控制</a:t>
                        </a:r>
                        <a:r>
                          <a:rPr lang="zh-CN" altLang="en-US" sz="2000" dirty="0">
                            <a:solidFill>
                              <a:schemeClr val="tx1"/>
                            </a:solidFill>
                            <a:latin typeface="Times New Roman"/>
                            <a:ea typeface="黑体"/>
                            <a:sym typeface="+mn-ea"/>
                          </a:rPr>
                          <a:t>算法</a:t>
                        </a:r>
                        <a:endParaRPr lang="en-US" altLang="en-US" sz="2000" dirty="0">
                          <a:solidFill>
                            <a:schemeClr val="tx1"/>
                          </a:solidFill>
                          <a:latin typeface="Times New Roman"/>
                          <a:ea typeface="黑体"/>
                          <a:sym typeface="+mn-ea"/>
                        </a:endParaRPr>
                      </a:p>
                    </p:txBody>
                  </p:sp>
                  <p:cxnSp>
                    <p:nvCxnSpPr>
                      <p:cNvPr id="18" name="Straight Arrow Connector 17"/>
                      <p:cNvCxnSpPr>
                        <a:stCxn id="50" idx="3"/>
                        <a:endCxn id="20" idx="1"/>
                      </p:cNvCxnSpPr>
                      <p:nvPr/>
                    </p:nvCxnSpPr>
                    <p:spPr>
                      <a:xfrm flipV="1">
                        <a:off x="9322" y="6399"/>
                        <a:ext cx="2977"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0" name="圆角矩形 100"/>
                      <p:cNvSpPr/>
                      <p:nvPr/>
                    </p:nvSpPr>
                    <p:spPr bwMode="auto">
                      <a:xfrm>
                        <a:off x="12299" y="5981"/>
                        <a:ext cx="4259" cy="83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感知模块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神经网络识别算法</a:t>
                        </a:r>
                        <a:endParaRPr lang="en-US" altLang="en-US" sz="1600" dirty="0">
                          <a:solidFill>
                            <a:schemeClr val="tx1"/>
                          </a:solidFill>
                          <a:latin typeface="Times New Roman"/>
                          <a:ea typeface="黑体"/>
                        </a:endParaRPr>
                      </a:p>
                    </p:txBody>
                  </p:sp>
                  <p:cxnSp>
                    <p:nvCxnSpPr>
                      <p:cNvPr id="2" name="Elbow Connector 1"/>
                      <p:cNvCxnSpPr>
                        <a:stCxn id="20" idx="3"/>
                        <a:endCxn id="17" idx="3"/>
                      </p:cNvCxnSpPr>
                      <p:nvPr/>
                    </p:nvCxnSpPr>
                    <p:spPr>
                      <a:xfrm flipV="1">
                        <a:off x="16558" y="5114"/>
                        <a:ext cx="42" cy="1285"/>
                      </a:xfrm>
                      <a:prstGeom prst="bentConnector3">
                        <a:avLst>
                          <a:gd name="adj1" fmla="val 957143"/>
                        </a:avLst>
                      </a:prstGeom>
                      <a:solidFill>
                        <a:schemeClr val="accent1"/>
                      </a:solidFill>
                      <a:ln w="9525" cap="flat" cmpd="sng" algn="ctr">
                        <a:solidFill>
                          <a:schemeClr val="tx1"/>
                        </a:solidFill>
                        <a:prstDash val="solid"/>
                        <a:round/>
                        <a:headEnd type="none" w="med" len="med"/>
                        <a:tailEnd type="arrow" w="med" len="med"/>
                      </a:ln>
                    </p:spPr>
                  </p:cxnSp>
                  <p:sp>
                    <p:nvSpPr>
                      <p:cNvPr id="21" name="Text Box 20"/>
                      <p:cNvSpPr txBox="1"/>
                      <p:nvPr/>
                    </p:nvSpPr>
                    <p:spPr>
                      <a:xfrm>
                        <a:off x="17031" y="5102"/>
                        <a:ext cx="1720" cy="1163"/>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sym typeface="+mn-ea"/>
                          </a:rPr>
                          <a:t>末端抓持器</a:t>
                        </a:r>
                        <a:endParaRPr lang="en-US" altLang="en-US" sz="1400" dirty="0">
                          <a:latin typeface="+mn-lt"/>
                          <a:ea typeface="+mn-ea"/>
                        </a:endParaRPr>
                      </a:p>
                      <a:p>
                        <a:pPr algn="ctr"/>
                        <a:r>
                          <a:rPr lang="en-US" altLang="en-US" sz="1400" dirty="0">
                            <a:latin typeface="+mn-lt"/>
                            <a:ea typeface="+mn-ea"/>
                            <a:sym typeface="+mn-ea"/>
                          </a:rPr>
                          <a:t>位置</a:t>
                        </a:r>
                        <a:endParaRPr lang="en-US" altLang="en-US" sz="1400" dirty="0">
                          <a:latin typeface="+mn-lt"/>
                          <a:ea typeface="+mn-ea"/>
                        </a:endParaRPr>
                      </a:p>
                    </p:txBody>
                  </p:sp>
                  <p:cxnSp>
                    <p:nvCxnSpPr>
                      <p:cNvPr id="4" name="Straight Arrow Connector 3"/>
                      <p:cNvCxnSpPr>
                        <a:stCxn id="17" idx="1"/>
                        <a:endCxn id="48" idx="3"/>
                      </p:cNvCxnSpPr>
                      <p:nvPr/>
                    </p:nvCxnSpPr>
                    <p:spPr>
                      <a:xfrm flipH="1" flipV="1">
                        <a:off x="9321" y="5102"/>
                        <a:ext cx="3020" cy="1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7" name="Text Box 36"/>
                      <p:cNvSpPr txBox="1"/>
                      <p:nvPr/>
                    </p:nvSpPr>
                    <p:spPr>
                      <a:xfrm>
                        <a:off x="10167" y="4619"/>
                        <a:ext cx="1720" cy="483"/>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sp>
                    <p:nvSpPr>
                      <p:cNvPr id="38" name="Text Box 37"/>
                      <p:cNvSpPr txBox="1"/>
                      <p:nvPr/>
                    </p:nvSpPr>
                    <p:spPr>
                      <a:xfrm>
                        <a:off x="10167" y="5880"/>
                        <a:ext cx="1720" cy="483"/>
                      </a:xfrm>
                      <a:prstGeom prst="rect">
                        <a:avLst/>
                      </a:prstGeom>
                      <a:noFill/>
                    </p:spPr>
                    <p:txBody>
                      <a:bodyPr wrap="square" rtlCol="0">
                        <a:spAutoFit/>
                      </a:bodyPr>
                      <a:lstStyle/>
                      <a:p>
                        <a:r>
                          <a:rPr lang="en-US" altLang="en-US" sz="1400" dirty="0">
                            <a:latin typeface="+mn-lt"/>
                            <a:ea typeface="+mn-ea"/>
                          </a:rPr>
                          <a:t>depth图像</a:t>
                        </a:r>
                        <a:endParaRPr lang="en-US" altLang="en-US" sz="1400" dirty="0">
                          <a:latin typeface="+mn-lt"/>
                          <a:ea typeface="+mn-ea"/>
                        </a:endParaRPr>
                      </a:p>
                    </p:txBody>
                  </p:sp>
                </p:grpSp>
                <p:grpSp>
                  <p:nvGrpSpPr>
                    <p:cNvPr id="40" name="Group 39"/>
                    <p:cNvGrpSpPr/>
                    <p:nvPr/>
                  </p:nvGrpSpPr>
                  <p:grpSpPr>
                    <a:xfrm>
                      <a:off x="2072" y="3977"/>
                      <a:ext cx="14305" cy="7220"/>
                      <a:chOff x="2072" y="3977"/>
                      <a:chExt cx="14305" cy="7220"/>
                    </a:xfrm>
                  </p:grpSpPr>
                  <p:grpSp>
                    <p:nvGrpSpPr>
                      <p:cNvPr id="45" name="Group 44"/>
                      <p:cNvGrpSpPr/>
                      <p:nvPr/>
                    </p:nvGrpSpPr>
                    <p:grpSpPr>
                      <a:xfrm>
                        <a:off x="2072" y="3977"/>
                        <a:ext cx="7228" cy="7220"/>
                        <a:chOff x="2723" y="4262"/>
                        <a:chExt cx="7228" cy="7220"/>
                      </a:xfrm>
                    </p:grpSpPr>
                    <p:sp>
                      <p:nvSpPr>
                        <p:cNvPr id="46" name="圆角矩形 100"/>
                        <p:cNvSpPr/>
                        <p:nvPr/>
                      </p:nvSpPr>
                      <p:spPr bwMode="auto">
                        <a:xfrm>
                          <a:off x="2723" y="4262"/>
                          <a:ext cx="7228" cy="722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内容一：</a:t>
                          </a:r>
                          <a:r>
                            <a:rPr lang="en-US" altLang="en-US" sz="2000" dirty="0">
                              <a:solidFill>
                                <a:srgbClr val="FF0000"/>
                              </a:solidFill>
                              <a:effectLst>
                                <a:outerShdw blurRad="38100" dist="19050" dir="2700000" algn="tl" rotWithShape="0">
                                  <a:schemeClr val="dk1">
                                    <a:alpha val="40000"/>
                                  </a:schemeClr>
                                </a:outerShdw>
                              </a:effectLst>
                              <a:latin typeface="+mj-lt"/>
                            </a:rPr>
                            <a:t> </a:t>
                          </a:r>
                          <a:r>
                            <a:rPr lang="en-US" altLang="en-US" sz="2000" dirty="0" err="1">
                              <a:solidFill>
                                <a:srgbClr val="FF0000"/>
                              </a:solidFill>
                              <a:effectLst>
                                <a:outerShdw blurRad="38100" dist="19050" dir="2700000" algn="tl" rotWithShape="0">
                                  <a:schemeClr val="dk1">
                                    <a:alpha val="40000"/>
                                  </a:schemeClr>
                                </a:outerShdw>
                              </a:effectLst>
                              <a:latin typeface="+mj-lt"/>
                            </a:rPr>
                            <a:t>基于Unity</a:t>
                          </a:r>
                          <a:r>
                            <a:rPr lang="en-US" altLang="en-US" sz="2000" dirty="0">
                              <a:solidFill>
                                <a:srgbClr val="FF0000"/>
                              </a:solidFill>
                              <a:effectLst>
                                <a:outerShdw blurRad="38100" dist="19050" dir="2700000" algn="tl" rotWithShape="0">
                                  <a:schemeClr val="dk1">
                                    <a:alpha val="40000"/>
                                  </a:schemeClr>
                                </a:outerShdw>
                              </a:effectLst>
                              <a:latin typeface="+mj-lt"/>
                            </a:rPr>
                            <a:t> 3D和ROS的机器人三维物理仿真环境</a:t>
                          </a:r>
                          <a:endParaRPr lang="en-US" altLang="en-US" sz="2000" b="1" dirty="0">
                            <a:solidFill>
                              <a:srgbClr val="FF0000"/>
                            </a:solidFill>
                            <a:latin typeface="Times New Roman"/>
                            <a:ea typeface="黑体"/>
                          </a:endParaRPr>
                        </a:p>
                      </p:txBody>
                    </p:sp>
                    <p:pic>
                      <p:nvPicPr>
                        <p:cNvPr id="47" name="Picture 46" descr="Screenshot from 2020-12-03 21-20-02"/>
                        <p:cNvPicPr>
                          <a:picLocks noChangeAspect="1"/>
                        </p:cNvPicPr>
                        <p:nvPr/>
                      </p:nvPicPr>
                      <p:blipFill>
                        <a:blip r:embed="rId1"/>
                        <a:stretch>
                          <a:fillRect/>
                        </a:stretch>
                      </p:blipFill>
                      <p:spPr>
                        <a:xfrm>
                          <a:off x="3051" y="5906"/>
                          <a:ext cx="2465" cy="1709"/>
                        </a:xfrm>
                        <a:prstGeom prst="rect">
                          <a:avLst/>
                        </a:prstGeom>
                      </p:spPr>
                    </p:pic>
                    <p:sp>
                      <p:nvSpPr>
                        <p:cNvPr id="48" name="圆角矩形 100"/>
                        <p:cNvSpPr/>
                        <p:nvPr/>
                      </p:nvSpPr>
                      <p:spPr bwMode="auto">
                        <a:xfrm>
                          <a:off x="6755" y="5744"/>
                          <a:ext cx="2994" cy="77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控制模块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机械臂关节角度控制</a:t>
                          </a:r>
                          <a:endParaRPr lang="en-US" altLang="en-US" sz="1600" dirty="0">
                            <a:solidFill>
                              <a:schemeClr val="tx1"/>
                            </a:solidFill>
                            <a:latin typeface="Times New Roman"/>
                            <a:ea typeface="黑体"/>
                          </a:endParaRPr>
                        </a:p>
                      </p:txBody>
                    </p:sp>
                    <p:cxnSp>
                      <p:nvCxnSpPr>
                        <p:cNvPr id="49" name="Elbow Connector 48"/>
                        <p:cNvCxnSpPr>
                          <a:endCxn id="50" idx="1"/>
                        </p:cNvCxnSpPr>
                        <p:nvPr/>
                      </p:nvCxnSpPr>
                      <p:spPr>
                        <a:xfrm>
                          <a:off x="5444" y="7225"/>
                          <a:ext cx="1311" cy="206"/>
                        </a:xfrm>
                        <a:prstGeom prst="bentConnector3">
                          <a:avLst>
                            <a:gd name="adj1" fmla="val 50038"/>
                          </a:avLst>
                        </a:prstGeom>
                        <a:solidFill>
                          <a:schemeClr val="accent1"/>
                        </a:solidFill>
                        <a:ln w="9525" cap="flat" cmpd="sng" algn="ctr">
                          <a:solidFill>
                            <a:schemeClr val="tx1"/>
                          </a:solidFill>
                          <a:prstDash val="solid"/>
                          <a:round/>
                          <a:headEnd type="none" w="med" len="med"/>
                          <a:tailEnd type="arrow" w="med" len="med"/>
                        </a:ln>
                      </p:spPr>
                    </p:cxnSp>
                    <p:sp>
                      <p:nvSpPr>
                        <p:cNvPr id="50" name="圆角矩形 100"/>
                        <p:cNvSpPr/>
                        <p:nvPr/>
                      </p:nvSpPr>
                      <p:spPr bwMode="auto">
                        <a:xfrm>
                          <a:off x="6755" y="6912"/>
                          <a:ext cx="2995" cy="1037"/>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rgbd相机等</a:t>
                          </a:r>
                          <a:endParaRPr lang="en-US" altLang="en-US" sz="1600" b="1" dirty="0">
                            <a:solidFill>
                              <a:schemeClr val="tx1"/>
                            </a:solidFill>
                            <a:latin typeface="Times New Roman"/>
                            <a:ea typeface="黑体"/>
                            <a:sym typeface="+mn-ea"/>
                          </a:endParaRPr>
                        </a:p>
                      </p:txBody>
                    </p:sp>
                    <p:cxnSp>
                      <p:nvCxnSpPr>
                        <p:cNvPr id="51" name="Elbow Connector 50"/>
                        <p:cNvCxnSpPr>
                          <a:stCxn id="48" idx="1"/>
                        </p:cNvCxnSpPr>
                        <p:nvPr/>
                      </p:nvCxnSpPr>
                      <p:spPr>
                        <a:xfrm rot="10800000" flipV="1">
                          <a:off x="5443" y="6133"/>
                          <a:ext cx="1311" cy="184"/>
                        </a:xfrm>
                        <a:prstGeom prst="bentConnector3">
                          <a:avLst>
                            <a:gd name="adj1" fmla="val 49962"/>
                          </a:avLst>
                        </a:prstGeom>
                        <a:solidFill>
                          <a:schemeClr val="accent1"/>
                        </a:solidFill>
                        <a:ln w="9525" cap="flat" cmpd="sng" algn="ctr">
                          <a:solidFill>
                            <a:schemeClr val="tx1"/>
                          </a:solidFill>
                          <a:prstDash val="solid"/>
                          <a:round/>
                          <a:headEnd type="none" w="med" len="med"/>
                          <a:tailEnd type="arrow" w="med" len="med"/>
                        </a:ln>
                      </p:spPr>
                    </p:cxnSp>
                    <p:pic>
                      <p:nvPicPr>
                        <p:cNvPr id="52" name="Picture 51" descr="Screenshot from 2021-03-11 23-02-05"/>
                        <p:cNvPicPr>
                          <a:picLocks noChangeAspect="1"/>
                        </p:cNvPicPr>
                        <p:nvPr/>
                      </p:nvPicPr>
                      <p:blipFill>
                        <a:blip r:embed="rId2"/>
                        <a:srcRect/>
                        <a:stretch>
                          <a:fillRect/>
                        </a:stretch>
                      </p:blipFill>
                      <p:spPr>
                        <a:xfrm>
                          <a:off x="3051" y="8433"/>
                          <a:ext cx="2465" cy="1948"/>
                        </a:xfrm>
                        <a:prstGeom prst="rect">
                          <a:avLst/>
                        </a:prstGeom>
                      </p:spPr>
                    </p:pic>
                  </p:grpSp>
                  <p:grpSp>
                    <p:nvGrpSpPr>
                      <p:cNvPr id="53" name="Group 52"/>
                      <p:cNvGrpSpPr/>
                      <p:nvPr/>
                    </p:nvGrpSpPr>
                    <p:grpSpPr>
                      <a:xfrm>
                        <a:off x="10952" y="5860"/>
                        <a:ext cx="5425" cy="5079"/>
                        <a:chOff x="10952" y="5860"/>
                        <a:chExt cx="5425" cy="5079"/>
                      </a:xfrm>
                    </p:grpSpPr>
                    <p:pic>
                      <p:nvPicPr>
                        <p:cNvPr id="55" name="Picture 54" descr="Screenshot from 2020-12-15 12-30-34"/>
                        <p:cNvPicPr>
                          <a:picLocks noChangeAspect="1"/>
                        </p:cNvPicPr>
                        <p:nvPr/>
                      </p:nvPicPr>
                      <p:blipFill>
                        <a:blip r:embed="rId3"/>
                        <a:stretch>
                          <a:fillRect/>
                        </a:stretch>
                      </p:blipFill>
                      <p:spPr>
                        <a:xfrm>
                          <a:off x="10952" y="8991"/>
                          <a:ext cx="3905" cy="1948"/>
                        </a:xfrm>
                        <a:prstGeom prst="rect">
                          <a:avLst/>
                        </a:prstGeom>
                      </p:spPr>
                    </p:pic>
                    <p:cxnSp>
                      <p:nvCxnSpPr>
                        <p:cNvPr id="56" name="Elbow Connector 55"/>
                        <p:cNvCxnSpPr>
                          <a:stCxn id="55" idx="3"/>
                          <a:endCxn id="17" idx="3"/>
                        </p:cNvCxnSpPr>
                        <p:nvPr/>
                      </p:nvCxnSpPr>
                      <p:spPr>
                        <a:xfrm flipV="1">
                          <a:off x="14857" y="5860"/>
                          <a:ext cx="1520" cy="4105"/>
                        </a:xfrm>
                        <a:prstGeom prst="bentConnector3">
                          <a:avLst>
                            <a:gd name="adj1" fmla="val 123684"/>
                          </a:avLst>
                        </a:prstGeom>
                        <a:solidFill>
                          <a:schemeClr val="accent1"/>
                        </a:solidFill>
                        <a:ln w="9525" cap="flat" cmpd="sng" algn="ctr">
                          <a:solidFill>
                            <a:schemeClr val="tx1"/>
                          </a:solidFill>
                          <a:prstDash val="solid"/>
                          <a:round/>
                          <a:headEnd type="none" w="med" len="med"/>
                          <a:tailEnd type="arrow" w="med" len="med"/>
                        </a:ln>
                      </p:spPr>
                    </p:cxnSp>
                  </p:grpSp>
                </p:grpSp>
              </p:grpSp>
              <p:sp>
                <p:nvSpPr>
                  <p:cNvPr id="5" name="Text Box 4"/>
                  <p:cNvSpPr txBox="1"/>
                  <p:nvPr/>
                </p:nvSpPr>
                <p:spPr>
                  <a:xfrm>
                    <a:off x="1459" y="5179"/>
                    <a:ext cx="1260" cy="533"/>
                  </a:xfrm>
                  <a:prstGeom prst="rect">
                    <a:avLst/>
                  </a:prstGeom>
                  <a:noFill/>
                </p:spPr>
                <p:txBody>
                  <a:bodyPr wrap="none" rtlCol="0">
                    <a:spAutoFit/>
                  </a:bodyPr>
                  <a:lstStyle/>
                  <a:p>
                    <a:r>
                      <a:rPr lang="en-US" altLang="en-US" sz="1600" dirty="0" err="1">
                        <a:latin typeface="+mn-lt"/>
                        <a:ea typeface="+mn-ea"/>
                      </a:rPr>
                      <a:t>机器人</a:t>
                    </a:r>
                    <a:endParaRPr lang="en-US" altLang="en-US" sz="1600" dirty="0">
                      <a:latin typeface="+mn-lt"/>
                      <a:ea typeface="+mn-ea"/>
                    </a:endParaRPr>
                  </a:p>
                </p:txBody>
              </p:sp>
              <p:sp>
                <p:nvSpPr>
                  <p:cNvPr id="7" name="Text Box 6"/>
                  <p:cNvSpPr txBox="1"/>
                  <p:nvPr/>
                </p:nvSpPr>
                <p:spPr>
                  <a:xfrm>
                    <a:off x="1306" y="8040"/>
                    <a:ext cx="1568" cy="531"/>
                  </a:xfrm>
                  <a:prstGeom prst="rect">
                    <a:avLst/>
                  </a:prstGeom>
                  <a:noFill/>
                </p:spPr>
                <p:txBody>
                  <a:bodyPr wrap="none" rtlCol="0">
                    <a:spAutoFit/>
                  </a:bodyPr>
                  <a:lstStyle/>
                  <a:p>
                    <a:r>
                      <a:rPr lang="en-US" altLang="en-US" sz="1600" dirty="0">
                        <a:latin typeface="+mn-lt"/>
                        <a:ea typeface="+mn-ea"/>
                      </a:rPr>
                      <a:t>目标对象</a:t>
                    </a:r>
                    <a:endParaRPr lang="en-US" altLang="en-US" sz="1600" dirty="0">
                      <a:latin typeface="+mn-lt"/>
                      <a:ea typeface="+mn-ea"/>
                    </a:endParaRPr>
                  </a:p>
                </p:txBody>
              </p:sp>
            </p:grpSp>
            <p:sp>
              <p:nvSpPr>
                <p:cNvPr id="12" name="圆角矩形 100"/>
                <p:cNvSpPr/>
                <p:nvPr/>
              </p:nvSpPr>
              <p:spPr bwMode="auto">
                <a:xfrm>
                  <a:off x="5375" y="7786"/>
                  <a:ext cx="2981" cy="933"/>
                </a:xfrm>
                <a:prstGeom prst="roundRect">
                  <a:avLst>
                    <a:gd name="adj" fmla="val 5077"/>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对象控制模块</a:t>
                  </a:r>
                  <a:endParaRPr lang="en-US" altLang="en-US" sz="24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rPr>
                    <a:t>部件位置控制</a:t>
                  </a:r>
                  <a:endParaRPr lang="en-US" altLang="en-US" sz="1600" dirty="0">
                    <a:solidFill>
                      <a:schemeClr val="tx1"/>
                    </a:solidFill>
                    <a:latin typeface="Times New Roman"/>
                    <a:ea typeface="黑体"/>
                  </a:endParaRPr>
                </a:p>
              </p:txBody>
            </p:sp>
            <p:cxnSp>
              <p:nvCxnSpPr>
                <p:cNvPr id="14" name="Straight Arrow Connector 13"/>
                <p:cNvCxnSpPr>
                  <a:stCxn id="12" idx="1"/>
                  <a:endCxn id="52" idx="3"/>
                </p:cNvCxnSpPr>
                <p:nvPr/>
              </p:nvCxnSpPr>
              <p:spPr>
                <a:xfrm flipH="1" flipV="1">
                  <a:off x="4119" y="8252"/>
                  <a:ext cx="1256"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p:sp>
          <p:nvSpPr>
            <p:cNvPr id="61" name="圆角矩形 100"/>
            <p:cNvSpPr/>
            <p:nvPr/>
          </p:nvSpPr>
          <p:spPr bwMode="auto">
            <a:xfrm>
              <a:off x="5568950" y="1972946"/>
              <a:ext cx="5642212" cy="240347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l"/>
              <a:r>
                <a:rPr lang="en-US" altLang="en-US" sz="2000" b="1" dirty="0" err="1">
                  <a:solidFill>
                    <a:srgbClr val="FF0000"/>
                  </a:solidFill>
                  <a:latin typeface="Times New Roman"/>
                  <a:ea typeface="黑体"/>
                  <a:sym typeface="+mn-ea"/>
                </a:rPr>
                <a:t>内容</a:t>
              </a:r>
              <a:r>
                <a:rPr lang="en-US" altLang="en-US" sz="2000" b="1" dirty="0">
                  <a:solidFill>
                    <a:srgbClr val="FF0000"/>
                  </a:solidFill>
                  <a:latin typeface="Times New Roman"/>
                  <a:ea typeface="黑体"/>
                  <a:sym typeface="+mn-ea"/>
                </a:rPr>
                <a:t>二</a:t>
              </a:r>
              <a:r>
                <a:rPr lang="zh-CN" altLang="en-US" sz="2000" b="1" dirty="0">
                  <a:solidFill>
                    <a:srgbClr val="FF0000"/>
                  </a:solidFill>
                  <a:latin typeface="Times New Roman"/>
                  <a:ea typeface="黑体"/>
                  <a:sym typeface="+mn-ea"/>
                </a:rPr>
                <a:t>：基于视觉识别和伺服算法的机械臂自主</a:t>
              </a:r>
              <a:r>
                <a:rPr lang="en-US" altLang="zh-CN" sz="2000" b="1" dirty="0">
                  <a:solidFill>
                    <a:srgbClr val="FF0000"/>
                  </a:solidFill>
                  <a:latin typeface="Times New Roman"/>
                  <a:ea typeface="黑体"/>
                  <a:sym typeface="+mn-ea"/>
                </a:rPr>
                <a:t>		  </a:t>
              </a:r>
              <a:r>
                <a:rPr lang="zh-CN" altLang="en-US" sz="2000" b="1" dirty="0">
                  <a:solidFill>
                    <a:srgbClr val="FF0000"/>
                  </a:solidFill>
                  <a:latin typeface="Times New Roman"/>
                  <a:ea typeface="黑体"/>
                  <a:sym typeface="+mn-ea"/>
                </a:rPr>
                <a:t>操作</a:t>
              </a:r>
              <a:endParaRPr lang="en-US" altLang="en-US" sz="2000" dirty="0">
                <a:latin typeface="+mn-lt"/>
                <a:ea typeface="+mn-ea"/>
              </a:endParaRPr>
            </a:p>
          </p:txBody>
        </p:sp>
        <p:sp>
          <p:nvSpPr>
            <p:cNvPr id="68" name="圆角矩形 100"/>
            <p:cNvSpPr/>
            <p:nvPr/>
          </p:nvSpPr>
          <p:spPr bwMode="auto">
            <a:xfrm>
              <a:off x="5568949" y="4482466"/>
              <a:ext cx="4490085" cy="207327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r>
                <a:rPr lang="en-US" altLang="en-US" sz="2000" b="1" dirty="0">
                  <a:solidFill>
                    <a:srgbClr val="FF0000"/>
                  </a:solidFill>
                  <a:latin typeface="Times New Roman"/>
                  <a:ea typeface="黑体"/>
                </a:rPr>
                <a:t>内容三</a:t>
              </a:r>
              <a:r>
                <a:rPr lang="en-US" altLang="en-US" sz="2000" b="1" dirty="0">
                  <a:solidFill>
                    <a:schemeClr val="accent3"/>
                  </a:solidFill>
                  <a:latin typeface="Times New Roman"/>
                  <a:ea typeface="黑体"/>
                </a:rPr>
                <a:t>：</a:t>
              </a:r>
              <a:r>
                <a:rPr lang="zh-CN" altLang="en-US" sz="2000" b="1" dirty="0">
                  <a:solidFill>
                    <a:schemeClr val="accent3"/>
                  </a:solidFill>
                  <a:latin typeface="Times New Roman"/>
                  <a:ea typeface="黑体"/>
                </a:rPr>
                <a:t>基于仿真环境和数据手套的机械臂操作轨迹数据生成</a:t>
              </a:r>
              <a:endParaRPr lang="en-US" altLang="en-US" sz="2000" b="1" dirty="0">
                <a:solidFill>
                  <a:schemeClr val="accent3"/>
                </a:solidFill>
                <a:latin typeface="Times New Roman"/>
                <a:ea typeface="黑体"/>
              </a:endParaRPr>
            </a:p>
            <a:p>
              <a:pPr algn="l"/>
              <a:endParaRPr lang="en-US" altLang="en-US" sz="2000" dirty="0">
                <a:latin typeface="+mn-lt"/>
                <a:ea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基于视觉识别和闭环伺服的机械臂自主操作</a:t>
            </a:r>
            <a:endParaRPr lang="en-US"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grpSp>
        <p:nvGrpSpPr>
          <p:cNvPr id="4" name="Group 3"/>
          <p:cNvGrpSpPr/>
          <p:nvPr/>
        </p:nvGrpSpPr>
        <p:grpSpPr>
          <a:xfrm>
            <a:off x="156845" y="1722120"/>
            <a:ext cx="6900545" cy="1497330"/>
            <a:chOff x="200" y="4423"/>
            <a:chExt cx="21105" cy="4374"/>
          </a:xfrm>
        </p:grpSpPr>
        <p:sp>
          <p:nvSpPr>
            <p:cNvPr id="17" name="圆角矩形 100"/>
            <p:cNvSpPr/>
            <p:nvPr/>
          </p:nvSpPr>
          <p:spPr bwMode="auto">
            <a:xfrm>
              <a:off x="15284" y="5595"/>
              <a:ext cx="6021" cy="2031"/>
            </a:xfrm>
            <a:prstGeom prst="roundRect">
              <a:avLst>
                <a:gd name="adj" fmla="val 5077"/>
              </a:avLst>
            </a:prstGeom>
            <a:noFill/>
            <a:ln w="63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闭环/开环</a:t>
              </a:r>
              <a:r>
                <a:rPr lang="en-US" altLang="en-US" sz="2400" b="1" dirty="0">
                  <a:solidFill>
                    <a:schemeClr val="tx1"/>
                  </a:solidFill>
                  <a:latin typeface="Times New Roman"/>
                  <a:ea typeface="黑体"/>
                  <a:sym typeface="+mn-ea"/>
                </a:rPr>
                <a:t>视觉伺服</a:t>
              </a:r>
              <a:r>
                <a:rPr lang="en-US" altLang="zh-CN" sz="2400" b="1" dirty="0">
                  <a:solidFill>
                    <a:schemeClr val="tx1"/>
                  </a:solidFill>
                  <a:latin typeface="Times New Roman"/>
                  <a:ea typeface="黑体"/>
                </a:rPr>
                <a:t>抓取</a:t>
              </a:r>
              <a:endParaRPr lang="en-US" altLang="en-US" sz="2400" b="1" dirty="0">
                <a:solidFill>
                  <a:schemeClr val="tx1"/>
                </a:solidFill>
                <a:latin typeface="Times New Roman"/>
                <a:ea typeface="黑体"/>
              </a:endParaRPr>
            </a:p>
          </p:txBody>
        </p:sp>
        <p:cxnSp>
          <p:nvCxnSpPr>
            <p:cNvPr id="18" name="直接箭头连接符 17"/>
            <p:cNvCxnSpPr>
              <a:stCxn id="12" idx="3"/>
              <a:endCxn id="16" idx="1"/>
            </p:cNvCxnSpPr>
            <p:nvPr/>
          </p:nvCxnSpPr>
          <p:spPr bwMode="auto">
            <a:xfrm>
              <a:off x="4771" y="6610"/>
              <a:ext cx="375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2" name="直接箭头连接符 21"/>
            <p:cNvCxnSpPr>
              <a:stCxn id="16" idx="3"/>
              <a:endCxn id="17" idx="1"/>
            </p:cNvCxnSpPr>
            <p:nvPr/>
          </p:nvCxnSpPr>
          <p:spPr bwMode="auto">
            <a:xfrm>
              <a:off x="12497" y="6610"/>
              <a:ext cx="2787" cy="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矩形 25"/>
            <p:cNvSpPr/>
            <p:nvPr/>
          </p:nvSpPr>
          <p:spPr>
            <a:xfrm>
              <a:off x="4329" y="6074"/>
              <a:ext cx="4641" cy="2517"/>
            </a:xfrm>
            <a:prstGeom prst="rect">
              <a:avLst/>
            </a:prstGeom>
            <a:noFill/>
            <a:ln>
              <a:noFill/>
            </a:ln>
          </p:spPr>
          <p:txBody>
            <a:bodyPr wrap="square" lIns="0" tIns="0" rIns="0" bIns="0" rtlCol="0">
              <a:spAutoFit/>
            </a:bodyPr>
            <a:lstStyle/>
            <a:p>
              <a:pPr algn="ctr"/>
              <a:r>
                <a:rPr lang="en-US" altLang="zh-CN" sz="1400" b="1" dirty="0">
                  <a:latin typeface="Times New Roman"/>
                  <a:ea typeface="黑体"/>
                </a:rPr>
                <a:t>物体识别定位</a:t>
              </a:r>
              <a:endParaRPr lang="en-US" altLang="zh-CN" sz="2800" b="1" dirty="0">
                <a:latin typeface="Times New Roman"/>
                <a:ea typeface="黑体"/>
              </a:endParaRPr>
            </a:p>
            <a:p>
              <a:pPr algn="ctr"/>
              <a:r>
                <a:rPr lang="en-US" altLang="zh-CN" sz="1400" b="1" dirty="0">
                  <a:latin typeface="Times New Roman"/>
                  <a:ea typeface="黑体"/>
                </a:rPr>
                <a:t>抓取姿态分析</a:t>
              </a:r>
              <a:endParaRPr lang="en-US" altLang="zh-CN" sz="2800" b="1" dirty="0">
                <a:latin typeface="Times New Roman"/>
                <a:ea typeface="黑体"/>
              </a:endParaRPr>
            </a:p>
            <a:p>
              <a:pPr algn="ctr"/>
              <a:endParaRPr lang="en-US" altLang="zh-CN" sz="2800" b="1" dirty="0">
                <a:latin typeface="Times New Roman"/>
                <a:ea typeface="黑体"/>
              </a:endParaRPr>
            </a:p>
          </p:txBody>
        </p:sp>
        <p:grpSp>
          <p:nvGrpSpPr>
            <p:cNvPr id="5" name="Group 4"/>
            <p:cNvGrpSpPr/>
            <p:nvPr/>
          </p:nvGrpSpPr>
          <p:grpSpPr>
            <a:xfrm>
              <a:off x="200" y="4423"/>
              <a:ext cx="4570" cy="4373"/>
              <a:chOff x="-429" y="3504"/>
              <a:chExt cx="5620" cy="5290"/>
            </a:xfrm>
          </p:grpSpPr>
          <p:sp>
            <p:nvSpPr>
              <p:cNvPr id="12" name="圆角矩形 100"/>
              <p:cNvSpPr/>
              <p:nvPr/>
            </p:nvSpPr>
            <p:spPr bwMode="auto">
              <a:xfrm>
                <a:off x="-429" y="3504"/>
                <a:ext cx="5621" cy="5291"/>
              </a:xfrm>
              <a:prstGeom prst="roundRect">
                <a:avLst>
                  <a:gd name="adj" fmla="val 5077"/>
                </a:avLst>
              </a:prstGeom>
              <a:noFill/>
              <a:ln w="63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sz="2400" b="1" dirty="0">
                    <a:solidFill>
                      <a:schemeClr val="tx1"/>
                    </a:solidFill>
                    <a:latin typeface="Times New Roman"/>
                    <a:ea typeface="黑体"/>
                  </a:rPr>
                  <a:t>机械臂</a:t>
                </a:r>
                <a:endParaRPr lang="en-US" sz="2400" b="1" dirty="0">
                  <a:solidFill>
                    <a:schemeClr val="tx1"/>
                  </a:solidFill>
                  <a:latin typeface="Times New Roman"/>
                  <a:ea typeface="黑体"/>
                </a:endParaRPr>
              </a:p>
            </p:txBody>
          </p:sp>
          <p:pic>
            <p:nvPicPr>
              <p:cNvPr id="6" name="Picture 5" descr="Screenshot from 2020-12-02 19-18-49"/>
              <p:cNvPicPr>
                <a:picLocks noChangeAspect="1"/>
              </p:cNvPicPr>
              <p:nvPr/>
            </p:nvPicPr>
            <p:blipFill>
              <a:blip r:embed="rId1"/>
              <a:stretch>
                <a:fillRect/>
              </a:stretch>
            </p:blipFill>
            <p:spPr>
              <a:xfrm>
                <a:off x="-251" y="4762"/>
                <a:ext cx="5264" cy="3694"/>
              </a:xfrm>
              <a:prstGeom prst="rect">
                <a:avLst/>
              </a:prstGeom>
            </p:spPr>
          </p:pic>
        </p:grpSp>
        <p:grpSp>
          <p:nvGrpSpPr>
            <p:cNvPr id="11" name="Group 10"/>
            <p:cNvGrpSpPr/>
            <p:nvPr/>
          </p:nvGrpSpPr>
          <p:grpSpPr>
            <a:xfrm>
              <a:off x="8528" y="4423"/>
              <a:ext cx="3968" cy="4374"/>
              <a:chOff x="7579" y="3963"/>
              <a:chExt cx="3968" cy="5292"/>
            </a:xfrm>
          </p:grpSpPr>
          <p:sp>
            <p:nvSpPr>
              <p:cNvPr id="16" name="圆角矩形 100"/>
              <p:cNvSpPr/>
              <p:nvPr/>
            </p:nvSpPr>
            <p:spPr bwMode="auto">
              <a:xfrm>
                <a:off x="7579" y="3963"/>
                <a:ext cx="3969" cy="5292"/>
              </a:xfrm>
              <a:prstGeom prst="roundRect">
                <a:avLst>
                  <a:gd name="adj" fmla="val 5077"/>
                </a:avLst>
              </a:prstGeom>
              <a:noFill/>
              <a:ln w="63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zh-CN" sz="2400" b="1" dirty="0">
                    <a:solidFill>
                      <a:schemeClr val="tx1"/>
                    </a:solidFill>
                    <a:latin typeface="Times New Roman"/>
                    <a:ea typeface="黑体"/>
                  </a:rPr>
                  <a:t>识别结果</a:t>
                </a:r>
                <a:endParaRPr lang="en-US" altLang="zh-CN" sz="2400" b="1" dirty="0">
                  <a:solidFill>
                    <a:schemeClr val="tx1"/>
                  </a:solidFill>
                  <a:latin typeface="Times New Roman"/>
                  <a:ea typeface="黑体"/>
                </a:endParaRPr>
              </a:p>
            </p:txBody>
          </p:sp>
          <p:pic>
            <p:nvPicPr>
              <p:cNvPr id="8" name="Picture 7" descr="Screenshot from 2020-12-02 20-07-11"/>
              <p:cNvPicPr>
                <a:picLocks noChangeAspect="1"/>
              </p:cNvPicPr>
              <p:nvPr/>
            </p:nvPicPr>
            <p:blipFill>
              <a:blip r:embed="rId2"/>
              <a:stretch>
                <a:fillRect/>
              </a:stretch>
            </p:blipFill>
            <p:spPr>
              <a:xfrm>
                <a:off x="7778" y="5381"/>
                <a:ext cx="3570" cy="3375"/>
              </a:xfrm>
              <a:prstGeom prst="rect">
                <a:avLst/>
              </a:prstGeom>
            </p:spPr>
          </p:pic>
        </p:grpSp>
      </p:grpSp>
      <p:sp>
        <p:nvSpPr>
          <p:cNvPr id="14"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Morrison D, Corke P, Leitner J. Closing the loop for robotic grasping: A real-time, generative grasp synthesis approach[J]. arXiv preprint arXiv:1804.05172, 2018.</a:t>
            </a:r>
            <a:endParaRPr lang="en-US" altLang="zh-CN" sz="1000" dirty="0">
              <a:latin typeface="+mn-lt"/>
              <a:ea typeface="+mn-ea"/>
            </a:endParaRPr>
          </a:p>
        </p:txBody>
      </p:sp>
      <p:sp>
        <p:nvSpPr>
          <p:cNvPr id="19" name="Text Box 18"/>
          <p:cNvSpPr txBox="1"/>
          <p:nvPr/>
        </p:nvSpPr>
        <p:spPr>
          <a:xfrm>
            <a:off x="0" y="3876675"/>
            <a:ext cx="4279265" cy="2245360"/>
          </a:xfrm>
          <a:prstGeom prst="rect">
            <a:avLst/>
          </a:prstGeom>
          <a:solidFill>
            <a:schemeClr val="bg1"/>
          </a:solidFill>
        </p:spPr>
        <p:txBody>
          <a:bodyPr wrap="square" rtlCol="0">
            <a:spAutoFit/>
          </a:bodyPr>
          <a:lstStyle/>
          <a:p>
            <a:r>
              <a:rPr lang="en-US" altLang="en-US" sz="2000" dirty="0">
                <a:latin typeface="+mn-lt"/>
                <a:ea typeface="+mn-ea"/>
              </a:rPr>
              <a:t>输入depth，通过cnn网络得到物体最佳的抓取点</a:t>
            </a:r>
            <a:endParaRPr lang="en-US" altLang="en-US" sz="2000" dirty="0">
              <a:latin typeface="+mn-lt"/>
              <a:ea typeface="+mn-ea"/>
            </a:endParaRPr>
          </a:p>
          <a:p>
            <a:r>
              <a:rPr lang="en-US" altLang="en-US" sz="2000" dirty="0">
                <a:latin typeface="+mn-lt"/>
                <a:ea typeface="+mn-ea"/>
              </a:rPr>
              <a:t>数据集：Cornell Grasping Dataset</a:t>
            </a:r>
            <a:endParaRPr lang="en-US" altLang="en-US" sz="2000" dirty="0">
              <a:latin typeface="+mn-lt"/>
              <a:ea typeface="+mn-ea"/>
            </a:endParaRPr>
          </a:p>
          <a:p>
            <a:r>
              <a:rPr lang="en-US" altLang="en-US" sz="2000" dirty="0">
                <a:latin typeface="+mn-lt"/>
                <a:ea typeface="+mn-ea"/>
              </a:rPr>
              <a:t>使用闭环视觉伺服控制（传统控制算法）来做运动规划，适用于简单动作的任务。</a:t>
            </a:r>
            <a:endParaRPr lang="en-US" altLang="en-US" sz="2000" dirty="0">
              <a:latin typeface="+mn-lt"/>
              <a:ea typeface="+mn-ea"/>
            </a:endParaRPr>
          </a:p>
        </p:txBody>
      </p:sp>
      <p:pic>
        <p:nvPicPr>
          <p:cNvPr id="9" name="Picture 8" descr="Screenshot from 2020-12-13 18-33-03"/>
          <p:cNvPicPr>
            <a:picLocks noChangeAspect="1"/>
          </p:cNvPicPr>
          <p:nvPr/>
        </p:nvPicPr>
        <p:blipFill>
          <a:blip r:embed="rId3"/>
          <a:stretch>
            <a:fillRect/>
          </a:stretch>
        </p:blipFill>
        <p:spPr>
          <a:xfrm>
            <a:off x="4276090" y="3781425"/>
            <a:ext cx="7829550" cy="2237740"/>
          </a:xfrm>
          <a:prstGeom prst="rect">
            <a:avLst/>
          </a:prstGeom>
        </p:spPr>
      </p:pic>
      <p:pic>
        <p:nvPicPr>
          <p:cNvPr id="10" name="Picture 9" descr="Screenshot from 2020-12-13 22-30-04"/>
          <p:cNvPicPr>
            <a:picLocks noChangeAspect="1"/>
          </p:cNvPicPr>
          <p:nvPr/>
        </p:nvPicPr>
        <p:blipFill>
          <a:blip r:embed="rId4"/>
          <a:stretch>
            <a:fillRect/>
          </a:stretch>
        </p:blipFill>
        <p:spPr>
          <a:xfrm>
            <a:off x="7463790" y="716915"/>
            <a:ext cx="3739515" cy="29698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a:t>
            </a:r>
            <a:r>
              <a:rPr kumimoji="1" lang="en-US" altLang="zh-CN" dirty="0"/>
              <a:t>软件架构</a:t>
            </a:r>
            <a:endParaRPr kumimoji="1" lang="en-US" altLang="zh-CN" dirty="0"/>
          </a:p>
        </p:txBody>
      </p:sp>
      <p:sp>
        <p:nvSpPr>
          <p:cNvPr id="4" name="Text Box 3"/>
          <p:cNvSpPr txBox="1"/>
          <p:nvPr/>
        </p:nvSpPr>
        <p:spPr>
          <a:xfrm>
            <a:off x="167640" y="1695450"/>
            <a:ext cx="2540000" cy="706755"/>
          </a:xfrm>
          <a:prstGeom prst="rect">
            <a:avLst/>
          </a:prstGeom>
          <a:solidFill>
            <a:schemeClr val="bg1"/>
          </a:solidFill>
        </p:spPr>
        <p:txBody>
          <a:bodyPr wrap="square" rtlCol="0" anchor="t">
            <a:spAutoFit/>
          </a:bodyPr>
          <a:lstStyle/>
          <a:p>
            <a:r>
              <a:rPr lang="en-US" sz="2000" dirty="0">
                <a:latin typeface="+mn-lt"/>
                <a:ea typeface="+mn-ea"/>
              </a:rPr>
              <a:t>Unity 3D；；Gazebo；ODE</a:t>
            </a:r>
            <a:endParaRPr lang="en-US" sz="2000" dirty="0">
              <a:latin typeface="+mn-lt"/>
              <a:ea typeface="+mn-ea"/>
            </a:endParaRPr>
          </a:p>
        </p:txBody>
      </p:sp>
      <p:grpSp>
        <p:nvGrpSpPr>
          <p:cNvPr id="14" name="Group 13"/>
          <p:cNvGrpSpPr/>
          <p:nvPr/>
        </p:nvGrpSpPr>
        <p:grpSpPr>
          <a:xfrm>
            <a:off x="0" y="-1420"/>
            <a:ext cx="6979920" cy="3776980"/>
            <a:chOff x="4436" y="1650"/>
            <a:chExt cx="10992" cy="5948"/>
          </a:xfrm>
        </p:grpSpPr>
        <p:grpSp>
          <p:nvGrpSpPr>
            <p:cNvPr id="13" name="Group 12"/>
            <p:cNvGrpSpPr/>
            <p:nvPr/>
          </p:nvGrpSpPr>
          <p:grpSpPr>
            <a:xfrm>
              <a:off x="4436" y="1650"/>
              <a:ext cx="10993" cy="5949"/>
              <a:chOff x="4436" y="1650"/>
              <a:chExt cx="10993" cy="5949"/>
            </a:xfrm>
          </p:grpSpPr>
          <p:sp>
            <p:nvSpPr>
              <p:cNvPr id="2" name="Rounded Rectangle 1"/>
              <p:cNvSpPr/>
              <p:nvPr/>
            </p:nvSpPr>
            <p:spPr>
              <a:xfrm>
                <a:off x="4436" y="3253"/>
                <a:ext cx="4277"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Unity 3D</a:t>
                </a:r>
                <a:endParaRPr lang="en-US" altLang="en-US" sz="2200" dirty="0">
                  <a:solidFill>
                    <a:schemeClr val="tx1"/>
                  </a:solidFill>
                  <a:effectLst>
                    <a:outerShdw blurRad="38100" dist="19050" dir="2700000" algn="tl" rotWithShape="0">
                      <a:schemeClr val="dk1">
                        <a:alpha val="40000"/>
                      </a:schemeClr>
                    </a:outerShdw>
                  </a:effectLst>
                  <a:latin typeface="+mj-lt"/>
                  <a:sym typeface="+mn-ea"/>
                </a:endParaRPr>
              </a:p>
              <a:p>
                <a:pPr algn="ctr"/>
                <a:r>
                  <a:rPr lang="en-US" altLang="en-US" sz="2200" dirty="0">
                    <a:solidFill>
                      <a:schemeClr val="tx1"/>
                    </a:solidFill>
                    <a:effectLst>
                      <a:outerShdw blurRad="38100" dist="19050" dir="2700000" algn="tl" rotWithShape="0">
                        <a:schemeClr val="dk1">
                          <a:alpha val="40000"/>
                        </a:schemeClr>
                      </a:outerShdw>
                    </a:effectLst>
                    <a:latin typeface="+mj-lt"/>
                  </a:rPr>
                  <a:t>环境</a:t>
                </a:r>
                <a:endParaRPr lang="en-US" altLang="en-US" sz="2200" dirty="0">
                  <a:solidFill>
                    <a:schemeClr val="tx1"/>
                  </a:solidFill>
                  <a:effectLst>
                    <a:outerShdw blurRad="38100" dist="19050" dir="2700000" algn="tl" rotWithShape="0">
                      <a:schemeClr val="dk1">
                        <a:alpha val="40000"/>
                      </a:schemeClr>
                    </a:outerShdw>
                  </a:effectLst>
                  <a:latin typeface="+mj-lt"/>
                </a:endParaRPr>
              </a:p>
            </p:txBody>
          </p:sp>
          <p:sp>
            <p:nvSpPr>
              <p:cNvPr id="6" name="Rounded Rectangle 5"/>
              <p:cNvSpPr/>
              <p:nvPr/>
            </p:nvSpPr>
            <p:spPr>
              <a:xfrm>
                <a:off x="4436" y="1650"/>
                <a:ext cx="10993" cy="1474"/>
              </a:xfrm>
              <a:prstGeom prst="roundRect">
                <a:avLst/>
              </a:prstGeom>
              <a:solidFill>
                <a:schemeClr val="accent1">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rPr>
                  <a:t>机器人三维物理仿真环境软件架构</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endParaRPr>
              </a:p>
            </p:txBody>
          </p:sp>
          <p:sp>
            <p:nvSpPr>
              <p:cNvPr id="27" name="Rounded Rectangle 26"/>
              <p:cNvSpPr/>
              <p:nvPr/>
            </p:nvSpPr>
            <p:spPr>
              <a:xfrm>
                <a:off x="4436" y="5736"/>
                <a:ext cx="1936" cy="1863"/>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Physx物理引擎</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5" name="Rounded Rectangle 4"/>
              <p:cNvSpPr/>
              <p:nvPr/>
            </p:nvSpPr>
            <p:spPr>
              <a:xfrm>
                <a:off x="11152" y="3254"/>
                <a:ext cx="4277"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Gazebo</a:t>
                </a:r>
                <a:endParaRPr lang="en-US" altLang="en-US" sz="2200" dirty="0">
                  <a:solidFill>
                    <a:schemeClr val="tx1"/>
                  </a:solidFill>
                  <a:effectLst>
                    <a:outerShdw blurRad="38100" dist="19050" dir="2700000" algn="tl" rotWithShape="0">
                      <a:schemeClr val="dk1">
                        <a:alpha val="40000"/>
                      </a:schemeClr>
                    </a:outerShdw>
                  </a:effectLst>
                  <a:latin typeface="+mj-lt"/>
                  <a:sym typeface="+mn-ea"/>
                </a:endParaRPr>
              </a:p>
              <a:p>
                <a:pPr algn="ctr"/>
                <a:r>
                  <a:rPr lang="en-US" altLang="en-US" sz="2200" dirty="0">
                    <a:solidFill>
                      <a:schemeClr val="tx1"/>
                    </a:solidFill>
                    <a:effectLst>
                      <a:outerShdw blurRad="38100" dist="19050" dir="2700000" algn="tl" rotWithShape="0">
                        <a:schemeClr val="dk1">
                          <a:alpha val="40000"/>
                        </a:schemeClr>
                      </a:outerShdw>
                    </a:effectLst>
                    <a:latin typeface="+mj-lt"/>
                    <a:ea typeface="+mn-ea"/>
                    <a:sym typeface="+mn-ea"/>
                  </a:rPr>
                  <a:t>仿真环境</a:t>
                </a:r>
                <a:endParaRPr lang="en-US" altLang="en-US" sz="2200" dirty="0">
                  <a:solidFill>
                    <a:schemeClr val="tx1"/>
                  </a:solidFill>
                  <a:effectLst>
                    <a:outerShdw blurRad="38100" dist="19050" dir="2700000" algn="tl" rotWithShape="0">
                      <a:schemeClr val="dk1">
                        <a:alpha val="40000"/>
                      </a:schemeClr>
                    </a:outerShdw>
                  </a:effectLst>
                  <a:latin typeface="+mj-lt"/>
                  <a:ea typeface="+mn-ea"/>
                  <a:sym typeface="+mn-ea"/>
                </a:endParaRPr>
              </a:p>
            </p:txBody>
          </p:sp>
          <p:sp>
            <p:nvSpPr>
              <p:cNvPr id="8" name="Text Box 7"/>
              <p:cNvSpPr txBox="1"/>
              <p:nvPr/>
            </p:nvSpPr>
            <p:spPr>
              <a:xfrm>
                <a:off x="9365" y="3871"/>
                <a:ext cx="1135" cy="1113"/>
              </a:xfrm>
              <a:prstGeom prst="rect">
                <a:avLst/>
              </a:prstGeom>
              <a:noFill/>
            </p:spPr>
            <p:txBody>
              <a:bodyPr wrap="none" rtlCol="0">
                <a:spAutoFit/>
              </a:bodyPr>
              <a:lstStyle/>
              <a:p>
                <a:r>
                  <a:rPr lang="en-US" altLang="en-US" sz="2000" dirty="0">
                    <a:latin typeface="+mn-lt"/>
                    <a:ea typeface="+mn-ea"/>
                  </a:rPr>
                  <a:t>ROS</a:t>
                </a:r>
                <a:endParaRPr lang="en-US" altLang="en-US" sz="2000" dirty="0">
                  <a:latin typeface="+mn-lt"/>
                  <a:ea typeface="+mn-ea"/>
                </a:endParaRPr>
              </a:p>
              <a:p>
                <a:r>
                  <a:rPr lang="en-US" altLang="en-US" sz="2000" dirty="0">
                    <a:latin typeface="+mn-lt"/>
                    <a:ea typeface="+mn-ea"/>
                  </a:rPr>
                  <a:t>通信</a:t>
                </a:r>
                <a:endParaRPr lang="en-US" altLang="en-US" sz="2000" dirty="0">
                  <a:latin typeface="+mn-lt"/>
                  <a:ea typeface="+mn-ea"/>
                </a:endParaRPr>
              </a:p>
            </p:txBody>
          </p:sp>
          <p:sp>
            <p:nvSpPr>
              <p:cNvPr id="10" name="Rounded Rectangle 9"/>
              <p:cNvSpPr/>
              <p:nvPr/>
            </p:nvSpPr>
            <p:spPr>
              <a:xfrm>
                <a:off x="6372" y="5736"/>
                <a:ext cx="2342" cy="1863"/>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OpenGL渲染引擎</a:t>
                </a:r>
                <a:endParaRPr lang="en-US" altLang="en-US" sz="2200" dirty="0">
                  <a:solidFill>
                    <a:schemeClr val="tx1"/>
                  </a:solidFill>
                  <a:effectLst>
                    <a:outerShdw blurRad="38100" dist="19050" dir="2700000" algn="tl" rotWithShape="0">
                      <a:schemeClr val="dk1">
                        <a:alpha val="40000"/>
                      </a:schemeClr>
                    </a:outerShdw>
                  </a:effectLst>
                  <a:latin typeface="+mj-lt"/>
                  <a:sym typeface="+mn-ea"/>
                </a:endParaRPr>
              </a:p>
            </p:txBody>
          </p:sp>
          <p:sp>
            <p:nvSpPr>
              <p:cNvPr id="11" name="Rounded Rectangle 10"/>
              <p:cNvSpPr/>
              <p:nvPr/>
            </p:nvSpPr>
            <p:spPr>
              <a:xfrm>
                <a:off x="11152" y="5736"/>
                <a:ext cx="2275" cy="1863"/>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ODE物理引擎</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12" name="Rounded Rectangle 11"/>
              <p:cNvSpPr/>
              <p:nvPr/>
            </p:nvSpPr>
            <p:spPr>
              <a:xfrm>
                <a:off x="13427" y="5736"/>
                <a:ext cx="2002" cy="1863"/>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OGRE</a:t>
                </a:r>
                <a:endParaRPr lang="en-US" altLang="en-US" sz="2200" dirty="0">
                  <a:solidFill>
                    <a:schemeClr val="tx1"/>
                  </a:solidFill>
                  <a:effectLst>
                    <a:outerShdw blurRad="38100" dist="19050" dir="2700000" algn="tl" rotWithShape="0">
                      <a:schemeClr val="dk1">
                        <a:alpha val="40000"/>
                      </a:schemeClr>
                    </a:outerShdw>
                  </a:effectLst>
                  <a:latin typeface="+mj-lt"/>
                  <a:sym typeface="+mn-ea"/>
                </a:endParaRPr>
              </a:p>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渲染引擎</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grpSp>
        <p:cxnSp>
          <p:nvCxnSpPr>
            <p:cNvPr id="9" name="Straight Arrow Connector 8"/>
            <p:cNvCxnSpPr>
              <a:stCxn id="2" idx="3"/>
              <a:endCxn id="5" idx="1"/>
            </p:cNvCxnSpPr>
            <p:nvPr/>
          </p:nvCxnSpPr>
          <p:spPr>
            <a:xfrm>
              <a:off x="8713" y="4427"/>
              <a:ext cx="2439" cy="1"/>
            </a:xfrm>
            <a:prstGeom prst="straightConnector1">
              <a:avLst/>
            </a:prstGeom>
            <a:solidFill>
              <a:schemeClr val="accent1"/>
            </a:solidFill>
            <a:ln w="28575" cap="flat" cmpd="sng" algn="ctr">
              <a:solidFill>
                <a:schemeClr val="tx1"/>
              </a:solidFill>
              <a:prstDash val="solid"/>
              <a:round/>
              <a:headEnd type="arrow" w="med" len="med"/>
              <a:tailEnd type="arrow" w="med" len="med"/>
            </a:ln>
          </p:spPr>
        </p:cxnSp>
      </p:grpSp>
      <p:grpSp>
        <p:nvGrpSpPr>
          <p:cNvPr id="15" name="Group 32"/>
          <p:cNvGrpSpPr/>
          <p:nvPr/>
        </p:nvGrpSpPr>
        <p:grpSpPr>
          <a:xfrm>
            <a:off x="4648835" y="4205605"/>
            <a:ext cx="7543165" cy="2652395"/>
            <a:chOff x="3210" y="3587"/>
            <a:chExt cx="11879" cy="4043"/>
          </a:xfrm>
        </p:grpSpPr>
        <p:sp>
          <p:nvSpPr>
            <p:cNvPr id="16" name="Rounded Rectangle 26"/>
            <p:cNvSpPr/>
            <p:nvPr/>
          </p:nvSpPr>
          <p:spPr>
            <a:xfrm>
              <a:off x="3210" y="6136"/>
              <a:ext cx="11878" cy="1494"/>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scene3d>
                <a:camera prst="orthographicFront"/>
                <a:lightRig rig="threePt" dir="t"/>
              </a:scene3d>
            </a:bodyPr>
            <a:lstStyle/>
            <a:p>
              <a:pPr algn="ctr"/>
              <a:r>
                <a:rPr lang="en-US" altLang="en-US" sz="2200" dirty="0">
                  <a:solidFill>
                    <a:schemeClr val="tx1"/>
                  </a:solidFill>
                  <a:effectLst>
                    <a:outerShdw blurRad="38100" dist="19050" dir="2700000" algn="tl" rotWithShape="0">
                      <a:schemeClr val="dk1">
                        <a:alpha val="40000"/>
                      </a:schemeClr>
                    </a:outerShdw>
                  </a:effectLst>
                  <a:latin typeface="+mj-lt"/>
                </a:rPr>
                <a:t>内容1：基于Unity 3D和ROS的机器人三维物理仿真环境</a:t>
              </a:r>
              <a:endParaRPr lang="en-US" altLang="en-US" sz="2200" dirty="0">
                <a:solidFill>
                  <a:schemeClr val="tx1"/>
                </a:solidFill>
                <a:effectLst>
                  <a:outerShdw blurRad="38100" dist="19050" dir="2700000" algn="tl" rotWithShape="0">
                    <a:schemeClr val="dk1">
                      <a:alpha val="40000"/>
                    </a:schemeClr>
                  </a:outerShdw>
                </a:effectLst>
                <a:latin typeface="+mj-lt"/>
              </a:endParaRPr>
            </a:p>
          </p:txBody>
        </p:sp>
        <p:sp>
          <p:nvSpPr>
            <p:cNvPr id="17" name="Rounded Rectangle 28"/>
            <p:cNvSpPr/>
            <p:nvPr/>
          </p:nvSpPr>
          <p:spPr>
            <a:xfrm>
              <a:off x="3210" y="3587"/>
              <a:ext cx="4192"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内容2：基于视觉识别和伺服算法的机械臂自主操作</a:t>
              </a:r>
              <a:endParaRPr lang="en-US" sz="2200" dirty="0">
                <a:ln>
                  <a:solidFill>
                    <a:schemeClr val="bg1">
                      <a:lumMod val="85000"/>
                    </a:schemeClr>
                  </a:solidFill>
                </a:ln>
                <a:solidFill>
                  <a:schemeClr val="bg1"/>
                </a:solidFill>
                <a:latin typeface="+mj-lt"/>
              </a:endParaRPr>
            </a:p>
          </p:txBody>
        </p:sp>
        <p:sp>
          <p:nvSpPr>
            <p:cNvPr id="18" name="Rounded Rectangle 29"/>
            <p:cNvSpPr/>
            <p:nvPr/>
          </p:nvSpPr>
          <p:spPr>
            <a:xfrm>
              <a:off x="10728" y="3587"/>
              <a:ext cx="4361"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rPr>
                <a:t>内容3：基于仿真环境和数据手套的机械臂操作轨迹数据生成</a:t>
              </a:r>
              <a:endParaRPr lang="en-US" altLang="en-US" sz="2200" dirty="0">
                <a:solidFill>
                  <a:schemeClr val="tx1"/>
                </a:solidFill>
                <a:effectLst>
                  <a:outerShdw blurRad="38100" dist="19050" dir="2700000" algn="tl" rotWithShape="0">
                    <a:schemeClr val="dk1">
                      <a:alpha val="40000"/>
                    </a:schemeClr>
                  </a:outerShdw>
                </a:effectLst>
                <a:latin typeface="+mj-lt"/>
              </a:endParaRPr>
            </a:p>
          </p:txBody>
        </p:sp>
        <p:cxnSp>
          <p:nvCxnSpPr>
            <p:cNvPr id="19" name="Straight Arrow Connector 30"/>
            <p:cNvCxnSpPr>
              <a:stCxn id="17" idx="3"/>
              <a:endCxn id="18" idx="1"/>
            </p:cNvCxnSpPr>
            <p:nvPr/>
          </p:nvCxnSpPr>
          <p:spPr>
            <a:xfrm>
              <a:off x="7402" y="4761"/>
              <a:ext cx="3326"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0" name="Text Box 31"/>
            <p:cNvSpPr txBox="1"/>
            <p:nvPr/>
          </p:nvSpPr>
          <p:spPr>
            <a:xfrm>
              <a:off x="7667" y="4050"/>
              <a:ext cx="2963" cy="516"/>
            </a:xfrm>
            <a:prstGeom prst="rect">
              <a:avLst/>
            </a:prstGeom>
            <a:solidFill>
              <a:schemeClr val="bg1"/>
            </a:solidFill>
          </p:spPr>
          <p:txBody>
            <a:bodyPr wrap="square" rtlCol="0">
              <a:spAutoFit/>
            </a:bodyPr>
            <a:lstStyle/>
            <a:p>
              <a:r>
                <a:rPr lang="zh-CN" altLang="en-US" sz="1600" dirty="0">
                  <a:latin typeface="+mn-lt"/>
                  <a:ea typeface="+mn-ea"/>
                </a:rPr>
                <a:t>伺服控制</a:t>
              </a:r>
              <a:r>
                <a:rPr lang="en-US" altLang="en-US" sz="1600" dirty="0" err="1">
                  <a:latin typeface="+mn-lt"/>
                  <a:ea typeface="+mn-ea"/>
                </a:rPr>
                <a:t>算法支持</a:t>
              </a:r>
              <a:endParaRPr lang="en-US" altLang="en-US" sz="1600" dirty="0">
                <a:latin typeface="+mn-lt"/>
                <a:ea typeface="+mn-e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5" name="Group 4"/>
          <p:cNvGrpSpPr/>
          <p:nvPr/>
        </p:nvGrpSpPr>
        <p:grpSpPr>
          <a:xfrm>
            <a:off x="721360" y="1277620"/>
            <a:ext cx="10703560" cy="3319780"/>
            <a:chOff x="845" y="4465"/>
            <a:chExt cx="16856" cy="5228"/>
          </a:xfrm>
        </p:grpSpPr>
        <p:grpSp>
          <p:nvGrpSpPr>
            <p:cNvPr id="69" name="Group 68"/>
            <p:cNvGrpSpPr/>
            <p:nvPr/>
          </p:nvGrpSpPr>
          <p:grpSpPr>
            <a:xfrm>
              <a:off x="845" y="4465"/>
              <a:ext cx="16856" cy="5228"/>
              <a:chOff x="845" y="4465"/>
              <a:chExt cx="16856" cy="5228"/>
            </a:xfrm>
          </p:grpSpPr>
          <p:sp>
            <p:nvSpPr>
              <p:cNvPr id="66" name="Rounded Rectangle 65"/>
              <p:cNvSpPr/>
              <p:nvPr/>
            </p:nvSpPr>
            <p:spPr>
              <a:xfrm>
                <a:off x="14270" y="6358"/>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机器车urdf描述文件</a:t>
                </a:r>
                <a:endParaRPr lang="en-US" altLang="en-US" sz="1600" dirty="0">
                  <a:ln>
                    <a:solidFill>
                      <a:schemeClr val="bg1">
                        <a:lumMod val="85000"/>
                      </a:schemeClr>
                    </a:solidFill>
                  </a:ln>
                  <a:solidFill>
                    <a:schemeClr val="tx1"/>
                  </a:solidFill>
                  <a:latin typeface="+mn-lt"/>
                  <a:ea typeface="+mn-ea"/>
                  <a:sym typeface="+mn-ea"/>
                </a:endParaRPr>
              </a:p>
            </p:txBody>
          </p:sp>
          <p:grpSp>
            <p:nvGrpSpPr>
              <p:cNvPr id="68" name="Group 67"/>
              <p:cNvGrpSpPr/>
              <p:nvPr/>
            </p:nvGrpSpPr>
            <p:grpSpPr>
              <a:xfrm>
                <a:off x="845" y="4465"/>
                <a:ext cx="16856" cy="5228"/>
                <a:chOff x="845" y="4465"/>
                <a:chExt cx="16856" cy="5228"/>
              </a:xfrm>
            </p:grpSpPr>
            <p:grpSp>
              <p:nvGrpSpPr>
                <p:cNvPr id="65" name="Group 64"/>
                <p:cNvGrpSpPr/>
                <p:nvPr/>
              </p:nvGrpSpPr>
              <p:grpSpPr>
                <a:xfrm>
                  <a:off x="845" y="4465"/>
                  <a:ext cx="16856" cy="5228"/>
                  <a:chOff x="845" y="4465"/>
                  <a:chExt cx="16856" cy="5228"/>
                </a:xfrm>
              </p:grpSpPr>
              <p:grpSp>
                <p:nvGrpSpPr>
                  <p:cNvPr id="61" name="Group 60"/>
                  <p:cNvGrpSpPr/>
                  <p:nvPr/>
                </p:nvGrpSpPr>
                <p:grpSpPr>
                  <a:xfrm>
                    <a:off x="845" y="4465"/>
                    <a:ext cx="16857" cy="5228"/>
                    <a:chOff x="845" y="4482"/>
                    <a:chExt cx="16857" cy="5228"/>
                  </a:xfrm>
                </p:grpSpPr>
                <p:grpSp>
                  <p:nvGrpSpPr>
                    <p:cNvPr id="59" name="Group 58"/>
                    <p:cNvGrpSpPr/>
                    <p:nvPr/>
                  </p:nvGrpSpPr>
                  <p:grpSpPr>
                    <a:xfrm>
                      <a:off x="845" y="4482"/>
                      <a:ext cx="16857" cy="4790"/>
                      <a:chOff x="845" y="4482"/>
                      <a:chExt cx="16857" cy="4790"/>
                    </a:xfrm>
                  </p:grpSpPr>
                  <p:grpSp>
                    <p:nvGrpSpPr>
                      <p:cNvPr id="57" name="Group 56"/>
                      <p:cNvGrpSpPr/>
                      <p:nvPr/>
                    </p:nvGrpSpPr>
                    <p:grpSpPr>
                      <a:xfrm>
                        <a:off x="845" y="4482"/>
                        <a:ext cx="16857" cy="4790"/>
                        <a:chOff x="655" y="5668"/>
                        <a:chExt cx="16857" cy="4790"/>
                      </a:xfrm>
                    </p:grpSpPr>
                    <p:grpSp>
                      <p:nvGrpSpPr>
                        <p:cNvPr id="40" name="Group 39"/>
                        <p:cNvGrpSpPr/>
                        <p:nvPr/>
                      </p:nvGrpSpPr>
                      <p:grpSpPr>
                        <a:xfrm>
                          <a:off x="655" y="5668"/>
                          <a:ext cx="13425" cy="4790"/>
                          <a:chOff x="-2370" y="5485"/>
                          <a:chExt cx="13425" cy="4790"/>
                        </a:xfrm>
                      </p:grpSpPr>
                      <p:sp>
                        <p:nvSpPr>
                          <p:cNvPr id="23" name="Text Box 22"/>
                          <p:cNvSpPr txBox="1"/>
                          <p:nvPr/>
                        </p:nvSpPr>
                        <p:spPr>
                          <a:xfrm>
                            <a:off x="10529" y="6354"/>
                            <a:ext cx="488" cy="531"/>
                          </a:xfrm>
                          <a:prstGeom prst="rect">
                            <a:avLst/>
                          </a:prstGeom>
                          <a:solidFill>
                            <a:schemeClr val="bg1"/>
                          </a:solidFill>
                        </p:spPr>
                        <p:txBody>
                          <a:bodyPr wrap="none" rtlCol="0" anchor="t">
                            <a:spAutoFit/>
                          </a:bodyPr>
                          <a:lstStyle/>
                          <a:p>
                            <a:endParaRPr lang="en-US" altLang="en-US" sz="1600" dirty="0">
                              <a:latin typeface="+mn-lt"/>
                              <a:ea typeface="+mn-ea"/>
                              <a:sym typeface="+mn-ea"/>
                            </a:endParaRPr>
                          </a:p>
                        </p:txBody>
                      </p:sp>
                      <p:grpSp>
                        <p:nvGrpSpPr>
                          <p:cNvPr id="38" name="Group 37"/>
                          <p:cNvGrpSpPr/>
                          <p:nvPr/>
                        </p:nvGrpSpPr>
                        <p:grpSpPr>
                          <a:xfrm>
                            <a:off x="-2370" y="5485"/>
                            <a:ext cx="12207" cy="4790"/>
                            <a:chOff x="-3689" y="6087"/>
                            <a:chExt cx="12207" cy="4790"/>
                          </a:xfrm>
                        </p:grpSpPr>
                        <p:sp>
                          <p:nvSpPr>
                            <p:cNvPr id="28" name="Rounded Rectangle 27"/>
                            <p:cNvSpPr/>
                            <p:nvPr/>
                          </p:nvSpPr>
                          <p:spPr>
                            <a:xfrm>
                              <a:off x="2964" y="9045"/>
                              <a:ext cx="3756" cy="1600"/>
                            </a:xfrm>
                            <a:prstGeom prst="roundRect">
                              <a:avLst/>
                            </a:prstGeom>
                            <a:noFill/>
                            <a:ln w="1587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nvGrpSpPr>
                            <p:cNvPr id="37" name="Group 36"/>
                            <p:cNvGrpSpPr/>
                            <p:nvPr/>
                          </p:nvGrpSpPr>
                          <p:grpSpPr>
                            <a:xfrm>
                              <a:off x="-3689" y="6087"/>
                              <a:ext cx="12207" cy="4790"/>
                              <a:chOff x="-3689" y="6087"/>
                              <a:chExt cx="12207" cy="4790"/>
                            </a:xfrm>
                          </p:grpSpPr>
                          <p:sp>
                            <p:nvSpPr>
                              <p:cNvPr id="15" name="Rounded Rectangle 14"/>
                              <p:cNvSpPr/>
                              <p:nvPr/>
                            </p:nvSpPr>
                            <p:spPr>
                              <a:xfrm>
                                <a:off x="-3689" y="6087"/>
                                <a:ext cx="12207" cy="4790"/>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nvGrpSpPr>
                              <p:cNvPr id="36" name="Group 35"/>
                              <p:cNvGrpSpPr/>
                              <p:nvPr/>
                            </p:nvGrpSpPr>
                            <p:grpSpPr>
                              <a:xfrm>
                                <a:off x="1445" y="6220"/>
                                <a:ext cx="5961" cy="4275"/>
                                <a:chOff x="1445" y="6220"/>
                                <a:chExt cx="5961" cy="4275"/>
                              </a:xfrm>
                            </p:grpSpPr>
                            <p:sp>
                              <p:nvSpPr>
                                <p:cNvPr id="18" name="Text Box 17"/>
                                <p:cNvSpPr txBox="1"/>
                                <p:nvPr/>
                              </p:nvSpPr>
                              <p:spPr>
                                <a:xfrm>
                                  <a:off x="1445" y="6220"/>
                                  <a:ext cx="2320" cy="531"/>
                                </a:xfrm>
                                <a:prstGeom prst="rect">
                                  <a:avLst/>
                                </a:prstGeom>
                                <a:solidFill>
                                  <a:schemeClr val="bg1"/>
                                </a:solidFill>
                              </p:spPr>
                              <p:txBody>
                                <a:bodyPr wrap="none" rtlCol="0">
                                  <a:spAutoFit/>
                                </a:bodyPr>
                                <a:lstStyle/>
                                <a:p>
                                  <a:r>
                                    <a:rPr lang="en-US" altLang="en-US" sz="1600" dirty="0">
                                      <a:latin typeface="+mn-lt"/>
                                      <a:ea typeface="+mn-ea"/>
                                    </a:rPr>
                                    <a:t>Unity 3D脚本</a:t>
                                  </a:r>
                                  <a:endParaRPr lang="en-US" altLang="en-US" sz="1600" dirty="0">
                                    <a:latin typeface="+mn-lt"/>
                                    <a:ea typeface="+mn-ea"/>
                                  </a:endParaRPr>
                                </a:p>
                              </p:txBody>
                            </p:sp>
                            <p:sp>
                              <p:nvSpPr>
                                <p:cNvPr id="24" name="Rounded Rectangle 23"/>
                                <p:cNvSpPr/>
                                <p:nvPr/>
                              </p:nvSpPr>
                              <p:spPr>
                                <a:xfrm>
                                  <a:off x="3420" y="6956"/>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physx物理仿真器</a:t>
                                  </a:r>
                                  <a:endParaRPr lang="en-US" sz="1600" dirty="0">
                                    <a:ln>
                                      <a:solidFill>
                                        <a:schemeClr val="bg1">
                                          <a:lumMod val="85000"/>
                                        </a:schemeClr>
                                      </a:solidFill>
                                    </a:ln>
                                    <a:solidFill>
                                      <a:schemeClr val="tx1"/>
                                    </a:solidFill>
                                    <a:latin typeface="+mn-lt"/>
                                    <a:ea typeface="+mn-ea"/>
                                  </a:endParaRPr>
                                </a:p>
                              </p:txBody>
                            </p:sp>
                            <p:sp>
                              <p:nvSpPr>
                                <p:cNvPr id="26" name="Rounded Rectangle 25"/>
                                <p:cNvSpPr/>
                                <p:nvPr/>
                              </p:nvSpPr>
                              <p:spPr>
                                <a:xfrm>
                                  <a:off x="5299" y="7788"/>
                                  <a:ext cx="2107"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articulation</a:t>
                                  </a:r>
                                  <a:endParaRPr lang="en-US" altLang="en-US" sz="1600" dirty="0">
                                    <a:solidFill>
                                      <a:schemeClr val="tx1"/>
                                    </a:solidFill>
                                    <a:latin typeface="+mn-lt"/>
                                    <a:ea typeface="+mn-ea"/>
                                  </a:endParaRPr>
                                </a:p>
                                <a:p>
                                  <a:pPr algn="ctr"/>
                                  <a:r>
                                    <a:rPr lang="en-US" altLang="en-US" sz="1600" dirty="0">
                                      <a:solidFill>
                                        <a:schemeClr val="tx1"/>
                                      </a:solidFill>
                                      <a:latin typeface="+mn-lt"/>
                                      <a:ea typeface="+mn-ea"/>
                                    </a:rPr>
                                    <a:t>接口</a:t>
                                  </a:r>
                                  <a:endParaRPr lang="en-US" altLang="en-US" sz="1600" dirty="0">
                                    <a:ln>
                                      <a:solidFill>
                                        <a:schemeClr val="bg1">
                                          <a:lumMod val="85000"/>
                                        </a:schemeClr>
                                      </a:solidFill>
                                    </a:ln>
                                    <a:solidFill>
                                      <a:schemeClr val="tx1"/>
                                    </a:solidFill>
                                    <a:latin typeface="+mn-lt"/>
                                    <a:ea typeface="+mn-ea"/>
                                  </a:endParaRPr>
                                </a:p>
                              </p:txBody>
                            </p:sp>
                            <p:sp>
                              <p:nvSpPr>
                                <p:cNvPr id="27" name="Rounded Rectangle 26"/>
                                <p:cNvSpPr/>
                                <p:nvPr/>
                              </p:nvSpPr>
                              <p:spPr>
                                <a:xfrm>
                                  <a:off x="2047" y="7787"/>
                                  <a:ext cx="2313"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环境</a:t>
                                  </a:r>
                                  <a:endParaRPr lang="en-US" altLang="en-US" sz="1600" dirty="0">
                                    <a:solidFill>
                                      <a:schemeClr val="tx1"/>
                                    </a:solidFill>
                                    <a:latin typeface="+mn-lt"/>
                                    <a:ea typeface="+mn-ea"/>
                                  </a:endParaRPr>
                                </a:p>
                                <a:p>
                                  <a:pPr algn="ctr"/>
                                  <a:r>
                                    <a:rPr lang="en-US" altLang="en-US" sz="1600" dirty="0">
                                      <a:solidFill>
                                        <a:schemeClr val="tx1"/>
                                      </a:solidFill>
                                      <a:latin typeface="+mn-lt"/>
                                      <a:ea typeface="+mn-ea"/>
                                    </a:rPr>
                                    <a:t>接口</a:t>
                                  </a:r>
                                  <a:endParaRPr lang="en-US" altLang="en-US" sz="1600" dirty="0">
                                    <a:ln>
                                      <a:solidFill>
                                        <a:schemeClr val="bg1">
                                          <a:lumMod val="85000"/>
                                        </a:schemeClr>
                                      </a:solidFill>
                                    </a:ln>
                                    <a:solidFill>
                                      <a:schemeClr val="tx1"/>
                                    </a:solidFill>
                                    <a:latin typeface="+mn-lt"/>
                                    <a:ea typeface="+mn-ea"/>
                                  </a:endParaRPr>
                                </a:p>
                              </p:txBody>
                            </p:sp>
                            <p:sp>
                              <p:nvSpPr>
                                <p:cNvPr id="29" name="Text Box 28"/>
                                <p:cNvSpPr txBox="1"/>
                                <p:nvPr/>
                              </p:nvSpPr>
                              <p:spPr>
                                <a:xfrm>
                                  <a:off x="4040" y="9045"/>
                                  <a:ext cx="1605" cy="531"/>
                                </a:xfrm>
                                <a:prstGeom prst="rect">
                                  <a:avLst/>
                                </a:prstGeom>
                                <a:noFill/>
                              </p:spPr>
                              <p:txBody>
                                <a:bodyPr wrap="none" rtlCol="0">
                                  <a:spAutoFit/>
                                </a:bodyPr>
                                <a:lstStyle/>
                                <a:p>
                                  <a:pPr algn="l"/>
                                  <a:r>
                                    <a:rPr lang="en-US" altLang="en-US" sz="1600" dirty="0">
                                      <a:sym typeface="+mn-ea"/>
                                    </a:rPr>
                                    <a:t>ROS接口</a:t>
                                  </a:r>
                                  <a:endParaRPr lang="en-US" altLang="en-US" sz="1600" dirty="0">
                                    <a:latin typeface="+mn-lt"/>
                                    <a:ea typeface="+mn-ea"/>
                                    <a:sym typeface="+mn-ea"/>
                                  </a:endParaRPr>
                                </a:p>
                              </p:txBody>
                            </p:sp>
                            <p:sp>
                              <p:nvSpPr>
                                <p:cNvPr id="30" name="Text Box 29"/>
                                <p:cNvSpPr txBox="1"/>
                                <p:nvPr/>
                              </p:nvSpPr>
                              <p:spPr>
                                <a:xfrm>
                                  <a:off x="3111" y="9576"/>
                                  <a:ext cx="1248" cy="919"/>
                                </a:xfrm>
                                <a:prstGeom prst="rect">
                                  <a:avLst/>
                                </a:prstGeom>
                                <a:noFill/>
                                <a:ln w="15875" cmpd="sng">
                                  <a:solidFill>
                                    <a:srgbClr val="FFA662"/>
                                  </a:solidFill>
                                  <a:prstDash val="solid"/>
                                </a:ln>
                              </p:spPr>
                              <p:txBody>
                                <a:bodyPr wrap="none" rtlCol="0">
                                  <a:spAutoFit/>
                                </a:bodyPr>
                                <a:lstStyle/>
                                <a:p>
                                  <a:pPr algn="l"/>
                                  <a:r>
                                    <a:rPr lang="en-US" altLang="en-US" sz="1600" dirty="0">
                                      <a:sym typeface="+mn-ea"/>
                                    </a:rPr>
                                    <a:t>传感器</a:t>
                                  </a:r>
                                  <a:endParaRPr lang="en-US" altLang="en-US" sz="1600" dirty="0">
                                    <a:sym typeface="+mn-ea"/>
                                  </a:endParaRPr>
                                </a:p>
                                <a:p>
                                  <a:pPr algn="l"/>
                                  <a:r>
                                    <a:rPr lang="en-US" altLang="en-US" sz="1600" dirty="0">
                                      <a:latin typeface="+mn-lt"/>
                                      <a:ea typeface="+mn-ea"/>
                                      <a:sym typeface="+mn-ea"/>
                                    </a:rPr>
                                    <a:t> 接口</a:t>
                                  </a:r>
                                  <a:endParaRPr lang="en-US" altLang="en-US" sz="1600" dirty="0">
                                    <a:latin typeface="+mn-lt"/>
                                    <a:ea typeface="+mn-ea"/>
                                    <a:sym typeface="+mn-ea"/>
                                  </a:endParaRPr>
                                </a:p>
                              </p:txBody>
                            </p:sp>
                            <p:sp>
                              <p:nvSpPr>
                                <p:cNvPr id="31" name="Text Box 30"/>
                                <p:cNvSpPr txBox="1"/>
                                <p:nvPr/>
                              </p:nvSpPr>
                              <p:spPr>
                                <a:xfrm>
                                  <a:off x="5324" y="9576"/>
                                  <a:ext cx="1248" cy="919"/>
                                </a:xfrm>
                                <a:prstGeom prst="rect">
                                  <a:avLst/>
                                </a:prstGeom>
                                <a:noFill/>
                                <a:ln w="15875" cmpd="sng">
                                  <a:solidFill>
                                    <a:srgbClr val="FFA662"/>
                                  </a:solidFill>
                                  <a:prstDash val="solid"/>
                                </a:ln>
                              </p:spPr>
                              <p:txBody>
                                <a:bodyPr wrap="none" rtlCol="0">
                                  <a:spAutoFit/>
                                </a:bodyPr>
                                <a:lstStyle/>
                                <a:p>
                                  <a:pPr algn="l"/>
                                  <a:r>
                                    <a:rPr lang="en-US" altLang="en-US" sz="1600" dirty="0">
                                      <a:sym typeface="+mn-ea"/>
                                    </a:rPr>
                                    <a:t>控制器</a:t>
                                  </a:r>
                                  <a:endParaRPr lang="en-US" altLang="en-US" sz="1600" dirty="0">
                                    <a:sym typeface="+mn-ea"/>
                                  </a:endParaRPr>
                                </a:p>
                                <a:p>
                                  <a:pPr algn="l"/>
                                  <a:r>
                                    <a:rPr lang="en-US" altLang="en-US" sz="1600" dirty="0">
                                      <a:latin typeface="+mn-lt"/>
                                      <a:ea typeface="+mn-ea"/>
                                      <a:sym typeface="+mn-ea"/>
                                    </a:rPr>
                                    <a:t> 接口</a:t>
                                  </a:r>
                                  <a:endParaRPr lang="en-US" altLang="en-US" sz="1600" dirty="0">
                                    <a:latin typeface="+mn-lt"/>
                                    <a:ea typeface="+mn-ea"/>
                                    <a:sym typeface="+mn-ea"/>
                                  </a:endParaRPr>
                                </a:p>
                              </p:txBody>
                            </p:sp>
                            <p:cxnSp>
                              <p:nvCxnSpPr>
                                <p:cNvPr id="32" name="Straight Arrow Connector 31"/>
                                <p:cNvCxnSpPr>
                                  <a:stCxn id="27" idx="3"/>
                                  <a:endCxn id="26" idx="1"/>
                                </p:cNvCxnSpPr>
                                <p:nvPr/>
                              </p:nvCxnSpPr>
                              <p:spPr>
                                <a:xfrm>
                                  <a:off x="4360" y="8164"/>
                                  <a:ext cx="939" cy="1"/>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33" name="Elbow Connector 32"/>
                                <p:cNvCxnSpPr>
                                  <a:stCxn id="26" idx="1"/>
                                  <a:endCxn id="24" idx="2"/>
                                </p:cNvCxnSpPr>
                                <p:nvPr/>
                              </p:nvCxnSpPr>
                              <p:spPr>
                                <a:xfrm rot="10800000">
                                  <a:off x="4842" y="7426"/>
                                  <a:ext cx="457" cy="739"/>
                                </a:xfrm>
                                <a:prstGeom prst="bentConnector2">
                                  <a:avLst/>
                                </a:prstGeom>
                                <a:solidFill>
                                  <a:schemeClr val="accent1"/>
                                </a:solidFill>
                                <a:ln w="9525" cap="flat" cmpd="sng" algn="ctr">
                                  <a:solidFill>
                                    <a:schemeClr val="tx1"/>
                                  </a:solidFill>
                                  <a:prstDash val="solid"/>
                                  <a:round/>
                                  <a:headEnd type="none" w="med" len="med"/>
                                  <a:tailEnd type="arrow" w="med" len="med"/>
                                </a:ln>
                              </p:spPr>
                            </p:cxnSp>
                            <p:cxnSp>
                              <p:nvCxnSpPr>
                                <p:cNvPr id="34" name="Elbow Connector 33"/>
                                <p:cNvCxnSpPr>
                                  <a:stCxn id="27" idx="2"/>
                                  <a:endCxn id="30" idx="0"/>
                                </p:cNvCxnSpPr>
                                <p:nvPr/>
                              </p:nvCxnSpPr>
                              <p:spPr>
                                <a:xfrm rot="5400000" flipV="1">
                                  <a:off x="2952" y="8793"/>
                                  <a:ext cx="1036" cy="531"/>
                                </a:xfrm>
                                <a:prstGeom prst="bentConnector3">
                                  <a:avLst>
                                    <a:gd name="adj1" fmla="val 49952"/>
                                  </a:avLst>
                                </a:prstGeom>
                                <a:solidFill>
                                  <a:schemeClr val="accent1"/>
                                </a:solidFill>
                                <a:ln w="9525" cap="flat" cmpd="sng" algn="ctr">
                                  <a:solidFill>
                                    <a:schemeClr val="tx1"/>
                                  </a:solidFill>
                                  <a:prstDash val="solid"/>
                                  <a:round/>
                                  <a:headEnd type="none" w="med" len="med"/>
                                  <a:tailEnd type="arrow" w="med" len="med"/>
                                </a:ln>
                              </p:spPr>
                            </p:cxnSp>
                            <p:cxnSp>
                              <p:nvCxnSpPr>
                                <p:cNvPr id="35" name="Elbow Connector 34"/>
                                <p:cNvCxnSpPr>
                                  <a:stCxn id="26" idx="2"/>
                                  <a:endCxn id="31" idx="0"/>
                                </p:cNvCxnSpPr>
                                <p:nvPr/>
                              </p:nvCxnSpPr>
                              <p:spPr>
                                <a:xfrm rot="5400000">
                                  <a:off x="5633" y="8856"/>
                                  <a:ext cx="1035" cy="405"/>
                                </a:xfrm>
                                <a:prstGeom prst="bentConnector3">
                                  <a:avLst>
                                    <a:gd name="adj1" fmla="val 50048"/>
                                  </a:avLst>
                                </a:prstGeom>
                                <a:solidFill>
                                  <a:schemeClr val="accent1"/>
                                </a:solidFill>
                                <a:ln w="9525" cap="flat" cmpd="sng" algn="ctr">
                                  <a:solidFill>
                                    <a:schemeClr val="tx1"/>
                                  </a:solidFill>
                                  <a:prstDash val="solid"/>
                                  <a:round/>
                                  <a:headEnd type="none" w="med" len="med"/>
                                  <a:tailEnd type="arrow" w="med" len="med"/>
                                </a:ln>
                              </p:spPr>
                            </p:cxnSp>
                          </p:grpSp>
                        </p:grpSp>
                      </p:grpSp>
                      <p:cxnSp>
                        <p:nvCxnSpPr>
                          <p:cNvPr id="39" name="Straight Arrow Connector 38"/>
                          <p:cNvCxnSpPr>
                            <a:stCxn id="54" idx="1"/>
                            <a:endCxn id="63" idx="3"/>
                          </p:cNvCxnSpPr>
                          <p:nvPr/>
                        </p:nvCxnSpPr>
                        <p:spPr>
                          <a:xfrm flipH="1">
                            <a:off x="9693" y="6604"/>
                            <a:ext cx="1362"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41" name="Rounded Rectangle 40"/>
                        <p:cNvSpPr/>
                        <p:nvPr/>
                      </p:nvSpPr>
                      <p:spPr>
                        <a:xfrm>
                          <a:off x="2480" y="6537"/>
                          <a:ext cx="231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opengl渲染</a:t>
                          </a:r>
                          <a:endParaRPr lang="en-US" altLang="en-US" sz="1600" dirty="0">
                            <a:ln>
                              <a:solidFill>
                                <a:schemeClr val="bg1">
                                  <a:lumMod val="85000"/>
                                </a:schemeClr>
                              </a:solidFill>
                            </a:ln>
                            <a:solidFill>
                              <a:schemeClr val="tx1"/>
                            </a:solidFill>
                            <a:latin typeface="+mn-lt"/>
                            <a:ea typeface="+mn-ea"/>
                          </a:endParaRPr>
                        </a:p>
                      </p:txBody>
                    </p:sp>
                    <p:sp>
                      <p:nvSpPr>
                        <p:cNvPr id="42" name="Rounded Rectangle 41"/>
                        <p:cNvSpPr/>
                        <p:nvPr/>
                      </p:nvSpPr>
                      <p:spPr>
                        <a:xfrm>
                          <a:off x="1160" y="8642"/>
                          <a:ext cx="231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unity shaders</a:t>
                          </a:r>
                          <a:endParaRPr lang="en-US" altLang="en-US" sz="1600" dirty="0">
                            <a:ln>
                              <a:solidFill>
                                <a:schemeClr val="bg1">
                                  <a:lumMod val="85000"/>
                                </a:schemeClr>
                              </a:solidFill>
                            </a:ln>
                            <a:solidFill>
                              <a:schemeClr val="tx1"/>
                            </a:solidFill>
                            <a:latin typeface="+mn-lt"/>
                            <a:ea typeface="+mn-ea"/>
                          </a:endParaRPr>
                        </a:p>
                      </p:txBody>
                    </p:sp>
                    <p:grpSp>
                      <p:nvGrpSpPr>
                        <p:cNvPr id="47" name="Group 46"/>
                        <p:cNvGrpSpPr/>
                        <p:nvPr/>
                      </p:nvGrpSpPr>
                      <p:grpSpPr>
                        <a:xfrm>
                          <a:off x="3831" y="7810"/>
                          <a:ext cx="2034" cy="2134"/>
                          <a:chOff x="3764" y="7274"/>
                          <a:chExt cx="2034" cy="2134"/>
                        </a:xfrm>
                      </p:grpSpPr>
                      <p:sp>
                        <p:nvSpPr>
                          <p:cNvPr id="43" name="Rounded Rectangle 42"/>
                          <p:cNvSpPr/>
                          <p:nvPr/>
                        </p:nvSpPr>
                        <p:spPr>
                          <a:xfrm>
                            <a:off x="4175" y="7390"/>
                            <a:ext cx="1211"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RGBD</a:t>
                            </a:r>
                            <a:endParaRPr lang="en-US" altLang="en-US" sz="1600" dirty="0">
                              <a:ln>
                                <a:solidFill>
                                  <a:schemeClr val="bg1">
                                    <a:lumMod val="85000"/>
                                  </a:schemeClr>
                                </a:solidFill>
                              </a:ln>
                              <a:solidFill>
                                <a:schemeClr val="tx1"/>
                              </a:solidFill>
                              <a:latin typeface="+mn-lt"/>
                              <a:ea typeface="+mn-ea"/>
                            </a:endParaRPr>
                          </a:p>
                        </p:txBody>
                      </p:sp>
                      <p:sp>
                        <p:nvSpPr>
                          <p:cNvPr id="44" name="Rounded Rectangle 43"/>
                          <p:cNvSpPr/>
                          <p:nvPr/>
                        </p:nvSpPr>
                        <p:spPr>
                          <a:xfrm>
                            <a:off x="3876" y="7882"/>
                            <a:ext cx="1809"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200" dirty="0">
                                <a:solidFill>
                                  <a:schemeClr val="tx1"/>
                                </a:solidFill>
                                <a:latin typeface="+mn-lt"/>
                                <a:ea typeface="+mn-ea"/>
                              </a:rPr>
                              <a:t>Segmentation</a:t>
                            </a:r>
                            <a:endParaRPr lang="en-US" altLang="en-US" sz="1200" dirty="0">
                              <a:solidFill>
                                <a:schemeClr val="tx1"/>
                              </a:solidFill>
                              <a:latin typeface="+mn-lt"/>
                              <a:ea typeface="+mn-ea"/>
                            </a:endParaRPr>
                          </a:p>
                        </p:txBody>
                      </p:sp>
                      <p:sp>
                        <p:nvSpPr>
                          <p:cNvPr id="45" name="Rounded Rectangle 44"/>
                          <p:cNvSpPr/>
                          <p:nvPr/>
                        </p:nvSpPr>
                        <p:spPr>
                          <a:xfrm>
                            <a:off x="3764" y="7274"/>
                            <a:ext cx="2034" cy="2134"/>
                          </a:xfrm>
                          <a:prstGeom prst="roundRect">
                            <a:avLst/>
                          </a:prstGeom>
                          <a:noFill/>
                          <a:ln w="1587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cxnSp>
                      <p:nvCxnSpPr>
                        <p:cNvPr id="46" name="Elbow Connector 45"/>
                        <p:cNvCxnSpPr>
                          <a:stCxn id="27" idx="1"/>
                          <a:endCxn id="41" idx="3"/>
                        </p:cNvCxnSpPr>
                        <p:nvPr/>
                      </p:nvCxnSpPr>
                      <p:spPr>
                        <a:xfrm rot="10800000">
                          <a:off x="4793" y="6772"/>
                          <a:ext cx="1598" cy="97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cxnSp>
                      <p:nvCxnSpPr>
                        <p:cNvPr id="48" name="Elbow Connector 47"/>
                        <p:cNvCxnSpPr>
                          <a:stCxn id="45" idx="3"/>
                          <a:endCxn id="30" idx="1"/>
                        </p:cNvCxnSpPr>
                        <p:nvPr/>
                      </p:nvCxnSpPr>
                      <p:spPr>
                        <a:xfrm>
                          <a:off x="5860" y="9159"/>
                          <a:ext cx="1595" cy="458"/>
                        </a:xfrm>
                        <a:prstGeom prst="bentConnector3">
                          <a:avLst>
                            <a:gd name="adj1" fmla="val 50031"/>
                          </a:avLst>
                        </a:prstGeom>
                        <a:solidFill>
                          <a:schemeClr val="accent1"/>
                        </a:solidFill>
                        <a:ln w="9525" cap="flat" cmpd="sng" algn="ctr">
                          <a:solidFill>
                            <a:schemeClr val="tx1"/>
                          </a:solidFill>
                          <a:prstDash val="solid"/>
                          <a:round/>
                          <a:headEnd type="none" w="med" len="med"/>
                          <a:tailEnd type="arrow" w="med" len="med"/>
                        </a:ln>
                      </p:spPr>
                    </p:cxnSp>
                    <p:cxnSp>
                      <p:nvCxnSpPr>
                        <p:cNvPr id="50" name="Straight Arrow Connector 49"/>
                        <p:cNvCxnSpPr>
                          <a:stCxn id="42" idx="3"/>
                          <a:endCxn id="45" idx="1"/>
                        </p:cNvCxnSpPr>
                        <p:nvPr/>
                      </p:nvCxnSpPr>
                      <p:spPr>
                        <a:xfrm>
                          <a:off x="3473" y="8877"/>
                          <a:ext cx="358"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1" name="Elbow Connector 50"/>
                        <p:cNvCxnSpPr>
                          <a:stCxn id="41" idx="1"/>
                          <a:endCxn id="42" idx="1"/>
                        </p:cNvCxnSpPr>
                        <p:nvPr/>
                      </p:nvCxnSpPr>
                      <p:spPr>
                        <a:xfrm rot="10800000" flipV="1">
                          <a:off x="1160" y="6771"/>
                          <a:ext cx="1320" cy="2105"/>
                        </a:xfrm>
                        <a:prstGeom prst="bentConnector3">
                          <a:avLst>
                            <a:gd name="adj1" fmla="val 128409"/>
                          </a:avLst>
                        </a:prstGeom>
                        <a:solidFill>
                          <a:schemeClr val="accent1"/>
                        </a:solidFill>
                        <a:ln w="9525" cap="flat" cmpd="sng" algn="ctr">
                          <a:solidFill>
                            <a:schemeClr val="tx1"/>
                          </a:solidFill>
                          <a:prstDash val="solid"/>
                          <a:round/>
                          <a:headEnd type="none" w="med" len="med"/>
                          <a:tailEnd type="arrow" w="med" len="med"/>
                        </a:ln>
                      </p:spPr>
                    </p:cxnSp>
                    <p:sp>
                      <p:nvSpPr>
                        <p:cNvPr id="53" name="Rounded Rectangle 52"/>
                        <p:cNvSpPr/>
                        <p:nvPr/>
                      </p:nvSpPr>
                      <p:spPr>
                        <a:xfrm>
                          <a:off x="12963" y="5669"/>
                          <a:ext cx="4549" cy="4789"/>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54" name="Rounded Rectangle 53"/>
                        <p:cNvSpPr/>
                        <p:nvPr/>
                      </p:nvSpPr>
                      <p:spPr>
                        <a:xfrm>
                          <a:off x="14080" y="6422"/>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cxnSp>
                      <p:nvCxnSpPr>
                        <p:cNvPr id="55" name="Elbow Connector 54"/>
                        <p:cNvCxnSpPr>
                          <a:stCxn id="56" idx="1"/>
                          <a:endCxn id="63" idx="3"/>
                        </p:cNvCxnSpPr>
                        <p:nvPr/>
                      </p:nvCxnSpPr>
                      <p:spPr>
                        <a:xfrm rot="10800000">
                          <a:off x="12718" y="6787"/>
                          <a:ext cx="1362" cy="207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56" name="Rounded Rectangle 55"/>
                        <p:cNvSpPr/>
                        <p:nvPr/>
                      </p:nvSpPr>
                      <p:spPr>
                        <a:xfrm>
                          <a:off x="14080" y="8626"/>
                          <a:ext cx="2313" cy="47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家具数据</a:t>
                          </a:r>
                          <a:endParaRPr lang="en-US" altLang="en-US" sz="1600" dirty="0">
                            <a:ln>
                              <a:solidFill>
                                <a:schemeClr val="bg1">
                                  <a:lumMod val="85000"/>
                                </a:schemeClr>
                              </a:solidFill>
                            </a:ln>
                            <a:solidFill>
                              <a:schemeClr val="tx1"/>
                            </a:solidFill>
                            <a:latin typeface="+mn-lt"/>
                            <a:ea typeface="+mn-ea"/>
                            <a:sym typeface="+mn-ea"/>
                          </a:endParaRPr>
                        </a:p>
                      </p:txBody>
                    </p:sp>
                  </p:grpSp>
                  <p:sp>
                    <p:nvSpPr>
                      <p:cNvPr id="58" name="Text Box 57"/>
                      <p:cNvSpPr txBox="1"/>
                      <p:nvPr/>
                    </p:nvSpPr>
                    <p:spPr>
                      <a:xfrm>
                        <a:off x="14324" y="4615"/>
                        <a:ext cx="2208" cy="531"/>
                      </a:xfrm>
                      <a:prstGeom prst="rect">
                        <a:avLst/>
                      </a:prstGeom>
                      <a:solidFill>
                        <a:schemeClr val="bg1"/>
                      </a:solidFill>
                    </p:spPr>
                    <p:txBody>
                      <a:bodyPr wrap="none" rtlCol="0">
                        <a:spAutoFit/>
                      </a:bodyPr>
                      <a:lstStyle/>
                      <a:p>
                        <a:r>
                          <a:rPr lang="en-US" altLang="en-US" sz="1600" dirty="0">
                            <a:latin typeface="+mn-lt"/>
                            <a:ea typeface="+mn-ea"/>
                          </a:rPr>
                          <a:t>模型数据文件</a:t>
                        </a:r>
                        <a:endParaRPr lang="en-US" altLang="en-US" sz="1600" dirty="0">
                          <a:latin typeface="+mn-lt"/>
                          <a:ea typeface="+mn-ea"/>
                        </a:endParaRPr>
                      </a:p>
                    </p:txBody>
                  </p:sp>
                </p:grpSp>
                <p:cxnSp>
                  <p:nvCxnSpPr>
                    <p:cNvPr id="60" name="Straight Arrow Connector 59"/>
                    <p:cNvCxnSpPr>
                      <a:stCxn id="28" idx="2"/>
                    </p:cNvCxnSpPr>
                    <p:nvPr/>
                  </p:nvCxnSpPr>
                  <p:spPr>
                    <a:xfrm flipH="1">
                      <a:off x="9374" y="9040"/>
                      <a:ext cx="2" cy="67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63" name="Rounded Rectangle 62"/>
                  <p:cNvSpPr/>
                  <p:nvPr/>
                </p:nvSpPr>
                <p:spPr>
                  <a:xfrm>
                    <a:off x="11106" y="5349"/>
                    <a:ext cx="1802"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urdf转换器</a:t>
                    </a:r>
                    <a:endParaRPr lang="en-US" altLang="en-US" sz="1600" dirty="0">
                      <a:solidFill>
                        <a:schemeClr val="tx1"/>
                      </a:solidFill>
                      <a:latin typeface="+mn-lt"/>
                      <a:ea typeface="+mn-ea"/>
                    </a:endParaRPr>
                  </a:p>
                </p:txBody>
              </p:sp>
              <p:cxnSp>
                <p:nvCxnSpPr>
                  <p:cNvPr id="64" name="Straight Arrow Connector 63"/>
                  <p:cNvCxnSpPr>
                    <a:stCxn id="63" idx="1"/>
                    <a:endCxn id="24" idx="3"/>
                  </p:cNvCxnSpPr>
                  <p:nvPr/>
                </p:nvCxnSpPr>
                <p:spPr>
                  <a:xfrm flipH="1" flipV="1">
                    <a:off x="10797" y="5569"/>
                    <a:ext cx="309" cy="1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67" name="Elbow Connector 66"/>
                <p:cNvCxnSpPr>
                  <a:stCxn id="66" idx="1"/>
                  <a:endCxn id="63" idx="3"/>
                </p:cNvCxnSpPr>
                <p:nvPr/>
              </p:nvCxnSpPr>
              <p:spPr>
                <a:xfrm rot="10800000">
                  <a:off x="12908" y="5584"/>
                  <a:ext cx="1362" cy="113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grpSp>
        <p:sp>
          <p:nvSpPr>
            <p:cNvPr id="4" name="Rounded Rectangle 3"/>
            <p:cNvSpPr/>
            <p:nvPr/>
          </p:nvSpPr>
          <p:spPr>
            <a:xfrm>
              <a:off x="4134" y="7685"/>
              <a:ext cx="1809"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200" dirty="0">
                  <a:solidFill>
                    <a:schemeClr val="tx1"/>
                  </a:solidFill>
                  <a:latin typeface="+mn-lt"/>
                  <a:ea typeface="+mn-ea"/>
                </a:rPr>
                <a:t>点云</a:t>
              </a:r>
              <a:endParaRPr lang="en-US" altLang="en-US" sz="1200" dirty="0">
                <a:solidFill>
                  <a:schemeClr val="tx1"/>
                </a:solidFill>
                <a:latin typeface="+mn-lt"/>
                <a:ea typeface="+mn-ea"/>
              </a:endParaRPr>
            </a:p>
          </p:txBody>
        </p:sp>
      </p:grpSp>
      <p:pic>
        <p:nvPicPr>
          <p:cNvPr id="6" name="Picture 5" descr="Screenshot from 2021-12-02 01-23-11"/>
          <p:cNvPicPr>
            <a:picLocks noChangeAspect="1"/>
          </p:cNvPicPr>
          <p:nvPr/>
        </p:nvPicPr>
        <p:blipFill>
          <a:blip r:embed="rId1"/>
          <a:stretch>
            <a:fillRect/>
          </a:stretch>
        </p:blipFill>
        <p:spPr>
          <a:xfrm>
            <a:off x="5080" y="4319270"/>
            <a:ext cx="3952875" cy="2190750"/>
          </a:xfrm>
          <a:prstGeom prst="rect">
            <a:avLst/>
          </a:prstGeom>
          <a:ln w="28575" cmpd="sng">
            <a:solidFill>
              <a:srgbClr val="2C2C2C"/>
            </a:solidFill>
            <a:prstDash val="solid"/>
          </a:ln>
        </p:spPr>
      </p:pic>
      <p:graphicFrame>
        <p:nvGraphicFramePr>
          <p:cNvPr id="7" name="Table 6"/>
          <p:cNvGraphicFramePr/>
          <p:nvPr/>
        </p:nvGraphicFramePr>
        <p:xfrm>
          <a:off x="3957955" y="4319270"/>
          <a:ext cx="2316480" cy="2191385"/>
        </p:xfrm>
        <a:graphic>
          <a:graphicData uri="http://schemas.openxmlformats.org/drawingml/2006/table">
            <a:tbl>
              <a:tblPr firstRow="1" bandRow="1">
                <a:tableStyleId>{5C22544A-7EE6-4342-B048-85BDC9FD1C3A}</a:tableStyleId>
              </a:tblPr>
              <a:tblGrid>
                <a:gridCol w="2316480"/>
              </a:tblGrid>
              <a:tr h="313055">
                <a:tc>
                  <a:txBody>
                    <a:bodyPr/>
                    <a:lstStyle/>
                    <a:p>
                      <a:pPr>
                        <a:buNone/>
                      </a:pPr>
                      <a:r>
                        <a:rPr lang="en-US" altLang="en-US"/>
                        <a:t>单目相机参数</a:t>
                      </a:r>
                      <a:endParaRPr lang="en-US" altLang="en-US"/>
                    </a:p>
                  </a:txBody>
                  <a:tcPr/>
                </a:tc>
              </a:tr>
              <a:tr h="313055">
                <a:tc>
                  <a:txBody>
                    <a:bodyPr/>
                    <a:lstStyle/>
                    <a:p>
                      <a:pPr>
                        <a:buNone/>
                      </a:pPr>
                      <a:r>
                        <a:rPr lang="en-US" altLang="en-US" sz="1350">
                          <a:sym typeface="+mn-ea"/>
                        </a:rPr>
                        <a:t>投影方式</a:t>
                      </a:r>
                      <a:endParaRPr lang="en-US" altLang="en-US"/>
                    </a:p>
                  </a:txBody>
                  <a:tcPr/>
                </a:tc>
              </a:tr>
              <a:tr h="313055">
                <a:tc>
                  <a:txBody>
                    <a:bodyPr/>
                    <a:lstStyle/>
                    <a:p>
                      <a:pPr>
                        <a:buNone/>
                      </a:pPr>
                      <a:r>
                        <a:rPr lang="en-US" altLang="en-US" sz="1350">
                          <a:sym typeface="+mn-ea"/>
                        </a:rPr>
                        <a:t>视场角（°）</a:t>
                      </a:r>
                      <a:endParaRPr lang="en-US" altLang="en-US" sz="1350">
                        <a:sym typeface="+mn-ea"/>
                      </a:endParaRPr>
                    </a:p>
                  </a:txBody>
                  <a:tcPr/>
                </a:tc>
              </a:tr>
              <a:tr h="313055">
                <a:tc>
                  <a:txBody>
                    <a:bodyPr/>
                    <a:lstStyle/>
                    <a:p>
                      <a:pPr>
                        <a:buNone/>
                      </a:pPr>
                      <a:r>
                        <a:rPr lang="en-US" altLang="en-US" sz="1350">
                          <a:sym typeface="+mn-ea"/>
                        </a:rPr>
                        <a:t>焦距（mm）</a:t>
                      </a:r>
                      <a:endParaRPr lang="en-US" altLang="en-US"/>
                    </a:p>
                  </a:txBody>
                  <a:tcPr/>
                </a:tc>
              </a:tr>
              <a:tr h="313055">
                <a:tc>
                  <a:txBody>
                    <a:bodyPr/>
                    <a:lstStyle/>
                    <a:p>
                      <a:pPr>
                        <a:buNone/>
                      </a:pPr>
                      <a:r>
                        <a:rPr lang="en-US" altLang="en-US" sz="1350">
                          <a:sym typeface="+mn-ea"/>
                        </a:rPr>
                        <a:t>芯片大小（mm）</a:t>
                      </a:r>
                      <a:endParaRPr lang="en-US" altLang="en-US"/>
                    </a:p>
                  </a:txBody>
                  <a:tcPr/>
                </a:tc>
              </a:tr>
              <a:tr h="313055">
                <a:tc>
                  <a:txBody>
                    <a:bodyPr/>
                    <a:lstStyle/>
                    <a:p>
                      <a:pPr>
                        <a:buNone/>
                      </a:pPr>
                      <a:r>
                        <a:rPr lang="en-US" altLang="en-US" sz="1350">
                          <a:sym typeface="+mn-ea"/>
                        </a:rPr>
                        <a:t>远近裁剪平面（m）</a:t>
                      </a:r>
                      <a:endParaRPr lang="en-US" altLang="en-US"/>
                    </a:p>
                  </a:txBody>
                  <a:tcPr/>
                </a:tc>
              </a:tr>
              <a:tr h="313055">
                <a:tc>
                  <a:txBody>
                    <a:bodyPr/>
                    <a:lstStyle/>
                    <a:p>
                      <a:pPr>
                        <a:buNone/>
                      </a:pPr>
                      <a:r>
                        <a:rPr lang="en-US" altLang="en-US" sz="1350">
                          <a:sym typeface="+mn-ea"/>
                        </a:rPr>
                        <a:t>图像分辨率</a:t>
                      </a:r>
                      <a:endParaRPr lang="en-US" altLang="en-US" sz="1350">
                        <a:sym typeface="+mn-ea"/>
                      </a:endParaRPr>
                    </a:p>
                  </a:txBody>
                  <a:tcPr/>
                </a:tc>
              </a:tr>
            </a:tbl>
          </a:graphicData>
        </a:graphic>
      </p:graphicFrame>
      <p:graphicFrame>
        <p:nvGraphicFramePr>
          <p:cNvPr id="9" name="Table 8"/>
          <p:cNvGraphicFramePr/>
          <p:nvPr/>
        </p:nvGraphicFramePr>
        <p:xfrm>
          <a:off x="10495280" y="4319905"/>
          <a:ext cx="2316480" cy="2189480"/>
        </p:xfrm>
        <a:graphic>
          <a:graphicData uri="http://schemas.openxmlformats.org/drawingml/2006/table">
            <a:tbl>
              <a:tblPr firstRow="1" bandRow="1">
                <a:tableStyleId>{5C22544A-7EE6-4342-B048-85BDC9FD1C3A}</a:tableStyleId>
              </a:tblPr>
              <a:tblGrid>
                <a:gridCol w="2316480"/>
              </a:tblGrid>
              <a:tr h="547370">
                <a:tc>
                  <a:txBody>
                    <a:bodyPr/>
                    <a:lstStyle/>
                    <a:p>
                      <a:pPr>
                        <a:buNone/>
                      </a:pPr>
                      <a:r>
                        <a:rPr lang="en-US" altLang="en-US"/>
                        <a:t>双目相机参数</a:t>
                      </a:r>
                      <a:endParaRPr lang="en-US" altLang="en-US"/>
                    </a:p>
                  </a:txBody>
                  <a:tcPr/>
                </a:tc>
              </a:tr>
              <a:tr h="547370">
                <a:tc>
                  <a:txBody>
                    <a:bodyPr/>
                    <a:lstStyle/>
                    <a:p>
                      <a:pPr>
                        <a:buNone/>
                      </a:pPr>
                      <a:r>
                        <a:rPr lang="en-US" altLang="en-US"/>
                        <a:t>左目相机</a:t>
                      </a:r>
                      <a:endParaRPr lang="en-US" altLang="en-US"/>
                    </a:p>
                  </a:txBody>
                  <a:tcPr/>
                </a:tc>
              </a:tr>
              <a:tr h="547370">
                <a:tc>
                  <a:txBody>
                    <a:bodyPr/>
                    <a:lstStyle/>
                    <a:p>
                      <a:pPr>
                        <a:buNone/>
                      </a:pPr>
                      <a:r>
                        <a:rPr lang="en-US" altLang="en-US" sz="1350">
                          <a:sym typeface="+mn-ea"/>
                        </a:rPr>
                        <a:t>右目相机</a:t>
                      </a:r>
                      <a:endParaRPr lang="en-US" altLang="en-US" sz="1350">
                        <a:sym typeface="+mn-ea"/>
                      </a:endParaRPr>
                    </a:p>
                  </a:txBody>
                  <a:tcPr/>
                </a:tc>
              </a:tr>
              <a:tr h="547370">
                <a:tc>
                  <a:txBody>
                    <a:bodyPr/>
                    <a:lstStyle/>
                    <a:p>
                      <a:pPr>
                        <a:buNone/>
                      </a:pPr>
                      <a:r>
                        <a:rPr lang="en-US" altLang="en-US"/>
                        <a:t>相机间距(mm)</a:t>
                      </a:r>
                      <a:endParaRPr lang="en-US" altLang="en-US"/>
                    </a:p>
                  </a:txBody>
                  <a:tcPr/>
                </a:tc>
              </a:tr>
            </a:tbl>
          </a:graphicData>
        </a:graphic>
      </p:graphicFrame>
      <p:pic>
        <p:nvPicPr>
          <p:cNvPr id="16" name="Picture 15" descr="Screenshot from 2021-12-02 11-18-53"/>
          <p:cNvPicPr>
            <a:picLocks noChangeAspect="1"/>
          </p:cNvPicPr>
          <p:nvPr/>
        </p:nvPicPr>
        <p:blipFill>
          <a:blip r:embed="rId2"/>
          <a:stretch>
            <a:fillRect/>
          </a:stretch>
        </p:blipFill>
        <p:spPr>
          <a:xfrm>
            <a:off x="6429375" y="4319905"/>
            <a:ext cx="4065905" cy="21888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78679"/>
            <a:ext cx="11520000" cy="557213"/>
          </a:xfrm>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74" name="Group 73"/>
          <p:cNvGrpSpPr/>
          <p:nvPr/>
        </p:nvGrpSpPr>
        <p:grpSpPr>
          <a:xfrm>
            <a:off x="744220" y="1426845"/>
            <a:ext cx="10703560" cy="4918075"/>
            <a:chOff x="1172" y="2247"/>
            <a:chExt cx="16856" cy="7745"/>
          </a:xfrm>
        </p:grpSpPr>
        <p:grpSp>
          <p:nvGrpSpPr>
            <p:cNvPr id="52" name="Group 51"/>
            <p:cNvGrpSpPr/>
            <p:nvPr/>
          </p:nvGrpSpPr>
          <p:grpSpPr>
            <a:xfrm>
              <a:off x="1172" y="2247"/>
              <a:ext cx="16856" cy="7745"/>
              <a:chOff x="1172" y="2247"/>
              <a:chExt cx="16856" cy="7745"/>
            </a:xfrm>
          </p:grpSpPr>
          <p:grpSp>
            <p:nvGrpSpPr>
              <p:cNvPr id="22" name="Group 21"/>
              <p:cNvGrpSpPr/>
              <p:nvPr/>
            </p:nvGrpSpPr>
            <p:grpSpPr>
              <a:xfrm>
                <a:off x="1172" y="2247"/>
                <a:ext cx="16856" cy="7745"/>
                <a:chOff x="1172" y="2247"/>
                <a:chExt cx="16856" cy="7745"/>
              </a:xfrm>
            </p:grpSpPr>
            <p:sp>
              <p:nvSpPr>
                <p:cNvPr id="17" name="Rounded Rectangle 16"/>
                <p:cNvSpPr/>
                <p:nvPr/>
              </p:nvSpPr>
              <p:spPr>
                <a:xfrm>
                  <a:off x="1173" y="8554"/>
                  <a:ext cx="12153" cy="1437"/>
                </a:xfrm>
                <a:prstGeom prst="roundRect">
                  <a:avLst/>
                </a:prstGeom>
                <a:noFill/>
                <a:ln w="15875" cmpd="sng">
                  <a:solidFill>
                    <a:srgbClr val="002060"/>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sp>
              <p:nvSpPr>
                <p:cNvPr id="19" name="Text Box 18"/>
                <p:cNvSpPr txBox="1"/>
                <p:nvPr/>
              </p:nvSpPr>
              <p:spPr>
                <a:xfrm>
                  <a:off x="6447" y="8619"/>
                  <a:ext cx="1685" cy="1307"/>
                </a:xfrm>
                <a:prstGeom prst="rect">
                  <a:avLst/>
                </a:prstGeom>
                <a:noFill/>
              </p:spPr>
              <p:txBody>
                <a:bodyPr wrap="square" rtlCol="0">
                  <a:spAutoFit/>
                </a:bodyPr>
                <a:lstStyle/>
                <a:p>
                  <a:pPr algn="l"/>
                  <a:r>
                    <a:rPr lang="en-US" altLang="en-US" sz="1600" dirty="0">
                      <a:sym typeface="+mn-ea"/>
                    </a:rPr>
                    <a:t>外接程序</a:t>
                  </a:r>
                  <a:endParaRPr lang="en-US" altLang="en-US" sz="1600" dirty="0">
                    <a:sym typeface="+mn-ea"/>
                  </a:endParaRPr>
                </a:p>
                <a:p>
                  <a:pPr algn="l"/>
                  <a:r>
                    <a:rPr lang="en-US" altLang="en-US" sz="1600" dirty="0">
                      <a:latin typeface="+mn-lt"/>
                      <a:ea typeface="+mn-ea"/>
                      <a:sym typeface="+mn-ea"/>
                    </a:rPr>
                    <a:t>Gazebo、Rviz等</a:t>
                  </a:r>
                  <a:endParaRPr lang="en-US" altLang="en-US" sz="1600" dirty="0">
                    <a:latin typeface="+mn-lt"/>
                    <a:ea typeface="+mn-ea"/>
                    <a:sym typeface="+mn-ea"/>
                  </a:endParaRPr>
                </a:p>
              </p:txBody>
            </p:sp>
            <p:grpSp>
              <p:nvGrpSpPr>
                <p:cNvPr id="21" name="Group 20"/>
                <p:cNvGrpSpPr/>
                <p:nvPr/>
              </p:nvGrpSpPr>
              <p:grpSpPr>
                <a:xfrm>
                  <a:off x="1172" y="2247"/>
                  <a:ext cx="16856" cy="7745"/>
                  <a:chOff x="1172" y="2247"/>
                  <a:chExt cx="16856" cy="7745"/>
                </a:xfrm>
              </p:grpSpPr>
              <p:grpSp>
                <p:nvGrpSpPr>
                  <p:cNvPr id="69" name="Group 68"/>
                  <p:cNvGrpSpPr/>
                  <p:nvPr/>
                </p:nvGrpSpPr>
                <p:grpSpPr>
                  <a:xfrm>
                    <a:off x="1172" y="2247"/>
                    <a:ext cx="16856" cy="7745"/>
                    <a:chOff x="845" y="4450"/>
                    <a:chExt cx="16856" cy="7745"/>
                  </a:xfrm>
                </p:grpSpPr>
                <p:sp>
                  <p:nvSpPr>
                    <p:cNvPr id="66" name="Rounded Rectangle 65"/>
                    <p:cNvSpPr/>
                    <p:nvPr/>
                  </p:nvSpPr>
                  <p:spPr>
                    <a:xfrm>
                      <a:off x="14271" y="6858"/>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机器车urdf描述文件</a:t>
                      </a:r>
                      <a:endParaRPr lang="en-US" altLang="en-US" sz="1600" dirty="0">
                        <a:ln>
                          <a:solidFill>
                            <a:schemeClr val="bg1">
                              <a:lumMod val="85000"/>
                            </a:schemeClr>
                          </a:solidFill>
                        </a:ln>
                        <a:solidFill>
                          <a:schemeClr val="tx1"/>
                        </a:solidFill>
                        <a:latin typeface="+mn-lt"/>
                        <a:ea typeface="+mn-ea"/>
                        <a:sym typeface="+mn-ea"/>
                      </a:endParaRPr>
                    </a:p>
                  </p:txBody>
                </p:sp>
                <p:grpSp>
                  <p:nvGrpSpPr>
                    <p:cNvPr id="68" name="Group 67"/>
                    <p:cNvGrpSpPr/>
                    <p:nvPr/>
                  </p:nvGrpSpPr>
                  <p:grpSpPr>
                    <a:xfrm>
                      <a:off x="845" y="4450"/>
                      <a:ext cx="16856" cy="7745"/>
                      <a:chOff x="845" y="4450"/>
                      <a:chExt cx="16856" cy="7745"/>
                    </a:xfrm>
                  </p:grpSpPr>
                  <p:grpSp>
                    <p:nvGrpSpPr>
                      <p:cNvPr id="65" name="Group 64"/>
                      <p:cNvGrpSpPr/>
                      <p:nvPr/>
                    </p:nvGrpSpPr>
                    <p:grpSpPr>
                      <a:xfrm>
                        <a:off x="845" y="4450"/>
                        <a:ext cx="16856" cy="7745"/>
                        <a:chOff x="845" y="4450"/>
                        <a:chExt cx="16856" cy="7745"/>
                      </a:xfrm>
                    </p:grpSpPr>
                    <p:grpSp>
                      <p:nvGrpSpPr>
                        <p:cNvPr id="59" name="Group 58"/>
                        <p:cNvGrpSpPr/>
                        <p:nvPr/>
                      </p:nvGrpSpPr>
                      <p:grpSpPr>
                        <a:xfrm>
                          <a:off x="845" y="4450"/>
                          <a:ext cx="16856" cy="7745"/>
                          <a:chOff x="845" y="4467"/>
                          <a:chExt cx="16856" cy="7745"/>
                        </a:xfrm>
                      </p:grpSpPr>
                      <p:grpSp>
                        <p:nvGrpSpPr>
                          <p:cNvPr id="57" name="Group 56"/>
                          <p:cNvGrpSpPr/>
                          <p:nvPr/>
                        </p:nvGrpSpPr>
                        <p:grpSpPr>
                          <a:xfrm>
                            <a:off x="845" y="4467"/>
                            <a:ext cx="16856" cy="7745"/>
                            <a:chOff x="655" y="5653"/>
                            <a:chExt cx="16856" cy="7745"/>
                          </a:xfrm>
                        </p:grpSpPr>
                        <p:grpSp>
                          <p:nvGrpSpPr>
                            <p:cNvPr id="40" name="Group 39"/>
                            <p:cNvGrpSpPr/>
                            <p:nvPr/>
                          </p:nvGrpSpPr>
                          <p:grpSpPr>
                            <a:xfrm>
                              <a:off x="655" y="5668"/>
                              <a:ext cx="13425" cy="5939"/>
                              <a:chOff x="-2370" y="5485"/>
                              <a:chExt cx="13425" cy="5939"/>
                            </a:xfrm>
                          </p:grpSpPr>
                          <p:sp>
                            <p:nvSpPr>
                              <p:cNvPr id="23" name="Text Box 22"/>
                              <p:cNvSpPr txBox="1"/>
                              <p:nvPr/>
                            </p:nvSpPr>
                            <p:spPr>
                              <a:xfrm>
                                <a:off x="10529" y="6354"/>
                                <a:ext cx="488" cy="531"/>
                              </a:xfrm>
                              <a:prstGeom prst="rect">
                                <a:avLst/>
                              </a:prstGeom>
                              <a:solidFill>
                                <a:schemeClr val="bg1"/>
                              </a:solidFill>
                            </p:spPr>
                            <p:txBody>
                              <a:bodyPr wrap="none" rtlCol="0" anchor="t">
                                <a:spAutoFit/>
                              </a:bodyPr>
                              <a:lstStyle/>
                              <a:p>
                                <a:endParaRPr lang="en-US" altLang="en-US" sz="1600" dirty="0">
                                  <a:latin typeface="+mn-lt"/>
                                  <a:ea typeface="+mn-ea"/>
                                  <a:sym typeface="+mn-ea"/>
                                </a:endParaRPr>
                              </a:p>
                            </p:txBody>
                          </p:sp>
                          <p:grpSp>
                            <p:nvGrpSpPr>
                              <p:cNvPr id="38" name="Group 37"/>
                              <p:cNvGrpSpPr/>
                              <p:nvPr/>
                            </p:nvGrpSpPr>
                            <p:grpSpPr>
                              <a:xfrm>
                                <a:off x="-2370" y="5485"/>
                                <a:ext cx="12153" cy="5939"/>
                                <a:chOff x="-3689" y="6087"/>
                                <a:chExt cx="12153" cy="5939"/>
                              </a:xfrm>
                            </p:grpSpPr>
                            <p:sp>
                              <p:nvSpPr>
                                <p:cNvPr id="28" name="Rounded Rectangle 27"/>
                                <p:cNvSpPr/>
                                <p:nvPr/>
                              </p:nvSpPr>
                              <p:spPr>
                                <a:xfrm>
                                  <a:off x="-3689" y="10589"/>
                                  <a:ext cx="12153" cy="1437"/>
                                </a:xfrm>
                                <a:prstGeom prst="roundRect">
                                  <a:avLst/>
                                </a:prstGeom>
                                <a:noFill/>
                                <a:ln w="15875" cmpd="sng">
                                  <a:solidFill>
                                    <a:schemeClr val="accent2">
                                      <a:lumMod val="75000"/>
                                    </a:schemeClr>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nvGrpSpPr>
                                <p:cNvPr id="37" name="Group 36"/>
                                <p:cNvGrpSpPr/>
                                <p:nvPr/>
                              </p:nvGrpSpPr>
                              <p:grpSpPr>
                                <a:xfrm>
                                  <a:off x="-3688" y="6087"/>
                                  <a:ext cx="11941" cy="5564"/>
                                  <a:chOff x="-3688" y="6087"/>
                                  <a:chExt cx="11941" cy="5564"/>
                                </a:xfrm>
                              </p:grpSpPr>
                              <p:sp>
                                <p:nvSpPr>
                                  <p:cNvPr id="15" name="Rounded Rectangle 14"/>
                                  <p:cNvSpPr/>
                                  <p:nvPr/>
                                </p:nvSpPr>
                                <p:spPr>
                                  <a:xfrm>
                                    <a:off x="-3688" y="6087"/>
                                    <a:ext cx="5423" cy="4266"/>
                                  </a:xfrm>
                                  <a:prstGeom prst="roundRect">
                                    <a:avLst/>
                                  </a:prstGeom>
                                  <a:noFill/>
                                  <a:ln w="2222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nvGrpSpPr>
                                  <p:cNvPr id="36" name="Group 35"/>
                                  <p:cNvGrpSpPr/>
                                  <p:nvPr/>
                                </p:nvGrpSpPr>
                                <p:grpSpPr>
                                  <a:xfrm>
                                    <a:off x="-2646" y="6220"/>
                                    <a:ext cx="10899" cy="5431"/>
                                    <a:chOff x="-2646" y="6220"/>
                                    <a:chExt cx="10899" cy="5431"/>
                                  </a:xfrm>
                                </p:grpSpPr>
                                <p:sp>
                                  <p:nvSpPr>
                                    <p:cNvPr id="18" name="Text Box 17"/>
                                    <p:cNvSpPr txBox="1"/>
                                    <p:nvPr/>
                                  </p:nvSpPr>
                                  <p:spPr>
                                    <a:xfrm>
                                      <a:off x="-2646" y="6220"/>
                                      <a:ext cx="3337" cy="531"/>
                                    </a:xfrm>
                                    <a:prstGeom prst="rect">
                                      <a:avLst/>
                                    </a:prstGeom>
                                    <a:solidFill>
                                      <a:schemeClr val="bg1"/>
                                    </a:solidFill>
                                  </p:spPr>
                                  <p:txBody>
                                    <a:bodyPr wrap="none" rtlCol="0">
                                      <a:spAutoFit/>
                                    </a:bodyPr>
                                    <a:lstStyle/>
                                    <a:p>
                                      <a:r>
                                        <a:rPr lang="en-US" altLang="en-US" sz="1600" dirty="0">
                                          <a:latin typeface="+mn-lt"/>
                                          <a:ea typeface="+mn-ea"/>
                                        </a:rPr>
                                        <a:t>unity传感器信息脚本</a:t>
                                      </a:r>
                                      <a:endParaRPr lang="en-US" altLang="en-US" sz="1600" dirty="0">
                                        <a:latin typeface="+mn-lt"/>
                                        <a:ea typeface="+mn-ea"/>
                                      </a:endParaRPr>
                                    </a:p>
                                  </p:txBody>
                                </p:sp>
                                <p:sp>
                                  <p:nvSpPr>
                                    <p:cNvPr id="24" name="Rounded Rectangle 23"/>
                                    <p:cNvSpPr/>
                                    <p:nvPr/>
                                  </p:nvSpPr>
                                  <p:spPr>
                                    <a:xfrm>
                                      <a:off x="3756" y="8083"/>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physx物理仿真器</a:t>
                                      </a:r>
                                      <a:endParaRPr lang="en-US" altLang="en-US" sz="1600" dirty="0">
                                        <a:ln>
                                          <a:solidFill>
                                            <a:schemeClr val="bg1">
                                              <a:lumMod val="85000"/>
                                            </a:schemeClr>
                                          </a:solidFill>
                                        </a:ln>
                                        <a:solidFill>
                                          <a:schemeClr val="tx1"/>
                                        </a:solidFill>
                                        <a:latin typeface="+mn-lt"/>
                                        <a:ea typeface="+mn-ea"/>
                                        <a:sym typeface="+mn-ea"/>
                                      </a:endParaRPr>
                                    </a:p>
                                  </p:txBody>
                                </p:sp>
                                <p:sp>
                                  <p:nvSpPr>
                                    <p:cNvPr id="26" name="Rounded Rectangle 25"/>
                                    <p:cNvSpPr/>
                                    <p:nvPr/>
                                  </p:nvSpPr>
                                  <p:spPr>
                                    <a:xfrm>
                                      <a:off x="6146" y="9210"/>
                                      <a:ext cx="2107"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机械臂关节角度控制接口</a:t>
                                      </a:r>
                                      <a:endParaRPr lang="en-US" altLang="en-US" sz="1600" dirty="0">
                                        <a:ln>
                                          <a:solidFill>
                                            <a:schemeClr val="bg1">
                                              <a:lumMod val="85000"/>
                                            </a:schemeClr>
                                          </a:solidFill>
                                        </a:ln>
                                        <a:solidFill>
                                          <a:schemeClr val="tx1"/>
                                        </a:solidFill>
                                        <a:latin typeface="+mn-lt"/>
                                        <a:ea typeface="+mn-ea"/>
                                      </a:endParaRPr>
                                    </a:p>
                                  </p:txBody>
                                </p:sp>
                                <p:sp>
                                  <p:nvSpPr>
                                    <p:cNvPr id="27" name="Rounded Rectangle 26"/>
                                    <p:cNvSpPr/>
                                    <p:nvPr/>
                                  </p:nvSpPr>
                                  <p:spPr>
                                    <a:xfrm>
                                      <a:off x="2130" y="9210"/>
                                      <a:ext cx="2192"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家具部件运动控制接口</a:t>
                                      </a:r>
                                      <a:endParaRPr lang="en-US" altLang="en-US" sz="1600" dirty="0">
                                        <a:ln>
                                          <a:solidFill>
                                            <a:schemeClr val="bg1">
                                              <a:lumMod val="85000"/>
                                            </a:schemeClr>
                                          </a:solidFill>
                                        </a:ln>
                                        <a:solidFill>
                                          <a:schemeClr val="tx1"/>
                                        </a:solidFill>
                                        <a:latin typeface="+mn-lt"/>
                                        <a:ea typeface="+mn-ea"/>
                                      </a:endParaRPr>
                                    </a:p>
                                  </p:txBody>
                                </p:sp>
                                <p:sp>
                                  <p:nvSpPr>
                                    <p:cNvPr id="29" name="Text Box 28"/>
                                    <p:cNvSpPr txBox="1"/>
                                    <p:nvPr/>
                                  </p:nvSpPr>
                                  <p:spPr>
                                    <a:xfrm>
                                      <a:off x="1265" y="10700"/>
                                      <a:ext cx="2245" cy="531"/>
                                    </a:xfrm>
                                    <a:prstGeom prst="rect">
                                      <a:avLst/>
                                    </a:prstGeom>
                                    <a:noFill/>
                                  </p:spPr>
                                  <p:txBody>
                                    <a:bodyPr wrap="none" rtlCol="0">
                                      <a:spAutoFit/>
                                    </a:bodyPr>
                                    <a:lstStyle/>
                                    <a:p>
                                      <a:pPr algn="l"/>
                                      <a:r>
                                        <a:rPr lang="en-US" altLang="en-US" sz="1600" dirty="0">
                                          <a:sym typeface="+mn-ea"/>
                                        </a:rPr>
                                        <a:t>ROS通信接口</a:t>
                                      </a:r>
                                      <a:endParaRPr lang="en-US" altLang="en-US" sz="1600" dirty="0">
                                        <a:latin typeface="+mn-lt"/>
                                        <a:ea typeface="+mn-ea"/>
                                        <a:sym typeface="+mn-ea"/>
                                      </a:endParaRPr>
                                    </a:p>
                                  </p:txBody>
                                </p:sp>
                                <p:sp>
                                  <p:nvSpPr>
                                    <p:cNvPr id="30" name="Text Box 29"/>
                                    <p:cNvSpPr txBox="1"/>
                                    <p:nvPr/>
                                  </p:nvSpPr>
                                  <p:spPr>
                                    <a:xfrm>
                                      <a:off x="-1959" y="11120"/>
                                      <a:ext cx="1963" cy="513"/>
                                    </a:xfrm>
                                    <a:prstGeom prst="rect">
                                      <a:avLst/>
                                    </a:prstGeom>
                                    <a:noFill/>
                                    <a:ln w="15875" cmpd="sng">
                                      <a:solidFill>
                                        <a:srgbClr val="026DB0"/>
                                      </a:solidFill>
                                      <a:prstDash val="solid"/>
                                    </a:ln>
                                  </p:spPr>
                                  <p:txBody>
                                    <a:bodyPr wrap="square" rtlCol="0">
                                      <a:spAutoFit/>
                                    </a:bodyPr>
                                    <a:lstStyle/>
                                    <a:p>
                                      <a:pPr algn="l"/>
                                      <a:r>
                                        <a:rPr lang="en-US" altLang="en-US" sz="1600" dirty="0">
                                          <a:sym typeface="+mn-ea"/>
                                        </a:rPr>
                                        <a:t>传感器</a:t>
                                      </a:r>
                                      <a:r>
                                        <a:rPr lang="en-US" altLang="en-US" sz="1600" dirty="0">
                                          <a:latin typeface="+mn-lt"/>
                                          <a:ea typeface="+mn-ea"/>
                                          <a:sym typeface="+mn-ea"/>
                                        </a:rPr>
                                        <a:t>接口</a:t>
                                      </a:r>
                                      <a:endParaRPr lang="en-US" altLang="en-US" sz="1600" dirty="0">
                                        <a:latin typeface="+mn-lt"/>
                                        <a:ea typeface="+mn-ea"/>
                                        <a:sym typeface="+mn-ea"/>
                                      </a:endParaRPr>
                                    </a:p>
                                  </p:txBody>
                                </p:sp>
                                <p:sp>
                                  <p:nvSpPr>
                                    <p:cNvPr id="31" name="Text Box 30"/>
                                    <p:cNvSpPr txBox="1"/>
                                    <p:nvPr/>
                                  </p:nvSpPr>
                                  <p:spPr>
                                    <a:xfrm>
                                      <a:off x="4121" y="11120"/>
                                      <a:ext cx="2002" cy="531"/>
                                    </a:xfrm>
                                    <a:prstGeom prst="rect">
                                      <a:avLst/>
                                    </a:prstGeom>
                                    <a:noFill/>
                                    <a:ln w="15875" cmpd="sng">
                                      <a:solidFill>
                                        <a:srgbClr val="026DB0"/>
                                      </a:solidFill>
                                      <a:prstDash val="solid"/>
                                    </a:ln>
                                  </p:spPr>
                                  <p:txBody>
                                    <a:bodyPr wrap="square" rtlCol="0">
                                      <a:spAutoFit/>
                                    </a:bodyPr>
                                    <a:lstStyle/>
                                    <a:p>
                                      <a:pPr algn="l"/>
                                      <a:r>
                                        <a:rPr lang="en-US" altLang="en-US" sz="1600" dirty="0">
                                          <a:sym typeface="+mn-ea"/>
                                        </a:rPr>
                                        <a:t>控制器</a:t>
                                      </a:r>
                                      <a:r>
                                        <a:rPr lang="en-US" altLang="en-US" sz="1600" dirty="0">
                                          <a:latin typeface="+mn-lt"/>
                                          <a:ea typeface="+mn-ea"/>
                                          <a:sym typeface="+mn-ea"/>
                                        </a:rPr>
                                        <a:t>接口</a:t>
                                      </a:r>
                                      <a:endParaRPr lang="en-US" altLang="en-US" sz="1600" dirty="0">
                                        <a:latin typeface="+mn-lt"/>
                                        <a:ea typeface="+mn-ea"/>
                                        <a:sym typeface="+mn-ea"/>
                                      </a:endParaRPr>
                                    </a:p>
                                  </p:txBody>
                                </p:sp>
                                <p:cxnSp>
                                  <p:nvCxnSpPr>
                                    <p:cNvPr id="32" name="Straight Arrow Connector 31"/>
                                    <p:cNvCxnSpPr>
                                      <a:stCxn id="27" idx="3"/>
                                      <a:endCxn id="26" idx="1"/>
                                    </p:cNvCxnSpPr>
                                    <p:nvPr/>
                                  </p:nvCxnSpPr>
                                  <p:spPr>
                                    <a:xfrm>
                                      <a:off x="4322" y="9587"/>
                                      <a:ext cx="1824"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33" name="Elbow Connector 32"/>
                                    <p:cNvCxnSpPr>
                                      <a:stCxn id="26" idx="1"/>
                                      <a:endCxn id="24" idx="2"/>
                                    </p:cNvCxnSpPr>
                                    <p:nvPr/>
                                  </p:nvCxnSpPr>
                                  <p:spPr>
                                    <a:xfrm rot="10800000">
                                      <a:off x="5178" y="8553"/>
                                      <a:ext cx="968" cy="1034"/>
                                    </a:xfrm>
                                    <a:prstGeom prst="bentConnector2">
                                      <a:avLst/>
                                    </a:prstGeom>
                                    <a:solidFill>
                                      <a:schemeClr val="accent1"/>
                                    </a:solidFill>
                                    <a:ln w="9525" cap="flat" cmpd="sng" algn="ctr">
                                      <a:solidFill>
                                        <a:schemeClr val="tx1"/>
                                      </a:solidFill>
                                      <a:prstDash val="solid"/>
                                      <a:round/>
                                      <a:headEnd type="none" w="med" len="med"/>
                                      <a:tailEnd type="arrow" w="med" len="med"/>
                                    </a:ln>
                                  </p:spPr>
                                </p:cxnSp>
                              </p:grpSp>
                            </p:grpSp>
                          </p:grpSp>
                          <p:cxnSp>
                            <p:nvCxnSpPr>
                              <p:cNvPr id="39" name="Straight Arrow Connector 38"/>
                              <p:cNvCxnSpPr>
                                <a:stCxn id="54" idx="1"/>
                                <a:endCxn id="63" idx="3"/>
                              </p:cNvCxnSpPr>
                              <p:nvPr/>
                            </p:nvCxnSpPr>
                            <p:spPr>
                              <a:xfrm flipH="1">
                                <a:off x="9572" y="6604"/>
                                <a:ext cx="1483"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42" name="Rounded Rectangle 41"/>
                            <p:cNvSpPr/>
                            <p:nvPr/>
                          </p:nvSpPr>
                          <p:spPr>
                            <a:xfrm>
                              <a:off x="986" y="6537"/>
                              <a:ext cx="2629" cy="47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unity着色器程序</a:t>
                              </a:r>
                              <a:endParaRPr lang="en-US" altLang="en-US" sz="1600" dirty="0">
                                <a:ln>
                                  <a:solidFill>
                                    <a:schemeClr val="bg1">
                                      <a:lumMod val="85000"/>
                                    </a:schemeClr>
                                  </a:solidFill>
                                </a:ln>
                                <a:solidFill>
                                  <a:schemeClr val="tx1"/>
                                </a:solidFill>
                                <a:latin typeface="+mn-lt"/>
                                <a:ea typeface="+mn-ea"/>
                              </a:endParaRPr>
                            </a:p>
                          </p:txBody>
                        </p:sp>
                        <p:grpSp>
                          <p:nvGrpSpPr>
                            <p:cNvPr id="47" name="Group 46"/>
                            <p:cNvGrpSpPr/>
                            <p:nvPr/>
                          </p:nvGrpSpPr>
                          <p:grpSpPr>
                            <a:xfrm>
                              <a:off x="988" y="7561"/>
                              <a:ext cx="2627" cy="2163"/>
                              <a:chOff x="921" y="7025"/>
                              <a:chExt cx="2627" cy="2163"/>
                            </a:xfrm>
                          </p:grpSpPr>
                          <p:sp>
                            <p:nvSpPr>
                              <p:cNvPr id="43" name="Rounded Rectangle 42"/>
                              <p:cNvSpPr/>
                              <p:nvPr/>
                            </p:nvSpPr>
                            <p:spPr>
                              <a:xfrm>
                                <a:off x="1329" y="7209"/>
                                <a:ext cx="1809" cy="767"/>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RGBD相机</a:t>
                                </a:r>
                                <a:endParaRPr lang="en-US" altLang="en-US" sz="1600" dirty="0">
                                  <a:ln>
                                    <a:solidFill>
                                      <a:schemeClr val="bg1">
                                        <a:lumMod val="85000"/>
                                      </a:schemeClr>
                                    </a:solidFill>
                                  </a:ln>
                                  <a:solidFill>
                                    <a:schemeClr val="tx1"/>
                                  </a:solidFill>
                                  <a:latin typeface="+mn-lt"/>
                                  <a:ea typeface="+mn-ea"/>
                                </a:endParaRPr>
                              </a:p>
                            </p:txBody>
                          </p:sp>
                          <p:sp>
                            <p:nvSpPr>
                              <p:cNvPr id="44" name="Rounded Rectangle 43"/>
                              <p:cNvSpPr/>
                              <p:nvPr/>
                            </p:nvSpPr>
                            <p:spPr>
                              <a:xfrm>
                                <a:off x="1329" y="8255"/>
                                <a:ext cx="1805" cy="76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buClrTx/>
                                  <a:buSzTx/>
                                  <a:buFontTx/>
                                </a:pPr>
                                <a:r>
                                  <a:rPr lang="en-US" altLang="en-US" sz="1600" dirty="0">
                                    <a:solidFill>
                                      <a:schemeClr val="tx1"/>
                                    </a:solidFill>
                                    <a:latin typeface="+mn-lt"/>
                                    <a:ea typeface="+mn-ea"/>
                                  </a:rPr>
                                  <a:t>语义分割图</a:t>
                                </a:r>
                                <a:endParaRPr lang="en-US" altLang="en-US" sz="1600" dirty="0">
                                  <a:solidFill>
                                    <a:schemeClr val="tx1"/>
                                  </a:solidFill>
                                  <a:latin typeface="+mn-lt"/>
                                  <a:ea typeface="+mn-ea"/>
                                </a:endParaRPr>
                              </a:p>
                            </p:txBody>
                          </p:sp>
                          <p:sp>
                            <p:nvSpPr>
                              <p:cNvPr id="45" name="Rounded Rectangle 44"/>
                              <p:cNvSpPr/>
                              <p:nvPr/>
                            </p:nvSpPr>
                            <p:spPr>
                              <a:xfrm>
                                <a:off x="921" y="7025"/>
                                <a:ext cx="2627" cy="2163"/>
                              </a:xfrm>
                              <a:prstGeom prst="roundRect">
                                <a:avLst/>
                              </a:prstGeom>
                              <a:noFill/>
                              <a:ln w="1587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cxnSp>
                          <p:nvCxnSpPr>
                            <p:cNvPr id="50" name="Straight Arrow Connector 49"/>
                            <p:cNvCxnSpPr>
                              <a:stCxn id="42" idx="2"/>
                              <a:endCxn id="45" idx="0"/>
                            </p:cNvCxnSpPr>
                            <p:nvPr/>
                          </p:nvCxnSpPr>
                          <p:spPr>
                            <a:xfrm>
                              <a:off x="2301" y="7007"/>
                              <a:ext cx="1" cy="554"/>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3" name="Rounded Rectangle 52"/>
                            <p:cNvSpPr/>
                            <p:nvPr/>
                          </p:nvSpPr>
                          <p:spPr>
                            <a:xfrm>
                              <a:off x="12962" y="5653"/>
                              <a:ext cx="4549" cy="7745"/>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54" name="Rounded Rectangle 53"/>
                            <p:cNvSpPr/>
                            <p:nvPr/>
                          </p:nvSpPr>
                          <p:spPr>
                            <a:xfrm>
                              <a:off x="14080" y="6422"/>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cxnSp>
                          <p:nvCxnSpPr>
                            <p:cNvPr id="55" name="Elbow Connector 54"/>
                            <p:cNvCxnSpPr>
                              <a:stCxn id="56" idx="1"/>
                              <a:endCxn id="63" idx="3"/>
                            </p:cNvCxnSpPr>
                            <p:nvPr/>
                          </p:nvCxnSpPr>
                          <p:spPr>
                            <a:xfrm rot="10800000">
                              <a:off x="12597" y="6787"/>
                              <a:ext cx="1484" cy="314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56" name="Rounded Rectangle 55"/>
                            <p:cNvSpPr/>
                            <p:nvPr/>
                          </p:nvSpPr>
                          <p:spPr>
                            <a:xfrm>
                              <a:off x="14081" y="9700"/>
                              <a:ext cx="2313" cy="47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家具URDF数据</a:t>
                              </a:r>
                              <a:endParaRPr lang="en-US" altLang="en-US" sz="1600" dirty="0">
                                <a:ln>
                                  <a:solidFill>
                                    <a:schemeClr val="bg1">
                                      <a:lumMod val="85000"/>
                                    </a:schemeClr>
                                  </a:solidFill>
                                </a:ln>
                                <a:solidFill>
                                  <a:schemeClr val="tx1"/>
                                </a:solidFill>
                                <a:latin typeface="+mn-lt"/>
                                <a:ea typeface="+mn-ea"/>
                                <a:sym typeface="+mn-ea"/>
                              </a:endParaRPr>
                            </a:p>
                          </p:txBody>
                        </p:sp>
                      </p:grpSp>
                      <p:sp>
                        <p:nvSpPr>
                          <p:cNvPr id="58" name="Text Box 57"/>
                          <p:cNvSpPr txBox="1"/>
                          <p:nvPr/>
                        </p:nvSpPr>
                        <p:spPr>
                          <a:xfrm>
                            <a:off x="14322" y="4615"/>
                            <a:ext cx="2208" cy="531"/>
                          </a:xfrm>
                          <a:prstGeom prst="rect">
                            <a:avLst/>
                          </a:prstGeom>
                          <a:solidFill>
                            <a:schemeClr val="bg1"/>
                          </a:solidFill>
                        </p:spPr>
                        <p:txBody>
                          <a:bodyPr wrap="none" rtlCol="0">
                            <a:spAutoFit/>
                          </a:bodyPr>
                          <a:lstStyle/>
                          <a:p>
                            <a:r>
                              <a:rPr lang="en-US" altLang="en-US" sz="1600" dirty="0">
                                <a:latin typeface="+mn-lt"/>
                                <a:ea typeface="+mn-ea"/>
                              </a:rPr>
                              <a:t>模型资产模块</a:t>
                            </a:r>
                            <a:endParaRPr lang="en-US" altLang="en-US" sz="1600" dirty="0">
                              <a:latin typeface="+mn-lt"/>
                              <a:ea typeface="+mn-ea"/>
                            </a:endParaRPr>
                          </a:p>
                        </p:txBody>
                      </p:sp>
                    </p:grpSp>
                    <p:sp>
                      <p:nvSpPr>
                        <p:cNvPr id="63" name="Rounded Rectangle 62"/>
                        <p:cNvSpPr/>
                        <p:nvPr/>
                      </p:nvSpPr>
                      <p:spPr>
                        <a:xfrm>
                          <a:off x="11294" y="5239"/>
                          <a:ext cx="1493" cy="69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urdf文件转换脚本</a:t>
                          </a:r>
                          <a:endParaRPr lang="en-US" altLang="en-US" sz="1600" dirty="0">
                            <a:solidFill>
                              <a:schemeClr val="tx1"/>
                            </a:solidFill>
                            <a:latin typeface="+mn-lt"/>
                            <a:ea typeface="+mn-ea"/>
                          </a:endParaRPr>
                        </a:p>
                      </p:txBody>
                    </p:sp>
                    <p:cxnSp>
                      <p:nvCxnSpPr>
                        <p:cNvPr id="64" name="Straight Arrow Connector 63"/>
                        <p:cNvCxnSpPr>
                          <a:stCxn id="63" idx="1"/>
                          <a:endCxn id="25" idx="3"/>
                        </p:cNvCxnSpPr>
                        <p:nvPr/>
                      </p:nvCxnSpPr>
                      <p:spPr>
                        <a:xfrm flipH="1">
                          <a:off x="11132" y="5584"/>
                          <a:ext cx="162" cy="1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67" name="Elbow Connector 66"/>
                      <p:cNvCxnSpPr>
                        <a:stCxn id="66" idx="1"/>
                        <a:endCxn id="63" idx="3"/>
                      </p:cNvCxnSpPr>
                      <p:nvPr/>
                    </p:nvCxnSpPr>
                    <p:spPr>
                      <a:xfrm rot="10800000">
                        <a:off x="12787" y="5584"/>
                        <a:ext cx="1484" cy="163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grpSp>
              <p:sp>
                <p:nvSpPr>
                  <p:cNvPr id="9" name="Rounded Rectangle 8"/>
                  <p:cNvSpPr/>
                  <p:nvPr/>
                </p:nvSpPr>
                <p:spPr>
                  <a:xfrm>
                    <a:off x="6750" y="2263"/>
                    <a:ext cx="6466" cy="4266"/>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10" name="Text Box 9"/>
                  <p:cNvSpPr txBox="1"/>
                  <p:nvPr/>
                </p:nvSpPr>
                <p:spPr>
                  <a:xfrm>
                    <a:off x="8210" y="2395"/>
                    <a:ext cx="3657" cy="531"/>
                  </a:xfrm>
                  <a:prstGeom prst="rect">
                    <a:avLst/>
                  </a:prstGeom>
                  <a:solidFill>
                    <a:schemeClr val="bg1"/>
                  </a:solidFill>
                </p:spPr>
                <p:txBody>
                  <a:bodyPr wrap="none" rtlCol="0">
                    <a:spAutoFit/>
                  </a:bodyPr>
                  <a:lstStyle/>
                  <a:p>
                    <a:r>
                      <a:rPr lang="en-US" altLang="en-US" sz="1600" dirty="0">
                        <a:latin typeface="+mn-lt"/>
                        <a:ea typeface="+mn-ea"/>
                      </a:rPr>
                      <a:t>unity物理仿真控制脚本</a:t>
                    </a:r>
                    <a:endParaRPr lang="en-US" altLang="en-US" sz="1600" dirty="0">
                      <a:latin typeface="+mn-lt"/>
                      <a:ea typeface="+mn-ea"/>
                    </a:endParaRPr>
                  </a:p>
                </p:txBody>
              </p:sp>
              <p:sp>
                <p:nvSpPr>
                  <p:cNvPr id="11" name="Rounded Rectangle 10"/>
                  <p:cNvSpPr/>
                  <p:nvPr/>
                </p:nvSpPr>
                <p:spPr>
                  <a:xfrm>
                    <a:off x="4435" y="3131"/>
                    <a:ext cx="2012" cy="47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射线碰撞</a:t>
                    </a:r>
                    <a:endParaRPr lang="en-US" altLang="en-US" sz="1600" dirty="0">
                      <a:ln>
                        <a:solidFill>
                          <a:schemeClr val="bg1">
                            <a:lumMod val="85000"/>
                          </a:schemeClr>
                        </a:solidFill>
                      </a:ln>
                      <a:solidFill>
                        <a:schemeClr val="tx1"/>
                      </a:solidFill>
                      <a:latin typeface="+mn-lt"/>
                      <a:ea typeface="+mn-ea"/>
                    </a:endParaRPr>
                  </a:p>
                </p:txBody>
              </p:sp>
              <p:sp>
                <p:nvSpPr>
                  <p:cNvPr id="12" name="Rounded Rectangle 11"/>
                  <p:cNvSpPr/>
                  <p:nvPr/>
                </p:nvSpPr>
                <p:spPr>
                  <a:xfrm>
                    <a:off x="4536" y="5385"/>
                    <a:ext cx="1809" cy="767"/>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激光点云传感器</a:t>
                    </a:r>
                    <a:endParaRPr lang="en-US" altLang="en-US" sz="1600" dirty="0">
                      <a:ln>
                        <a:solidFill>
                          <a:schemeClr val="bg1">
                            <a:lumMod val="85000"/>
                          </a:schemeClr>
                        </a:solidFill>
                      </a:ln>
                      <a:solidFill>
                        <a:schemeClr val="tx1"/>
                      </a:solidFill>
                      <a:latin typeface="+mn-lt"/>
                      <a:ea typeface="+mn-ea"/>
                    </a:endParaRPr>
                  </a:p>
                </p:txBody>
              </p:sp>
              <p:cxnSp>
                <p:nvCxnSpPr>
                  <p:cNvPr id="13" name="Straight Arrow Connector 12"/>
                  <p:cNvCxnSpPr>
                    <a:stCxn id="11" idx="2"/>
                    <a:endCxn id="12" idx="0"/>
                  </p:cNvCxnSpPr>
                  <p:nvPr/>
                </p:nvCxnSpPr>
                <p:spPr>
                  <a:xfrm>
                    <a:off x="5441" y="3601"/>
                    <a:ext cx="0" cy="1784"/>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4" name="Straight Arrow Connector 13"/>
                  <p:cNvCxnSpPr>
                    <a:stCxn id="15" idx="2"/>
                    <a:endCxn id="30" idx="0"/>
                  </p:cNvCxnSpPr>
                  <p:nvPr/>
                </p:nvCxnSpPr>
                <p:spPr>
                  <a:xfrm flipH="1">
                    <a:off x="3884" y="6559"/>
                    <a:ext cx="1" cy="73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6" name="Straight Arrow Connector 15"/>
                  <p:cNvCxnSpPr>
                    <a:stCxn id="9" idx="2"/>
                    <a:endCxn id="31" idx="0"/>
                  </p:cNvCxnSpPr>
                  <p:nvPr/>
                </p:nvCxnSpPr>
                <p:spPr>
                  <a:xfrm>
                    <a:off x="9983" y="6529"/>
                    <a:ext cx="0" cy="76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Straight Arrow Connector 19"/>
                  <p:cNvCxnSpPr>
                    <a:stCxn id="28" idx="2"/>
                    <a:endCxn id="17" idx="0"/>
                  </p:cNvCxnSpPr>
                  <p:nvPr/>
                </p:nvCxnSpPr>
                <p:spPr>
                  <a:xfrm>
                    <a:off x="7249" y="8201"/>
                    <a:ext cx="1" cy="353"/>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grpSp>
          </p:grpSp>
          <p:sp>
            <p:nvSpPr>
              <p:cNvPr id="25" name="Rounded Rectangle 24"/>
              <p:cNvSpPr/>
              <p:nvPr/>
            </p:nvSpPr>
            <p:spPr>
              <a:xfrm>
                <a:off x="8616" y="3162"/>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Unity 3D模型格式</a:t>
                </a:r>
                <a:endParaRPr lang="en-US" sz="1600" dirty="0">
                  <a:ln>
                    <a:solidFill>
                      <a:schemeClr val="bg1">
                        <a:lumMod val="85000"/>
                      </a:schemeClr>
                    </a:solidFill>
                  </a:ln>
                  <a:solidFill>
                    <a:schemeClr val="tx1"/>
                  </a:solidFill>
                  <a:latin typeface="+mn-lt"/>
                  <a:ea typeface="+mn-ea"/>
                </a:endParaRPr>
              </a:p>
            </p:txBody>
          </p:sp>
        </p:grpSp>
        <p:cxnSp>
          <p:nvCxnSpPr>
            <p:cNvPr id="49" name="Straight Arrow Connector 48"/>
            <p:cNvCxnSpPr>
              <a:stCxn id="25" idx="2"/>
              <a:endCxn id="24" idx="0"/>
            </p:cNvCxnSpPr>
            <p:nvPr/>
          </p:nvCxnSpPr>
          <p:spPr>
            <a:xfrm>
              <a:off x="10038" y="3632"/>
              <a:ext cx="1" cy="62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4" name="Group 3"/>
          <p:cNvGrpSpPr/>
          <p:nvPr/>
        </p:nvGrpSpPr>
        <p:grpSpPr>
          <a:xfrm>
            <a:off x="1901825" y="517525"/>
            <a:ext cx="8309610" cy="2597150"/>
            <a:chOff x="2962" y="3539"/>
            <a:chExt cx="13086" cy="4090"/>
          </a:xfrm>
        </p:grpSpPr>
        <p:pic>
          <p:nvPicPr>
            <p:cNvPr id="50" name="Picture 10"/>
            <p:cNvPicPr>
              <a:picLocks noChangeAspect="1"/>
            </p:cNvPicPr>
            <p:nvPr/>
          </p:nvPicPr>
          <p:blipFill>
            <a:blip/>
            <a:stretch>
              <a:fillRect/>
            </a:stretch>
          </p:blipFill>
          <p:spPr>
            <a:xfrm>
              <a:off x="2962" y="3539"/>
              <a:ext cx="7695" cy="4090"/>
            </a:xfrm>
            <a:prstGeom prst="rect">
              <a:avLst/>
            </a:prstGeom>
            <a:noFill/>
            <a:ln>
              <a:noFill/>
            </a:ln>
          </p:spPr>
        </p:pic>
        <p:pic>
          <p:nvPicPr>
            <p:cNvPr id="54" name="Picture 54" descr="rgb_306"/>
            <p:cNvPicPr>
              <a:picLocks noChangeAspect="1"/>
            </p:cNvPicPr>
            <p:nvPr/>
          </p:nvPicPr>
          <p:blipFill>
            <a:blip/>
            <a:stretch>
              <a:fillRect/>
            </a:stretch>
          </p:blipFill>
          <p:spPr>
            <a:xfrm>
              <a:off x="10657" y="3539"/>
              <a:ext cx="5391" cy="4090"/>
            </a:xfrm>
            <a:prstGeom prst="rect">
              <a:avLst/>
            </a:prstGeom>
          </p:spPr>
        </p:pic>
      </p:grpSp>
      <p:grpSp>
        <p:nvGrpSpPr>
          <p:cNvPr id="31" name="Group 30"/>
          <p:cNvGrpSpPr/>
          <p:nvPr/>
        </p:nvGrpSpPr>
        <p:grpSpPr>
          <a:xfrm>
            <a:off x="923290" y="3404870"/>
            <a:ext cx="8310880" cy="2696845"/>
            <a:chOff x="1454" y="5362"/>
            <a:chExt cx="13088" cy="4247"/>
          </a:xfrm>
        </p:grpSpPr>
        <p:grpSp>
          <p:nvGrpSpPr>
            <p:cNvPr id="18" name="Group 17"/>
            <p:cNvGrpSpPr/>
            <p:nvPr/>
          </p:nvGrpSpPr>
          <p:grpSpPr>
            <a:xfrm>
              <a:off x="1454" y="5375"/>
              <a:ext cx="13088" cy="4234"/>
              <a:chOff x="5" y="6127"/>
              <a:chExt cx="13088" cy="4234"/>
            </a:xfrm>
          </p:grpSpPr>
          <p:grpSp>
            <p:nvGrpSpPr>
              <p:cNvPr id="22" name="Group 21"/>
              <p:cNvGrpSpPr/>
              <p:nvPr/>
            </p:nvGrpSpPr>
            <p:grpSpPr>
              <a:xfrm>
                <a:off x="6" y="6128"/>
                <a:ext cx="9236" cy="4233"/>
                <a:chOff x="507" y="6128"/>
                <a:chExt cx="9236" cy="4233"/>
              </a:xfrm>
            </p:grpSpPr>
            <p:pic>
              <p:nvPicPr>
                <p:cNvPr id="23" name="Picture 22" descr="webwxgetmsgimg (1)"/>
                <p:cNvPicPr>
                  <a:picLocks noChangeAspect="1"/>
                </p:cNvPicPr>
                <p:nvPr/>
              </p:nvPicPr>
              <p:blipFill>
                <a:blip/>
                <a:stretch>
                  <a:fillRect/>
                </a:stretch>
              </p:blipFill>
              <p:spPr>
                <a:xfrm>
                  <a:off x="3099" y="6128"/>
                  <a:ext cx="2446" cy="3402"/>
                </a:xfrm>
                <a:prstGeom prst="rect">
                  <a:avLst/>
                </a:prstGeom>
              </p:spPr>
            </p:pic>
            <p:pic>
              <p:nvPicPr>
                <p:cNvPr id="24" name="Picture 23" descr="webwxgetmsgimg (2)"/>
                <p:cNvPicPr>
                  <a:picLocks noChangeAspect="1"/>
                </p:cNvPicPr>
                <p:nvPr/>
              </p:nvPicPr>
              <p:blipFill>
                <a:blip/>
                <a:stretch>
                  <a:fillRect/>
                </a:stretch>
              </p:blipFill>
              <p:spPr>
                <a:xfrm>
                  <a:off x="507" y="6128"/>
                  <a:ext cx="2592" cy="3403"/>
                </a:xfrm>
                <a:prstGeom prst="rect">
                  <a:avLst/>
                </a:prstGeom>
              </p:spPr>
            </p:pic>
            <p:sp>
              <p:nvSpPr>
                <p:cNvPr id="25" name="Text Box 24"/>
                <p:cNvSpPr txBox="1"/>
                <p:nvPr/>
              </p:nvSpPr>
              <p:spPr>
                <a:xfrm>
                  <a:off x="859" y="9539"/>
                  <a:ext cx="1888" cy="628"/>
                </a:xfrm>
                <a:prstGeom prst="rect">
                  <a:avLst/>
                </a:prstGeom>
                <a:noFill/>
              </p:spPr>
              <p:txBody>
                <a:bodyPr wrap="none" rtlCol="0">
                  <a:spAutoFit/>
                </a:bodyPr>
                <a:lstStyle/>
                <a:p>
                  <a:r>
                    <a:rPr lang="en-US" altLang="en-US" sz="2000" dirty="0">
                      <a:latin typeface="+mn-lt"/>
                      <a:ea typeface="+mn-ea"/>
                    </a:rPr>
                    <a:t>真实小车</a:t>
                  </a:r>
                  <a:endParaRPr lang="en-US" altLang="en-US" sz="2000" dirty="0">
                    <a:latin typeface="+mn-lt"/>
                    <a:ea typeface="+mn-ea"/>
                  </a:endParaRPr>
                </a:p>
              </p:txBody>
            </p:sp>
            <p:sp>
              <p:nvSpPr>
                <p:cNvPr id="26" name="Text Box 25"/>
                <p:cNvSpPr txBox="1"/>
                <p:nvPr/>
              </p:nvSpPr>
              <p:spPr>
                <a:xfrm>
                  <a:off x="3238" y="9539"/>
                  <a:ext cx="2288" cy="628"/>
                </a:xfrm>
                <a:prstGeom prst="rect">
                  <a:avLst/>
                </a:prstGeom>
                <a:noFill/>
              </p:spPr>
              <p:txBody>
                <a:bodyPr wrap="none" rtlCol="0">
                  <a:spAutoFit/>
                </a:bodyPr>
                <a:lstStyle/>
                <a:p>
                  <a:pPr algn="l"/>
                  <a:r>
                    <a:rPr lang="en-US" altLang="en-US" sz="2000" dirty="0">
                      <a:latin typeface="+mn-lt"/>
                      <a:ea typeface="+mn-ea"/>
                      <a:sym typeface="+mn-ea"/>
                    </a:rPr>
                    <a:t>真实机械臂</a:t>
                  </a:r>
                  <a:endParaRPr lang="en-US" altLang="en-US" sz="2000" dirty="0">
                    <a:latin typeface="+mn-lt"/>
                    <a:ea typeface="+mn-ea"/>
                  </a:endParaRPr>
                </a:p>
              </p:txBody>
            </p:sp>
            <p:pic>
              <p:nvPicPr>
                <p:cNvPr id="27" name="Picture 26" descr="Screenshot from 2020-12-15 14-17-28"/>
                <p:cNvPicPr>
                  <a:picLocks noChangeAspect="1"/>
                </p:cNvPicPr>
                <p:nvPr/>
              </p:nvPicPr>
              <p:blipFill>
                <a:blip/>
                <a:stretch>
                  <a:fillRect/>
                </a:stretch>
              </p:blipFill>
              <p:spPr>
                <a:xfrm>
                  <a:off x="5526" y="6128"/>
                  <a:ext cx="4217" cy="3402"/>
                </a:xfrm>
                <a:prstGeom prst="rect">
                  <a:avLst/>
                </a:prstGeom>
              </p:spPr>
            </p:pic>
            <p:sp>
              <p:nvSpPr>
                <p:cNvPr id="28" name="Text Box 27"/>
                <p:cNvSpPr txBox="1"/>
                <p:nvPr/>
              </p:nvSpPr>
              <p:spPr>
                <a:xfrm>
                  <a:off x="5890" y="9539"/>
                  <a:ext cx="3590" cy="822"/>
                </a:xfrm>
                <a:prstGeom prst="rect">
                  <a:avLst/>
                </a:prstGeom>
                <a:noFill/>
              </p:spPr>
              <p:txBody>
                <a:bodyPr wrap="square" rtlCol="0">
                  <a:spAutoFit/>
                </a:bodyPr>
                <a:lstStyle/>
                <a:p>
                  <a:pPr algn="l"/>
                  <a:r>
                    <a:rPr lang="en-US" altLang="en-US" sz="1400" dirty="0">
                      <a:latin typeface="+mn-lt"/>
                      <a:ea typeface="+mn-ea"/>
                      <a:sym typeface="+mn-ea"/>
                    </a:rPr>
                    <a:t>小车和机械臂URDF可视化结果</a:t>
                  </a:r>
                  <a:endParaRPr lang="en-US" altLang="en-US" sz="1400" dirty="0">
                    <a:latin typeface="+mn-lt"/>
                    <a:ea typeface="+mn-ea"/>
                    <a:sym typeface="+mn-ea"/>
                  </a:endParaRPr>
                </a:p>
              </p:txBody>
            </p:sp>
          </p:grpSp>
          <p:sp>
            <p:nvSpPr>
              <p:cNvPr id="29" name="圆角矩形 100"/>
              <p:cNvSpPr/>
              <p:nvPr/>
            </p:nvSpPr>
            <p:spPr bwMode="auto">
              <a:xfrm>
                <a:off x="5" y="6127"/>
                <a:ext cx="13088" cy="4234"/>
              </a:xfrm>
              <a:prstGeom prst="roundRect">
                <a:avLst>
                  <a:gd name="adj" fmla="val 5077"/>
                </a:avLst>
              </a:prstGeom>
              <a:noFill/>
              <a:ln w="28575">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1400" b="1" dirty="0">
                  <a:solidFill>
                    <a:schemeClr val="tx1"/>
                  </a:solidFill>
                  <a:latin typeface="Times New Roman"/>
                  <a:ea typeface="黑体"/>
                  <a:sym typeface="+mn-ea"/>
                </a:endParaRPr>
              </a:p>
            </p:txBody>
          </p:sp>
        </p:grpSp>
        <p:pic>
          <p:nvPicPr>
            <p:cNvPr id="47" name="Picture 8"/>
            <p:cNvPicPr>
              <a:picLocks noChangeAspect="1"/>
            </p:cNvPicPr>
            <p:nvPr/>
          </p:nvPicPr>
          <p:blipFill>
            <a:blip/>
            <a:stretch>
              <a:fillRect/>
            </a:stretch>
          </p:blipFill>
          <p:spPr>
            <a:xfrm>
              <a:off x="10589" y="5362"/>
              <a:ext cx="3837" cy="3424"/>
            </a:xfrm>
            <a:prstGeom prst="rect">
              <a:avLst/>
            </a:prstGeom>
            <a:noFill/>
            <a:ln>
              <a:noFill/>
            </a:ln>
          </p:spPr>
        </p:pic>
        <p:sp>
          <p:nvSpPr>
            <p:cNvPr id="30" name="Text Box 29"/>
            <p:cNvSpPr txBox="1"/>
            <p:nvPr/>
          </p:nvSpPr>
          <p:spPr>
            <a:xfrm>
              <a:off x="10995" y="8787"/>
              <a:ext cx="3221" cy="822"/>
            </a:xfrm>
            <a:prstGeom prst="rect">
              <a:avLst/>
            </a:prstGeom>
            <a:noFill/>
          </p:spPr>
          <p:txBody>
            <a:bodyPr wrap="square" rtlCol="0" anchor="t">
              <a:spAutoFit/>
            </a:bodyPr>
            <a:lstStyle/>
            <a:p>
              <a:r>
                <a:rPr lang="en-US" altLang="en-US" sz="1400" dirty="0">
                  <a:latin typeface="+mn-lt"/>
                  <a:ea typeface="+mn-ea"/>
                  <a:sym typeface="+mn-ea"/>
                </a:rPr>
                <a:t>航天五院月球车URDF文件可视化结果</a:t>
              </a:r>
              <a:endParaRPr lang="en-US" sz="1400" dirty="0">
                <a:latin typeface="+mn-lt"/>
                <a:ea typeface="+mn-ea"/>
              </a:endParaRPr>
            </a:p>
          </p:txBody>
        </p:sp>
      </p:grpSp>
      <p:pic>
        <p:nvPicPr>
          <p:cNvPr id="5" name="Picture 4" descr="Screenshot from 2021-11-10 12-14-15"/>
          <p:cNvPicPr>
            <a:picLocks noChangeAspect="1"/>
          </p:cNvPicPr>
          <p:nvPr/>
        </p:nvPicPr>
        <p:blipFill>
          <a:blip r:embed="rId1"/>
          <a:stretch>
            <a:fillRect/>
          </a:stretch>
        </p:blipFill>
        <p:spPr>
          <a:xfrm>
            <a:off x="6724015" y="3452495"/>
            <a:ext cx="2383155" cy="2127250"/>
          </a:xfrm>
          <a:prstGeom prst="rect">
            <a:avLst/>
          </a:prstGeom>
        </p:spPr>
      </p:pic>
      <p:grpSp>
        <p:nvGrpSpPr>
          <p:cNvPr id="10" name="Group 9"/>
          <p:cNvGrpSpPr/>
          <p:nvPr/>
        </p:nvGrpSpPr>
        <p:grpSpPr>
          <a:xfrm>
            <a:off x="3084830" y="74295"/>
            <a:ext cx="7997825" cy="5380990"/>
            <a:chOff x="4858" y="117"/>
            <a:chExt cx="12595" cy="8474"/>
          </a:xfrm>
        </p:grpSpPr>
        <p:pic>
          <p:nvPicPr>
            <p:cNvPr id="6" name="Picture 5" descr="Screenshot from 2021-09-18 10-44-51"/>
            <p:cNvPicPr>
              <a:picLocks noChangeAspect="1"/>
            </p:cNvPicPr>
            <p:nvPr/>
          </p:nvPicPr>
          <p:blipFill>
            <a:blip r:embed="rId2"/>
            <a:srcRect/>
            <a:stretch>
              <a:fillRect/>
            </a:stretch>
          </p:blipFill>
          <p:spPr>
            <a:xfrm>
              <a:off x="10589" y="117"/>
              <a:ext cx="6864" cy="8475"/>
            </a:xfrm>
            <a:prstGeom prst="rect">
              <a:avLst/>
            </a:prstGeom>
            <a:ln w="28575" cmpd="sng">
              <a:solidFill>
                <a:srgbClr val="2C2C2C"/>
              </a:solidFill>
              <a:prstDash val="solid"/>
            </a:ln>
          </p:spPr>
        </p:pic>
        <p:pic>
          <p:nvPicPr>
            <p:cNvPr id="7" name="Picture 6" descr="Screenshot from 2021-09-18 10-47-18"/>
            <p:cNvPicPr>
              <a:picLocks noChangeAspect="1"/>
            </p:cNvPicPr>
            <p:nvPr/>
          </p:nvPicPr>
          <p:blipFill>
            <a:blip r:embed="rId3"/>
            <a:srcRect/>
            <a:stretch>
              <a:fillRect/>
            </a:stretch>
          </p:blipFill>
          <p:spPr>
            <a:xfrm>
              <a:off x="4858" y="117"/>
              <a:ext cx="5731" cy="8475"/>
            </a:xfrm>
            <a:prstGeom prst="rect">
              <a:avLst/>
            </a:prstGeom>
            <a:ln w="28575" cmpd="sng">
              <a:solidFill>
                <a:srgbClr val="2C2C2C"/>
              </a:solidFill>
              <a:prstDash val="solid"/>
            </a:ln>
          </p:spPr>
        </p:pic>
        <p:cxnSp>
          <p:nvCxnSpPr>
            <p:cNvPr id="8" name="Straight Arrow Connector 7"/>
            <p:cNvCxnSpPr/>
            <p:nvPr/>
          </p:nvCxnSpPr>
          <p:spPr>
            <a:xfrm flipH="1" flipV="1">
              <a:off x="7899" y="1658"/>
              <a:ext cx="3629" cy="136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9" name="Straight Arrow Connector 8"/>
            <p:cNvCxnSpPr/>
            <p:nvPr/>
          </p:nvCxnSpPr>
          <p:spPr>
            <a:xfrm flipH="1" flipV="1">
              <a:off x="10054" y="4833"/>
              <a:ext cx="1474" cy="227"/>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32" name="Group 31"/>
          <p:cNvGrpSpPr/>
          <p:nvPr/>
        </p:nvGrpSpPr>
        <p:grpSpPr>
          <a:xfrm>
            <a:off x="873125" y="1803400"/>
            <a:ext cx="9469755" cy="707390"/>
            <a:chOff x="1593" y="3919"/>
            <a:chExt cx="14913" cy="1114"/>
          </a:xfrm>
        </p:grpSpPr>
        <p:grpSp>
          <p:nvGrpSpPr>
            <p:cNvPr id="6" name="Group 5"/>
            <p:cNvGrpSpPr/>
            <p:nvPr/>
          </p:nvGrpSpPr>
          <p:grpSpPr>
            <a:xfrm>
              <a:off x="1593" y="3919"/>
              <a:ext cx="14913" cy="1114"/>
              <a:chOff x="1919" y="4782"/>
              <a:chExt cx="14913" cy="1114"/>
            </a:xfrm>
          </p:grpSpPr>
          <p:grpSp>
            <p:nvGrpSpPr>
              <p:cNvPr id="8" name="Group 7"/>
              <p:cNvGrpSpPr/>
              <p:nvPr/>
            </p:nvGrpSpPr>
            <p:grpSpPr>
              <a:xfrm>
                <a:off x="1919" y="4782"/>
                <a:ext cx="14913" cy="1114"/>
                <a:chOff x="2959" y="4944"/>
                <a:chExt cx="14913" cy="1114"/>
              </a:xfrm>
            </p:grpSpPr>
            <p:sp>
              <p:nvSpPr>
                <p:cNvPr id="10" name="Text Box 9"/>
                <p:cNvSpPr txBox="1"/>
                <p:nvPr/>
              </p:nvSpPr>
              <p:spPr>
                <a:xfrm>
                  <a:off x="2959" y="4944"/>
                  <a:ext cx="2637" cy="1113"/>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设置单目rgb相机内外参</a:t>
                  </a:r>
                  <a:endParaRPr lang="en-US" altLang="en-US" sz="2000" dirty="0">
                    <a:latin typeface="+mn-lt"/>
                    <a:ea typeface="+mn-ea"/>
                  </a:endParaRPr>
                </a:p>
              </p:txBody>
            </p:sp>
            <p:sp>
              <p:nvSpPr>
                <p:cNvPr id="20" name="Text Box 19"/>
                <p:cNvSpPr txBox="1"/>
                <p:nvPr/>
              </p:nvSpPr>
              <p:spPr>
                <a:xfrm>
                  <a:off x="6895" y="4944"/>
                  <a:ext cx="2341" cy="1113"/>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设置输出目标</a:t>
                  </a:r>
                  <a:endParaRPr lang="en-US" altLang="en-US" sz="2000" dirty="0">
                    <a:latin typeface="+mn-lt"/>
                    <a:ea typeface="+mn-ea"/>
                  </a:endParaRPr>
                </a:p>
              </p:txBody>
            </p:sp>
            <p:sp>
              <p:nvSpPr>
                <p:cNvPr id="21" name="Text Box 20"/>
                <p:cNvSpPr txBox="1"/>
                <p:nvPr/>
              </p:nvSpPr>
              <p:spPr>
                <a:xfrm>
                  <a:off x="10642" y="4945"/>
                  <a:ext cx="3123" cy="1113"/>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Unity 3D小孔成像计算</a:t>
                  </a:r>
                  <a:endParaRPr lang="en-US" altLang="en-US" sz="2000" dirty="0">
                    <a:latin typeface="+mn-lt"/>
                    <a:ea typeface="+mn-ea"/>
                  </a:endParaRPr>
                </a:p>
              </p:txBody>
            </p:sp>
            <p:sp>
              <p:nvSpPr>
                <p:cNvPr id="12" name="Text Box 11"/>
                <p:cNvSpPr txBox="1"/>
                <p:nvPr/>
              </p:nvSpPr>
              <p:spPr>
                <a:xfrm>
                  <a:off x="14920" y="4944"/>
                  <a:ext cx="2952" cy="1113"/>
                </a:xfrm>
                <a:prstGeom prst="rect">
                  <a:avLst/>
                </a:prstGeom>
                <a:solidFill>
                  <a:schemeClr val="bg1"/>
                </a:solidFill>
                <a:ln w="28575" cmpd="sng">
                  <a:solidFill>
                    <a:srgbClr val="000000"/>
                  </a:solidFill>
                  <a:prstDash val="solid"/>
                </a:ln>
              </p:spPr>
              <p:txBody>
                <a:bodyPr wrap="square" rtlCol="0" anchor="t">
                  <a:spAutoFit/>
                </a:bodyPr>
                <a:lstStyle/>
                <a:p>
                  <a:r>
                    <a:rPr lang="en-US" altLang="en-US" sz="2000" dirty="0">
                      <a:latin typeface="+mn-lt"/>
                      <a:ea typeface="+mn-ea"/>
                      <a:sym typeface="+mn-ea"/>
                    </a:rPr>
                    <a:t>渲染到目标纹理</a:t>
                  </a:r>
                  <a:endParaRPr lang="en-US" altLang="en-US" sz="2000" dirty="0">
                    <a:latin typeface="+mn-lt"/>
                    <a:ea typeface="+mn-ea"/>
                    <a:sym typeface="+mn-ea"/>
                  </a:endParaRPr>
                </a:p>
              </p:txBody>
            </p:sp>
            <p:cxnSp>
              <p:nvCxnSpPr>
                <p:cNvPr id="13" name="Straight Arrow Connector 12"/>
                <p:cNvCxnSpPr>
                  <a:stCxn id="20" idx="3"/>
                  <a:endCxn id="21" idx="1"/>
                </p:cNvCxnSpPr>
                <p:nvPr/>
              </p:nvCxnSpPr>
              <p:spPr>
                <a:xfrm>
                  <a:off x="9236" y="5501"/>
                  <a:ext cx="1406"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15" name="Straight Arrow Connector 14"/>
              <p:cNvCxnSpPr>
                <a:stCxn id="21" idx="3"/>
                <a:endCxn id="12" idx="1"/>
              </p:cNvCxnSpPr>
              <p:nvPr/>
            </p:nvCxnSpPr>
            <p:spPr>
              <a:xfrm flipV="1">
                <a:off x="12725" y="5339"/>
                <a:ext cx="1155"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19" name="Straight Arrow Connector 18"/>
            <p:cNvCxnSpPr>
              <a:stCxn id="10" idx="3"/>
              <a:endCxn id="20" idx="1"/>
            </p:cNvCxnSpPr>
            <p:nvPr/>
          </p:nvCxnSpPr>
          <p:spPr>
            <a:xfrm>
              <a:off x="4230" y="4476"/>
              <a:ext cx="1299"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pic>
        <p:nvPicPr>
          <p:cNvPr id="79" name="Picture 4" descr="Screenshot from 2021-11-10 20-08-57"/>
          <p:cNvPicPr>
            <a:picLocks noChangeAspect="1"/>
          </p:cNvPicPr>
          <p:nvPr/>
        </p:nvPicPr>
        <p:blipFill>
          <a:blip r:embed="rId1"/>
          <a:stretch>
            <a:fillRect/>
          </a:stretch>
        </p:blipFill>
        <p:spPr>
          <a:xfrm>
            <a:off x="-1202690" y="3310255"/>
            <a:ext cx="4008120" cy="1932940"/>
          </a:xfrm>
          <a:prstGeom prst="rect">
            <a:avLst/>
          </a:prstGeom>
        </p:spPr>
      </p:pic>
      <p:graphicFrame>
        <p:nvGraphicFramePr>
          <p:cNvPr id="4" name="Table 3"/>
          <p:cNvGraphicFramePr/>
          <p:nvPr/>
        </p:nvGraphicFramePr>
        <p:xfrm>
          <a:off x="2805430" y="3310255"/>
          <a:ext cx="1422400" cy="1950085"/>
        </p:xfrm>
        <a:graphic>
          <a:graphicData uri="http://schemas.openxmlformats.org/drawingml/2006/table">
            <a:tbl>
              <a:tblPr firstRow="1" bandRow="1">
                <a:tableStyleId>{5C22544A-7EE6-4342-B048-85BDC9FD1C3A}</a:tableStyleId>
              </a:tblPr>
              <a:tblGrid>
                <a:gridCol w="1422400"/>
              </a:tblGrid>
              <a:tr h="317500">
                <a:tc>
                  <a:txBody>
                    <a:bodyPr/>
                    <a:lstStyle/>
                    <a:p>
                      <a:pPr>
                        <a:buNone/>
                      </a:pPr>
                      <a:r>
                        <a:rPr lang="en-US" altLang="en-US"/>
                        <a:t>雷达参数</a:t>
                      </a:r>
                      <a:endParaRPr lang="en-US" altLang="en-US"/>
                    </a:p>
                  </a:txBody>
                  <a:tcPr/>
                </a:tc>
              </a:tr>
              <a:tr h="297180">
                <a:tc>
                  <a:txBody>
                    <a:bodyPr/>
                    <a:lstStyle/>
                    <a:p>
                      <a:pPr>
                        <a:buNone/>
                      </a:pPr>
                      <a:r>
                        <a:rPr lang="en-US" altLang="en-US" sz="1350">
                          <a:sym typeface="+mn-ea"/>
                        </a:rPr>
                        <a:t>雷达线数</a:t>
                      </a:r>
                      <a:endParaRPr lang="en-US" altLang="en-US"/>
                    </a:p>
                  </a:txBody>
                  <a:tcPr/>
                </a:tc>
              </a:tr>
              <a:tr h="297180">
                <a:tc>
                  <a:txBody>
                    <a:bodyPr/>
                    <a:lstStyle/>
                    <a:p>
                      <a:pPr>
                        <a:buNone/>
                      </a:pPr>
                      <a:r>
                        <a:rPr lang="en-US" altLang="en-US" sz="1350">
                          <a:sym typeface="+mn-ea"/>
                        </a:rPr>
                        <a:t>射线长度</a:t>
                      </a:r>
                      <a:endParaRPr lang="en-US" altLang="en-US"/>
                    </a:p>
                  </a:txBody>
                  <a:tcPr/>
                </a:tc>
              </a:tr>
              <a:tr h="346075">
                <a:tc>
                  <a:txBody>
                    <a:bodyPr/>
                    <a:lstStyle/>
                    <a:p>
                      <a:pPr>
                        <a:buNone/>
                      </a:pPr>
                      <a:r>
                        <a:rPr lang="en-US" altLang="en-US"/>
                        <a:t>射线角度</a:t>
                      </a:r>
                      <a:endParaRPr lang="en-US" altLang="en-US"/>
                    </a:p>
                  </a:txBody>
                  <a:tcPr/>
                </a:tc>
              </a:tr>
              <a:tr h="346075">
                <a:tc>
                  <a:txBody>
                    <a:bodyPr/>
                    <a:lstStyle/>
                    <a:p>
                      <a:pPr>
                        <a:buNone/>
                      </a:pPr>
                      <a:r>
                        <a:rPr lang="en-US" altLang="en-US"/>
                        <a:t>旋转角度步长</a:t>
                      </a:r>
                      <a:endParaRPr lang="en-US" altLang="en-US"/>
                    </a:p>
                  </a:txBody>
                  <a:tcPr/>
                </a:tc>
              </a:tr>
              <a:tr h="346075">
                <a:tc>
                  <a:txBody>
                    <a:bodyPr/>
                    <a:lstStyle/>
                    <a:p>
                      <a:pPr>
                        <a:buNone/>
                      </a:pPr>
                      <a:r>
                        <a:rPr lang="en-US" altLang="en-US" sz="1350">
                          <a:sym typeface="+mn-ea"/>
                        </a:rPr>
                        <a:t>是否显示射线</a:t>
                      </a:r>
                      <a:endParaRPr lang="en-US" altLang="en-US"/>
                    </a:p>
                  </a:txBody>
                  <a:tcPr/>
                </a:tc>
              </a:tr>
            </a:tbl>
          </a:graphicData>
        </a:graphic>
      </p:graphicFrame>
      <p:pic>
        <p:nvPicPr>
          <p:cNvPr id="7" name="Picture 6" descr="Screenshot from 2021-12-02 09-59-39"/>
          <p:cNvPicPr>
            <a:picLocks noChangeAspect="1"/>
          </p:cNvPicPr>
          <p:nvPr/>
        </p:nvPicPr>
        <p:blipFill>
          <a:blip r:embed="rId2"/>
          <a:srcRect/>
          <a:stretch>
            <a:fillRect/>
          </a:stretch>
        </p:blipFill>
        <p:spPr>
          <a:xfrm>
            <a:off x="4250690" y="2769235"/>
            <a:ext cx="3057525" cy="2074545"/>
          </a:xfrm>
          <a:prstGeom prst="rect">
            <a:avLst/>
          </a:prstGeom>
          <a:ln w="60325" cmpd="sng">
            <a:solidFill>
              <a:schemeClr val="bg1"/>
            </a:solidFill>
            <a:prstDash val="solid"/>
          </a:ln>
        </p:spPr>
      </p:pic>
      <p:pic>
        <p:nvPicPr>
          <p:cNvPr id="11" name="Picture 10" descr="rgb_1560"/>
          <p:cNvPicPr>
            <a:picLocks noChangeAspect="1"/>
          </p:cNvPicPr>
          <p:nvPr/>
        </p:nvPicPr>
        <p:blipFill>
          <a:blip r:embed="rId3"/>
          <a:stretch>
            <a:fillRect/>
          </a:stretch>
        </p:blipFill>
        <p:spPr>
          <a:xfrm>
            <a:off x="7308215" y="2774950"/>
            <a:ext cx="2962275" cy="2074545"/>
          </a:xfrm>
          <a:prstGeom prst="rect">
            <a:avLst/>
          </a:prstGeom>
          <a:ln w="60325" cmpd="sng">
            <a:solidFill>
              <a:schemeClr val="bg1"/>
            </a:solidFill>
            <a:prstDash val="solid"/>
          </a:ln>
        </p:spPr>
      </p:pic>
      <p:graphicFrame>
        <p:nvGraphicFramePr>
          <p:cNvPr id="14" name="Table 13"/>
          <p:cNvGraphicFramePr/>
          <p:nvPr/>
        </p:nvGraphicFramePr>
        <p:xfrm>
          <a:off x="10270490" y="2769235"/>
          <a:ext cx="1810385" cy="2080260"/>
        </p:xfrm>
        <a:graphic>
          <a:graphicData uri="http://schemas.openxmlformats.org/drawingml/2006/table">
            <a:tbl>
              <a:tblPr firstRow="1" bandRow="1">
                <a:tableStyleId>{5C22544A-7EE6-4342-B048-85BDC9FD1C3A}</a:tableStyleId>
              </a:tblPr>
              <a:tblGrid>
                <a:gridCol w="1810385"/>
              </a:tblGrid>
              <a:tr h="297180">
                <a:tc>
                  <a:txBody>
                    <a:bodyPr/>
                    <a:lstStyle/>
                    <a:p>
                      <a:pPr>
                        <a:buNone/>
                      </a:pPr>
                      <a:r>
                        <a:rPr lang="en-US" altLang="en-US"/>
                        <a:t>运动参数</a:t>
                      </a:r>
                      <a:endParaRPr lang="en-US" altLang="en-US"/>
                    </a:p>
                  </a:txBody>
                  <a:tcPr/>
                </a:tc>
              </a:tr>
              <a:tr h="297180">
                <a:tc>
                  <a:txBody>
                    <a:bodyPr/>
                    <a:lstStyle/>
                    <a:p>
                      <a:pPr>
                        <a:buNone/>
                      </a:pPr>
                      <a:r>
                        <a:rPr lang="en-US" altLang="en-US" sz="1350">
                          <a:sym typeface="+mn-ea"/>
                        </a:rPr>
                        <a:t>运动距离上下界</a:t>
                      </a:r>
                      <a:endParaRPr lang="en-US" altLang="en-US" sz="1350">
                        <a:sym typeface="+mn-ea"/>
                      </a:endParaRPr>
                    </a:p>
                  </a:txBody>
                  <a:tcPr/>
                </a:tc>
              </a:tr>
              <a:tr h="297180">
                <a:tc>
                  <a:txBody>
                    <a:bodyPr/>
                    <a:lstStyle/>
                    <a:p>
                      <a:pPr>
                        <a:buNone/>
                      </a:pPr>
                      <a:r>
                        <a:rPr lang="en-US" altLang="en-US" sz="1350">
                          <a:sym typeface="+mn-ea"/>
                        </a:rPr>
                        <a:t>刚度</a:t>
                      </a:r>
                      <a:endParaRPr lang="en-US" altLang="en-US" sz="1350">
                        <a:sym typeface="+mn-ea"/>
                      </a:endParaRPr>
                    </a:p>
                  </a:txBody>
                  <a:tcPr/>
                </a:tc>
              </a:tr>
              <a:tr h="297180">
                <a:tc>
                  <a:txBody>
                    <a:bodyPr/>
                    <a:lstStyle/>
                    <a:p>
                      <a:pPr>
                        <a:buNone/>
                      </a:pPr>
                      <a:r>
                        <a:rPr lang="en-US" altLang="en-US"/>
                        <a:t>阻尼系数</a:t>
                      </a:r>
                      <a:endParaRPr lang="en-US" altLang="en-US"/>
                    </a:p>
                  </a:txBody>
                  <a:tcPr/>
                </a:tc>
              </a:tr>
              <a:tr h="297180">
                <a:tc>
                  <a:txBody>
                    <a:bodyPr/>
                    <a:lstStyle/>
                    <a:p>
                      <a:pPr>
                        <a:buNone/>
                      </a:pPr>
                      <a:r>
                        <a:rPr lang="en-US" altLang="en-US"/>
                        <a:t>关节承受的最大力</a:t>
                      </a:r>
                      <a:endParaRPr lang="en-US" altLang="en-US"/>
                    </a:p>
                  </a:txBody>
                  <a:tcPr/>
                </a:tc>
              </a:tr>
              <a:tr h="297180">
                <a:tc>
                  <a:txBody>
                    <a:bodyPr/>
                    <a:lstStyle/>
                    <a:p>
                      <a:pPr>
                        <a:buNone/>
                      </a:pPr>
                      <a:r>
                        <a:rPr lang="en-US" altLang="en-US" sz="1350">
                          <a:sym typeface="+mn-ea"/>
                        </a:rPr>
                        <a:t>目标距离</a:t>
                      </a:r>
                      <a:endParaRPr lang="en-US" altLang="en-US"/>
                    </a:p>
                  </a:txBody>
                  <a:tcPr/>
                </a:tc>
              </a:tr>
              <a:tr h="297180">
                <a:tc>
                  <a:txBody>
                    <a:bodyPr/>
                    <a:lstStyle/>
                    <a:p>
                      <a:pPr>
                        <a:buNone/>
                      </a:pPr>
                      <a:r>
                        <a:rPr lang="en-US" altLang="en-US" sz="1350">
                          <a:sym typeface="+mn-ea"/>
                        </a:rPr>
                        <a:t>目标速度</a:t>
                      </a:r>
                      <a:endParaRPr lang="en-US" altLang="en-US" sz="1350">
                        <a:sym typeface="+mn-ea"/>
                      </a:endParaRPr>
                    </a:p>
                  </a:txBody>
                  <a:tcPr/>
                </a:tc>
              </a:tr>
            </a:tbl>
          </a:graphicData>
        </a:graphic>
      </p:graphicFrame>
      <p:graphicFrame>
        <p:nvGraphicFramePr>
          <p:cNvPr id="16" name="Table 15"/>
          <p:cNvGraphicFramePr/>
          <p:nvPr/>
        </p:nvGraphicFramePr>
        <p:xfrm>
          <a:off x="5417185" y="5650865"/>
          <a:ext cx="1810385" cy="2080260"/>
        </p:xfrm>
        <a:graphic>
          <a:graphicData uri="http://schemas.openxmlformats.org/drawingml/2006/table">
            <a:tbl>
              <a:tblPr firstRow="1" bandRow="1">
                <a:tableStyleId>{5C22544A-7EE6-4342-B048-85BDC9FD1C3A}</a:tableStyleId>
              </a:tblPr>
              <a:tblGrid>
                <a:gridCol w="1810385"/>
              </a:tblGrid>
              <a:tr h="297180">
                <a:tc>
                  <a:txBody>
                    <a:bodyPr/>
                    <a:lstStyle/>
                    <a:p>
                      <a:pPr>
                        <a:buNone/>
                      </a:pPr>
                      <a:r>
                        <a:rPr lang="en-US" altLang="en-US"/>
                        <a:t>深度相机参数</a:t>
                      </a:r>
                      <a:endParaRPr lang="en-US" altLang="en-US"/>
                    </a:p>
                  </a:txBody>
                  <a:tcPr/>
                </a:tc>
              </a:tr>
              <a:tr h="297180">
                <a:tc>
                  <a:txBody>
                    <a:bodyPr/>
                    <a:lstStyle/>
                    <a:p>
                      <a:pPr>
                        <a:buNone/>
                      </a:pPr>
                      <a:r>
                        <a:rPr lang="en-US" altLang="en-US" sz="1350">
                          <a:sym typeface="+mn-ea"/>
                        </a:rPr>
                        <a:t>图像分辨率（宽度）</a:t>
                      </a:r>
                      <a:endParaRPr lang="en-US" altLang="en-US" sz="1350">
                        <a:sym typeface="+mn-ea"/>
                      </a:endParaRPr>
                    </a:p>
                  </a:txBody>
                  <a:tcPr/>
                </a:tc>
              </a:tr>
              <a:tr h="297180">
                <a:tc>
                  <a:txBody>
                    <a:bodyPr/>
                    <a:lstStyle/>
                    <a:p>
                      <a:pPr>
                        <a:buNone/>
                      </a:pPr>
                      <a:r>
                        <a:rPr lang="en-US" altLang="en-US" sz="1350">
                          <a:sym typeface="+mn-ea"/>
                        </a:rPr>
                        <a:t>图像分辨率（高度）</a:t>
                      </a:r>
                      <a:endParaRPr lang="en-US" altLang="en-US" sz="1350">
                        <a:sym typeface="+mn-ea"/>
                      </a:endParaRPr>
                    </a:p>
                  </a:txBody>
                  <a:tcPr/>
                </a:tc>
              </a:tr>
              <a:tr h="297180">
                <a:tc>
                  <a:txBody>
                    <a:bodyPr/>
                    <a:lstStyle/>
                    <a:p>
                      <a:pPr>
                        <a:buNone/>
                      </a:pPr>
                      <a:r>
                        <a:rPr lang="en-US" altLang="en-US"/>
                        <a:t>垂直视场角</a:t>
                      </a:r>
                      <a:endParaRPr lang="en-US" altLang="en-US"/>
                    </a:p>
                  </a:txBody>
                  <a:tcPr/>
                </a:tc>
              </a:tr>
              <a:tr h="297180">
                <a:tc>
                  <a:txBody>
                    <a:bodyPr/>
                    <a:lstStyle/>
                    <a:p>
                      <a:pPr>
                        <a:buNone/>
                      </a:pPr>
                      <a:r>
                        <a:rPr lang="en-US" altLang="en-US" sz="1350">
                          <a:sym typeface="+mn-ea"/>
                        </a:rPr>
                        <a:t>水平视场角</a:t>
                      </a:r>
                      <a:endParaRPr lang="en-US" altLang="en-US" sz="1350">
                        <a:sym typeface="+mn-ea"/>
                      </a:endParaRPr>
                    </a:p>
                  </a:txBody>
                  <a:tcPr/>
                </a:tc>
              </a:tr>
              <a:tr h="297180">
                <a:tc>
                  <a:txBody>
                    <a:bodyPr/>
                    <a:lstStyle/>
                    <a:p>
                      <a:pPr>
                        <a:buNone/>
                      </a:pPr>
                      <a:r>
                        <a:rPr lang="en-US" altLang="en-US" sz="1350">
                          <a:sym typeface="+mn-ea"/>
                        </a:rPr>
                        <a:t>最大深度（m）</a:t>
                      </a:r>
                      <a:endParaRPr lang="en-US" altLang="en-US" sz="1350">
                        <a:sym typeface="+mn-ea"/>
                      </a:endParaRPr>
                    </a:p>
                  </a:txBody>
                  <a:tcPr/>
                </a:tc>
              </a:tr>
              <a:tr h="297180">
                <a:tc>
                  <a:txBody>
                    <a:bodyPr/>
                    <a:lstStyle/>
                    <a:p>
                      <a:pPr>
                        <a:buNone/>
                      </a:pPr>
                      <a:r>
                        <a:rPr lang="en-US" altLang="en-US"/>
                        <a:t>最小深度（m）</a:t>
                      </a:r>
                      <a:endParaRPr lang="en-US" altLang="en-US"/>
                    </a:p>
                  </a:txBody>
                  <a:tcPr/>
                </a:tc>
              </a:tr>
            </a:tbl>
          </a:graphicData>
        </a:graphic>
      </p:graphicFrame>
      <p:pic>
        <p:nvPicPr>
          <p:cNvPr id="17" name="Picture 16" descr="Screenshot from 2021-12-02 12-41-34"/>
          <p:cNvPicPr>
            <a:picLocks noChangeAspect="1"/>
          </p:cNvPicPr>
          <p:nvPr/>
        </p:nvPicPr>
        <p:blipFill>
          <a:blip r:embed="rId4"/>
          <a:stretch>
            <a:fillRect/>
          </a:stretch>
        </p:blipFill>
        <p:spPr>
          <a:xfrm>
            <a:off x="1913890" y="5650865"/>
            <a:ext cx="3503295" cy="20802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aphicFrame>
        <p:nvGraphicFramePr>
          <p:cNvPr id="25" name="Table 24"/>
          <p:cNvGraphicFramePr/>
          <p:nvPr/>
        </p:nvGraphicFramePr>
        <p:xfrm>
          <a:off x="2994025" y="3154680"/>
          <a:ext cx="6203950" cy="548640"/>
        </p:xfrm>
        <a:graphic>
          <a:graphicData uri="http://schemas.openxmlformats.org/drawingml/2006/table">
            <a:tbl>
              <a:tblPr firstRow="1" bandRow="1">
                <a:tableStyleId>{5940675A-B579-460E-94D1-54222C63F5DA}</a:tableStyleId>
              </a:tblPr>
              <a:tblGrid>
                <a:gridCol w="914400"/>
                <a:gridCol w="1973263"/>
                <a:gridCol w="1641475"/>
                <a:gridCol w="1674812"/>
              </a:tblGrid>
              <a:tr h="0">
                <a:tc>
                  <a:txBody>
                    <a:bodyPr/>
                    <a:lstStyle/>
                    <a:p>
                      <a:pPr indent="0">
                        <a:buNone/>
                      </a:pP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Rgb、depth图像分辨率</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Rgb、depth垂直fov</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Rgb、depth水平fov</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Times New Roman" pitchFamily="18" charset="0"/>
                          <a:cs typeface="Times New Roman" pitchFamily="18" charset="0"/>
                        </a:rPr>
                        <a:t>Kinect v1</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640*480、320*240</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48.6°、46.6°</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62°、58.5°</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Times New Roman" pitchFamily="18" charset="0"/>
                          <a:cs typeface="Times New Roman" pitchFamily="18" charset="0"/>
                        </a:rPr>
                        <a:t>Kinect v2</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1920*1080、512*424</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53.8°、60°</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itchFamily="18" charset="0"/>
                          <a:cs typeface="Times New Roman" pitchFamily="18" charset="0"/>
                        </a:rPr>
                        <a:t>84.1°、70.6°</a:t>
                      </a:r>
                      <a:endParaRPr lang="en-US" sz="1200" b="0">
                        <a:latin typeface="Times New Roman" pitchFamily="18" charset="0"/>
                        <a:ea typeface="Times New Roman" pitchFamily="18" charset="0"/>
                        <a:cs typeface="Times New Roman"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29" name="Group 28"/>
          <p:cNvGrpSpPr/>
          <p:nvPr/>
        </p:nvGrpSpPr>
        <p:grpSpPr>
          <a:xfrm>
            <a:off x="-97790" y="1664335"/>
            <a:ext cx="12341860" cy="707206"/>
            <a:chOff x="-2437" y="2705"/>
            <a:chExt cx="22060" cy="1165"/>
          </a:xfrm>
        </p:grpSpPr>
        <p:grpSp>
          <p:nvGrpSpPr>
            <p:cNvPr id="7" name="Group 6"/>
            <p:cNvGrpSpPr/>
            <p:nvPr/>
          </p:nvGrpSpPr>
          <p:grpSpPr>
            <a:xfrm>
              <a:off x="3011" y="2705"/>
              <a:ext cx="16612" cy="1165"/>
              <a:chOff x="10" y="4161"/>
              <a:chExt cx="16612" cy="1165"/>
            </a:xfrm>
          </p:grpSpPr>
          <p:grpSp>
            <p:nvGrpSpPr>
              <p:cNvPr id="9" name="Group 8"/>
              <p:cNvGrpSpPr/>
              <p:nvPr/>
            </p:nvGrpSpPr>
            <p:grpSpPr>
              <a:xfrm>
                <a:off x="10" y="4161"/>
                <a:ext cx="16612" cy="1165"/>
                <a:chOff x="336" y="5024"/>
                <a:chExt cx="16612" cy="1165"/>
              </a:xfrm>
            </p:grpSpPr>
            <p:grpSp>
              <p:nvGrpSpPr>
                <p:cNvPr id="11" name="Group 10"/>
                <p:cNvGrpSpPr/>
                <p:nvPr/>
              </p:nvGrpSpPr>
              <p:grpSpPr>
                <a:xfrm>
                  <a:off x="336" y="5024"/>
                  <a:ext cx="16612" cy="1165"/>
                  <a:chOff x="1376" y="5186"/>
                  <a:chExt cx="16612" cy="1165"/>
                </a:xfrm>
              </p:grpSpPr>
              <p:sp>
                <p:nvSpPr>
                  <p:cNvPr id="14" name="Text Box 13"/>
                  <p:cNvSpPr txBox="1"/>
                  <p:nvPr/>
                </p:nvSpPr>
                <p:spPr>
                  <a:xfrm>
                    <a:off x="1376" y="5187"/>
                    <a:ext cx="4321" cy="1164"/>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ScriptableRendererFeature</a:t>
                    </a:r>
                    <a:endParaRPr lang="en-US" altLang="en-US" sz="2000" dirty="0">
                      <a:latin typeface="+mn-lt"/>
                      <a:ea typeface="+mn-ea"/>
                    </a:endParaRPr>
                  </a:p>
                </p:txBody>
              </p:sp>
              <p:sp>
                <p:nvSpPr>
                  <p:cNvPr id="16" name="Text Box 15"/>
                  <p:cNvSpPr txBox="1"/>
                  <p:nvPr/>
                </p:nvSpPr>
                <p:spPr>
                  <a:xfrm>
                    <a:off x="6627" y="5187"/>
                    <a:ext cx="3265" cy="1164"/>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DepthCamera passes</a:t>
                    </a:r>
                    <a:endParaRPr lang="en-US" altLang="en-US" sz="2000" dirty="0">
                      <a:latin typeface="+mn-lt"/>
                      <a:ea typeface="+mn-ea"/>
                    </a:endParaRPr>
                  </a:p>
                </p:txBody>
              </p:sp>
              <p:sp>
                <p:nvSpPr>
                  <p:cNvPr id="17" name="Text Box 16"/>
                  <p:cNvSpPr txBox="1"/>
                  <p:nvPr/>
                </p:nvSpPr>
                <p:spPr>
                  <a:xfrm>
                    <a:off x="11090" y="5429"/>
                    <a:ext cx="3123" cy="657"/>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Depth着色器</a:t>
                    </a:r>
                    <a:endParaRPr lang="en-US" altLang="en-US" sz="2000" dirty="0">
                      <a:latin typeface="+mn-lt"/>
                      <a:ea typeface="+mn-ea"/>
                    </a:endParaRPr>
                  </a:p>
                </p:txBody>
              </p:sp>
              <p:sp>
                <p:nvSpPr>
                  <p:cNvPr id="18" name="Text Box 17"/>
                  <p:cNvSpPr txBox="1"/>
                  <p:nvPr/>
                </p:nvSpPr>
                <p:spPr>
                  <a:xfrm>
                    <a:off x="14886" y="5186"/>
                    <a:ext cx="3102" cy="1164"/>
                  </a:xfrm>
                  <a:prstGeom prst="rect">
                    <a:avLst/>
                  </a:prstGeom>
                  <a:solidFill>
                    <a:schemeClr val="bg1"/>
                  </a:solidFill>
                  <a:ln w="28575" cmpd="sng">
                    <a:solidFill>
                      <a:srgbClr val="000000"/>
                    </a:solidFill>
                    <a:prstDash val="solid"/>
                  </a:ln>
                </p:spPr>
                <p:txBody>
                  <a:bodyPr wrap="square" rtlCol="0" anchor="t">
                    <a:spAutoFit/>
                  </a:bodyPr>
                  <a:lstStyle/>
                  <a:p>
                    <a:r>
                      <a:rPr lang="en-US" altLang="en-US" sz="2000" dirty="0">
                        <a:latin typeface="+mn-lt"/>
                        <a:ea typeface="+mn-ea"/>
                        <a:sym typeface="+mn-ea"/>
                      </a:rPr>
                      <a:t>渲染到目标纹理</a:t>
                    </a:r>
                    <a:endParaRPr lang="en-US" altLang="en-US" sz="2000" dirty="0">
                      <a:latin typeface="+mn-lt"/>
                      <a:ea typeface="+mn-ea"/>
                      <a:sym typeface="+mn-ea"/>
                    </a:endParaRPr>
                  </a:p>
                </p:txBody>
              </p:sp>
              <p:cxnSp>
                <p:nvCxnSpPr>
                  <p:cNvPr id="22" name="Straight Arrow Connector 21"/>
                  <p:cNvCxnSpPr>
                    <a:stCxn id="16" idx="3"/>
                    <a:endCxn id="17" idx="1"/>
                  </p:cNvCxnSpPr>
                  <p:nvPr/>
                </p:nvCxnSpPr>
                <p:spPr>
                  <a:xfrm flipV="1">
                    <a:off x="9892" y="5757"/>
                    <a:ext cx="1199" cy="13"/>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23" name="Straight Arrow Connector 22"/>
                <p:cNvCxnSpPr>
                  <a:stCxn id="17" idx="3"/>
                  <a:endCxn id="18" idx="1"/>
                </p:cNvCxnSpPr>
                <p:nvPr/>
              </p:nvCxnSpPr>
              <p:spPr>
                <a:xfrm>
                  <a:off x="13174" y="5595"/>
                  <a:ext cx="672" cy="12"/>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24" name="Straight Arrow Connector 23"/>
              <p:cNvCxnSpPr>
                <a:stCxn id="14" idx="3"/>
                <a:endCxn id="16" idx="1"/>
              </p:cNvCxnSpPr>
              <p:nvPr/>
            </p:nvCxnSpPr>
            <p:spPr>
              <a:xfrm>
                <a:off x="4331" y="4745"/>
                <a:ext cx="93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sp>
          <p:nvSpPr>
            <p:cNvPr id="27" name="Text Box 26"/>
            <p:cNvSpPr txBox="1"/>
            <p:nvPr/>
          </p:nvSpPr>
          <p:spPr>
            <a:xfrm>
              <a:off x="-2437" y="2705"/>
              <a:ext cx="4321" cy="1164"/>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camera组件depth texture 设置为on</a:t>
              </a:r>
              <a:endParaRPr lang="en-US" altLang="en-US" sz="2000" dirty="0">
                <a:latin typeface="+mn-lt"/>
                <a:ea typeface="+mn-ea"/>
              </a:endParaRPr>
            </a:p>
          </p:txBody>
        </p:sp>
        <p:cxnSp>
          <p:nvCxnSpPr>
            <p:cNvPr id="28" name="Straight Arrow Connector 27"/>
            <p:cNvCxnSpPr>
              <a:stCxn id="27" idx="3"/>
              <a:endCxn id="14" idx="1"/>
            </p:cNvCxnSpPr>
            <p:nvPr/>
          </p:nvCxnSpPr>
          <p:spPr>
            <a:xfrm>
              <a:off x="1884" y="3288"/>
              <a:ext cx="1127"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grpSp>
        <p:nvGrpSpPr>
          <p:cNvPr id="31" name="Group 30"/>
          <p:cNvGrpSpPr/>
          <p:nvPr/>
        </p:nvGrpSpPr>
        <p:grpSpPr>
          <a:xfrm>
            <a:off x="1790065" y="3956685"/>
            <a:ext cx="6068060" cy="2501265"/>
            <a:chOff x="2385" y="5663"/>
            <a:chExt cx="9556" cy="3939"/>
          </a:xfrm>
        </p:grpSpPr>
        <p:pic>
          <p:nvPicPr>
            <p:cNvPr id="26" name="Picture 25" descr="result"/>
            <p:cNvPicPr>
              <a:picLocks noChangeAspect="1"/>
            </p:cNvPicPr>
            <p:nvPr/>
          </p:nvPicPr>
          <p:blipFill>
            <a:blip/>
            <a:stretch>
              <a:fillRect/>
            </a:stretch>
          </p:blipFill>
          <p:spPr>
            <a:xfrm>
              <a:off x="2385" y="6002"/>
              <a:ext cx="4800" cy="3600"/>
            </a:xfrm>
            <a:prstGeom prst="rect">
              <a:avLst/>
            </a:prstGeom>
          </p:spPr>
        </p:pic>
        <p:pic>
          <p:nvPicPr>
            <p:cNvPr id="30" name="Picture 29" descr="result"/>
            <p:cNvPicPr>
              <a:picLocks noChangeAspect="1"/>
            </p:cNvPicPr>
            <p:nvPr/>
          </p:nvPicPr>
          <p:blipFill>
            <a:blip/>
            <a:stretch>
              <a:fillRect/>
            </a:stretch>
          </p:blipFill>
          <p:spPr>
            <a:xfrm>
              <a:off x="7185" y="5663"/>
              <a:ext cx="4756" cy="3939"/>
            </a:xfrm>
            <a:prstGeom prst="rect">
              <a:avLst/>
            </a:prstGeom>
          </p:spPr>
        </p:pic>
      </p:grpSp>
      <p:grpSp>
        <p:nvGrpSpPr>
          <p:cNvPr id="40" name="Group 39"/>
          <p:cNvGrpSpPr/>
          <p:nvPr/>
        </p:nvGrpSpPr>
        <p:grpSpPr>
          <a:xfrm>
            <a:off x="-20955" y="4171950"/>
            <a:ext cx="7936230" cy="2588260"/>
            <a:chOff x="-1321" y="1141"/>
            <a:chExt cx="12498" cy="4076"/>
          </a:xfrm>
        </p:grpSpPr>
        <p:pic>
          <p:nvPicPr>
            <p:cNvPr id="34" name="Picture 33" descr="Screenshot from 2021-11-10 23-45-58"/>
            <p:cNvPicPr>
              <a:picLocks noChangeAspect="1"/>
            </p:cNvPicPr>
            <p:nvPr/>
          </p:nvPicPr>
          <p:blipFill>
            <a:blip r:embed="rId1"/>
            <a:stretch>
              <a:fillRect/>
            </a:stretch>
          </p:blipFill>
          <p:spPr>
            <a:xfrm>
              <a:off x="5945" y="1142"/>
              <a:ext cx="5232" cy="4075"/>
            </a:xfrm>
            <a:prstGeom prst="rect">
              <a:avLst/>
            </a:prstGeom>
          </p:spPr>
        </p:pic>
        <p:pic>
          <p:nvPicPr>
            <p:cNvPr id="35" name="Picture 34" descr="Screenshot from 2021-11-10 23-46-29"/>
            <p:cNvPicPr>
              <a:picLocks noChangeAspect="1"/>
            </p:cNvPicPr>
            <p:nvPr/>
          </p:nvPicPr>
          <p:blipFill>
            <a:blip r:embed="rId2"/>
            <a:stretch>
              <a:fillRect/>
            </a:stretch>
          </p:blipFill>
          <p:spPr>
            <a:xfrm>
              <a:off x="-1321" y="1141"/>
              <a:ext cx="7266" cy="4076"/>
            </a:xfrm>
            <a:prstGeom prst="rect">
              <a:avLst/>
            </a:prstGeom>
          </p:spPr>
        </p:pic>
      </p:grpSp>
      <p:pic>
        <p:nvPicPr>
          <p:cNvPr id="36" name="Picture 35" descr="Screenshot from 2021-11-11 00-00-45"/>
          <p:cNvPicPr>
            <a:picLocks noChangeAspect="1"/>
          </p:cNvPicPr>
          <p:nvPr/>
        </p:nvPicPr>
        <p:blipFill>
          <a:blip r:embed="rId3"/>
          <a:stretch>
            <a:fillRect/>
          </a:stretch>
        </p:blipFill>
        <p:spPr>
          <a:xfrm>
            <a:off x="8237855" y="4418330"/>
            <a:ext cx="3618230" cy="20396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pic>
        <p:nvPicPr>
          <p:cNvPr id="5" name="Picture 4" descr="Screenshot from 2021-11-10 20-08-57"/>
          <p:cNvPicPr>
            <a:picLocks noChangeAspect="1"/>
          </p:cNvPicPr>
          <p:nvPr/>
        </p:nvPicPr>
        <p:blipFill>
          <a:blip/>
          <a:stretch>
            <a:fillRect/>
          </a:stretch>
        </p:blipFill>
        <p:spPr>
          <a:xfrm>
            <a:off x="8270875" y="4203065"/>
            <a:ext cx="4257675" cy="1638300"/>
          </a:xfrm>
          <a:prstGeom prst="rect">
            <a:avLst/>
          </a:prstGeom>
        </p:spPr>
      </p:pic>
      <p:grpSp>
        <p:nvGrpSpPr>
          <p:cNvPr id="10" name="Group 9"/>
          <p:cNvGrpSpPr/>
          <p:nvPr/>
        </p:nvGrpSpPr>
        <p:grpSpPr>
          <a:xfrm>
            <a:off x="645795" y="3641090"/>
            <a:ext cx="6948170" cy="2832100"/>
            <a:chOff x="1017" y="5734"/>
            <a:chExt cx="10942" cy="4460"/>
          </a:xfrm>
        </p:grpSpPr>
        <p:pic>
          <p:nvPicPr>
            <p:cNvPr id="6" name="Picture 5" descr="Screenshot from 2021-11-10 20-14-59"/>
            <p:cNvPicPr>
              <a:picLocks noChangeAspect="1"/>
            </p:cNvPicPr>
            <p:nvPr/>
          </p:nvPicPr>
          <p:blipFill>
            <a:blip/>
            <a:stretch>
              <a:fillRect/>
            </a:stretch>
          </p:blipFill>
          <p:spPr>
            <a:xfrm>
              <a:off x="1017" y="5734"/>
              <a:ext cx="5468" cy="4460"/>
            </a:xfrm>
            <a:prstGeom prst="rect">
              <a:avLst/>
            </a:prstGeom>
          </p:spPr>
        </p:pic>
        <p:pic>
          <p:nvPicPr>
            <p:cNvPr id="8" name="Picture 7" descr="Screenshot from 2021-11-10 20-15-10"/>
            <p:cNvPicPr>
              <a:picLocks noChangeAspect="1"/>
            </p:cNvPicPr>
            <p:nvPr/>
          </p:nvPicPr>
          <p:blipFill>
            <a:blip/>
            <a:stretch>
              <a:fillRect/>
            </a:stretch>
          </p:blipFill>
          <p:spPr>
            <a:xfrm>
              <a:off x="6485" y="5773"/>
              <a:ext cx="5475" cy="4421"/>
            </a:xfrm>
            <a:prstGeom prst="rect">
              <a:avLst/>
            </a:prstGeom>
          </p:spPr>
        </p:pic>
      </p:grpSp>
      <p:grpSp>
        <p:nvGrpSpPr>
          <p:cNvPr id="43" name="Group 42"/>
          <p:cNvGrpSpPr/>
          <p:nvPr/>
        </p:nvGrpSpPr>
        <p:grpSpPr>
          <a:xfrm>
            <a:off x="4583430" y="1242695"/>
            <a:ext cx="4257040" cy="3095625"/>
            <a:chOff x="6211" y="4782"/>
            <a:chExt cx="6704" cy="4875"/>
          </a:xfrm>
        </p:grpSpPr>
        <p:pic>
          <p:nvPicPr>
            <p:cNvPr id="4" name="Picture 3" descr="Screenshot from 2021-11-10 16-50-57"/>
            <p:cNvPicPr>
              <a:picLocks noChangeAspect="1"/>
            </p:cNvPicPr>
            <p:nvPr/>
          </p:nvPicPr>
          <p:blipFill>
            <a:blip r:embed="rId1"/>
            <a:stretch>
              <a:fillRect/>
            </a:stretch>
          </p:blipFill>
          <p:spPr>
            <a:xfrm>
              <a:off x="6211" y="4782"/>
              <a:ext cx="6705" cy="2295"/>
            </a:xfrm>
            <a:prstGeom prst="rect">
              <a:avLst/>
            </a:prstGeom>
          </p:spPr>
        </p:pic>
        <p:pic>
          <p:nvPicPr>
            <p:cNvPr id="12" name="Picture 11" descr="Screenshot from 2021-11-10 20-08-57"/>
            <p:cNvPicPr>
              <a:picLocks noChangeAspect="1"/>
            </p:cNvPicPr>
            <p:nvPr/>
          </p:nvPicPr>
          <p:blipFill>
            <a:blip r:embed="rId2"/>
            <a:stretch>
              <a:fillRect/>
            </a:stretch>
          </p:blipFill>
          <p:spPr>
            <a:xfrm>
              <a:off x="6211" y="7077"/>
              <a:ext cx="6705" cy="2580"/>
            </a:xfrm>
            <a:prstGeom prst="rect">
              <a:avLst/>
            </a:prstGeom>
          </p:spPr>
        </p:pic>
      </p:grpSp>
      <p:pic>
        <p:nvPicPr>
          <p:cNvPr id="30" name="Picture 29" descr="Screenshot from 2021-11-10 22-33-44"/>
          <p:cNvPicPr>
            <a:picLocks noChangeAspect="1"/>
          </p:cNvPicPr>
          <p:nvPr/>
        </p:nvPicPr>
        <p:blipFill>
          <a:blip r:embed="rId3"/>
          <a:stretch>
            <a:fillRect/>
          </a:stretch>
        </p:blipFill>
        <p:spPr>
          <a:xfrm>
            <a:off x="9284335" y="3148965"/>
            <a:ext cx="2881630" cy="2175510"/>
          </a:xfrm>
          <a:prstGeom prst="rect">
            <a:avLst/>
          </a:prstGeom>
        </p:spPr>
      </p:pic>
      <p:pic>
        <p:nvPicPr>
          <p:cNvPr id="31" name="Picture 30" descr="Screenshot from 2021-11-10 22-36-18"/>
          <p:cNvPicPr>
            <a:picLocks noChangeAspect="1"/>
          </p:cNvPicPr>
          <p:nvPr/>
        </p:nvPicPr>
        <p:blipFill>
          <a:blip r:embed="rId4"/>
          <a:stretch>
            <a:fillRect/>
          </a:stretch>
        </p:blipFill>
        <p:spPr>
          <a:xfrm>
            <a:off x="9283700" y="1242695"/>
            <a:ext cx="2882265" cy="1906270"/>
          </a:xfrm>
          <a:prstGeom prst="rect">
            <a:avLst/>
          </a:prstGeom>
        </p:spPr>
      </p:pic>
      <p:grpSp>
        <p:nvGrpSpPr>
          <p:cNvPr id="41" name="Group 40"/>
          <p:cNvGrpSpPr/>
          <p:nvPr/>
        </p:nvGrpSpPr>
        <p:grpSpPr>
          <a:xfrm>
            <a:off x="65405" y="2077720"/>
            <a:ext cx="3963035" cy="1974850"/>
            <a:chOff x="7805" y="3167"/>
            <a:chExt cx="6241" cy="3110"/>
          </a:xfrm>
        </p:grpSpPr>
        <p:pic>
          <p:nvPicPr>
            <p:cNvPr id="37" name="Picture 36" descr="Screenshot from 2021-11-11 11-23-50"/>
            <p:cNvPicPr>
              <a:picLocks noChangeAspect="1"/>
            </p:cNvPicPr>
            <p:nvPr/>
          </p:nvPicPr>
          <p:blipFill>
            <a:blip r:embed="rId5"/>
            <a:stretch>
              <a:fillRect/>
            </a:stretch>
          </p:blipFill>
          <p:spPr>
            <a:xfrm>
              <a:off x="7805" y="3179"/>
              <a:ext cx="3255" cy="3098"/>
            </a:xfrm>
            <a:prstGeom prst="rect">
              <a:avLst/>
            </a:prstGeom>
          </p:spPr>
        </p:pic>
        <p:pic>
          <p:nvPicPr>
            <p:cNvPr id="38" name="Picture 37" descr="Screenshot from 2021-11-11 11-25-24"/>
            <p:cNvPicPr>
              <a:picLocks noChangeAspect="1"/>
            </p:cNvPicPr>
            <p:nvPr/>
          </p:nvPicPr>
          <p:blipFill>
            <a:blip r:embed="rId6"/>
            <a:stretch>
              <a:fillRect/>
            </a:stretch>
          </p:blipFill>
          <p:spPr>
            <a:xfrm>
              <a:off x="11060" y="3167"/>
              <a:ext cx="2987" cy="3110"/>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pic>
        <p:nvPicPr>
          <p:cNvPr id="5" name="Picture 4" descr="Screenshot from 2021-11-10 20-08-57"/>
          <p:cNvPicPr>
            <a:picLocks noChangeAspect="1"/>
          </p:cNvPicPr>
          <p:nvPr/>
        </p:nvPicPr>
        <p:blipFill>
          <a:blip/>
          <a:stretch>
            <a:fillRect/>
          </a:stretch>
        </p:blipFill>
        <p:spPr>
          <a:xfrm>
            <a:off x="8270875" y="4203065"/>
            <a:ext cx="4257675" cy="1638300"/>
          </a:xfrm>
          <a:prstGeom prst="rect">
            <a:avLst/>
          </a:prstGeom>
        </p:spPr>
      </p:pic>
      <p:grpSp>
        <p:nvGrpSpPr>
          <p:cNvPr id="10" name="Group 9"/>
          <p:cNvGrpSpPr/>
          <p:nvPr/>
        </p:nvGrpSpPr>
        <p:grpSpPr>
          <a:xfrm>
            <a:off x="645795" y="3641090"/>
            <a:ext cx="6948170" cy="2832100"/>
            <a:chOff x="1017" y="5734"/>
            <a:chExt cx="10942" cy="4460"/>
          </a:xfrm>
        </p:grpSpPr>
        <p:pic>
          <p:nvPicPr>
            <p:cNvPr id="6" name="Picture 5" descr="Screenshot from 2021-11-10 20-14-59"/>
            <p:cNvPicPr>
              <a:picLocks noChangeAspect="1"/>
            </p:cNvPicPr>
            <p:nvPr/>
          </p:nvPicPr>
          <p:blipFill>
            <a:blip/>
            <a:stretch>
              <a:fillRect/>
            </a:stretch>
          </p:blipFill>
          <p:spPr>
            <a:xfrm>
              <a:off x="1017" y="5734"/>
              <a:ext cx="5468" cy="4460"/>
            </a:xfrm>
            <a:prstGeom prst="rect">
              <a:avLst/>
            </a:prstGeom>
          </p:spPr>
        </p:pic>
        <p:pic>
          <p:nvPicPr>
            <p:cNvPr id="8" name="Picture 7" descr="Screenshot from 2021-11-10 20-15-10"/>
            <p:cNvPicPr>
              <a:picLocks noChangeAspect="1"/>
            </p:cNvPicPr>
            <p:nvPr/>
          </p:nvPicPr>
          <p:blipFill>
            <a:blip/>
            <a:stretch>
              <a:fillRect/>
            </a:stretch>
          </p:blipFill>
          <p:spPr>
            <a:xfrm>
              <a:off x="6485" y="5773"/>
              <a:ext cx="5475" cy="4421"/>
            </a:xfrm>
            <a:prstGeom prst="rect">
              <a:avLst/>
            </a:prstGeom>
          </p:spPr>
        </p:pic>
      </p:grpSp>
      <p:pic>
        <p:nvPicPr>
          <p:cNvPr id="33" name="Picture 32" descr="Screenshot from 2021-11-10 21-00-14"/>
          <p:cNvPicPr>
            <a:picLocks noChangeAspect="1"/>
          </p:cNvPicPr>
          <p:nvPr/>
        </p:nvPicPr>
        <p:blipFill>
          <a:blip r:embed="rId1"/>
          <a:stretch>
            <a:fillRect/>
          </a:stretch>
        </p:blipFill>
        <p:spPr>
          <a:xfrm>
            <a:off x="1067435" y="3270885"/>
            <a:ext cx="10057765" cy="1662430"/>
          </a:xfrm>
          <a:prstGeom prst="rect">
            <a:avLst/>
          </a:prstGeom>
        </p:spPr>
      </p:pic>
      <p:pic>
        <p:nvPicPr>
          <p:cNvPr id="39" name="Picture 38" descr="Screenshot from 2021-11-10 20-46-55"/>
          <p:cNvPicPr>
            <a:picLocks noChangeAspect="1"/>
          </p:cNvPicPr>
          <p:nvPr/>
        </p:nvPicPr>
        <p:blipFill>
          <a:blip r:embed="rId2"/>
          <a:stretch>
            <a:fillRect/>
          </a:stretch>
        </p:blipFill>
        <p:spPr>
          <a:xfrm>
            <a:off x="1067435" y="1267460"/>
            <a:ext cx="10058400" cy="1691005"/>
          </a:xfrm>
          <a:prstGeom prst="rect">
            <a:avLst/>
          </a:prstGeom>
        </p:spPr>
      </p:pic>
      <p:pic>
        <p:nvPicPr>
          <p:cNvPr id="42" name="Picture 41" descr="Screenshot from 2021-11-10 20-51-50"/>
          <p:cNvPicPr>
            <a:picLocks noChangeAspect="1"/>
          </p:cNvPicPr>
          <p:nvPr/>
        </p:nvPicPr>
        <p:blipFill>
          <a:blip r:embed="rId3"/>
          <a:stretch>
            <a:fillRect/>
          </a:stretch>
        </p:blipFill>
        <p:spPr>
          <a:xfrm>
            <a:off x="7123430" y="74295"/>
            <a:ext cx="4732655" cy="1181735"/>
          </a:xfrm>
          <a:prstGeom prst="rect">
            <a:avLst/>
          </a:prstGeom>
        </p:spPr>
      </p:pic>
      <p:grpSp>
        <p:nvGrpSpPr>
          <p:cNvPr id="45" name="Group 44"/>
          <p:cNvGrpSpPr/>
          <p:nvPr/>
        </p:nvGrpSpPr>
        <p:grpSpPr>
          <a:xfrm>
            <a:off x="4359910" y="4505325"/>
            <a:ext cx="5048250" cy="2252980"/>
            <a:chOff x="4009" y="7496"/>
            <a:chExt cx="7950" cy="3548"/>
          </a:xfrm>
        </p:grpSpPr>
        <p:pic>
          <p:nvPicPr>
            <p:cNvPr id="43" name="Picture 42" descr="Screenshot from 2021-11-10 20-14-59"/>
            <p:cNvPicPr>
              <a:picLocks noChangeAspect="1"/>
            </p:cNvPicPr>
            <p:nvPr/>
          </p:nvPicPr>
          <p:blipFill>
            <a:blip r:embed="rId4"/>
            <a:stretch>
              <a:fillRect/>
            </a:stretch>
          </p:blipFill>
          <p:spPr>
            <a:xfrm>
              <a:off x="8403" y="7496"/>
              <a:ext cx="3556" cy="3548"/>
            </a:xfrm>
            <a:prstGeom prst="rect">
              <a:avLst/>
            </a:prstGeom>
          </p:spPr>
        </p:pic>
        <p:pic>
          <p:nvPicPr>
            <p:cNvPr id="44" name="Picture 43" descr="Screenshot from 2021-11-10 20-15-10"/>
            <p:cNvPicPr>
              <a:picLocks noChangeAspect="1"/>
            </p:cNvPicPr>
            <p:nvPr/>
          </p:nvPicPr>
          <p:blipFill>
            <a:blip r:embed="rId5"/>
            <a:stretch>
              <a:fillRect/>
            </a:stretch>
          </p:blipFill>
          <p:spPr>
            <a:xfrm>
              <a:off x="4009" y="7496"/>
              <a:ext cx="4394" cy="3548"/>
            </a:xfrm>
            <a:prstGeom prst="rect">
              <a:avLst/>
            </a:prstGeom>
          </p:spPr>
        </p:pic>
      </p:grpSp>
      <p:pic>
        <p:nvPicPr>
          <p:cNvPr id="46" name="Picture 45" descr="Screenshot from 2021-11-10 22-54-48"/>
          <p:cNvPicPr>
            <a:picLocks noChangeAspect="1"/>
          </p:cNvPicPr>
          <p:nvPr/>
        </p:nvPicPr>
        <p:blipFill>
          <a:blip r:embed="rId6"/>
          <a:stretch>
            <a:fillRect/>
          </a:stretch>
        </p:blipFill>
        <p:spPr>
          <a:xfrm>
            <a:off x="-25400" y="2996565"/>
            <a:ext cx="3324225" cy="3476625"/>
          </a:xfrm>
          <a:prstGeom prst="rect">
            <a:avLst/>
          </a:prstGeom>
        </p:spPr>
      </p:pic>
      <p:grpSp>
        <p:nvGrpSpPr>
          <p:cNvPr id="7" name="Group 6"/>
          <p:cNvGrpSpPr/>
          <p:nvPr/>
        </p:nvGrpSpPr>
        <p:grpSpPr>
          <a:xfrm>
            <a:off x="1837055" y="1852930"/>
            <a:ext cx="9158605" cy="2349500"/>
            <a:chOff x="2893" y="3032"/>
            <a:chExt cx="14423" cy="3700"/>
          </a:xfrm>
        </p:grpSpPr>
        <p:pic>
          <p:nvPicPr>
            <p:cNvPr id="4" name="Picture 3" descr="Screenshot from 2021-12-09 01-54-17"/>
            <p:cNvPicPr>
              <a:picLocks noChangeAspect="1"/>
            </p:cNvPicPr>
            <p:nvPr/>
          </p:nvPicPr>
          <p:blipFill>
            <a:blip r:embed="rId7"/>
            <a:stretch>
              <a:fillRect/>
            </a:stretch>
          </p:blipFill>
          <p:spPr>
            <a:xfrm>
              <a:off x="11960" y="3032"/>
              <a:ext cx="5356" cy="3701"/>
            </a:xfrm>
            <a:prstGeom prst="rect">
              <a:avLst/>
            </a:prstGeom>
          </p:spPr>
        </p:pic>
        <p:pic>
          <p:nvPicPr>
            <p:cNvPr id="83" name="Picture 28"/>
            <p:cNvPicPr>
              <a:picLocks noChangeAspect="1"/>
            </p:cNvPicPr>
            <p:nvPr/>
          </p:nvPicPr>
          <p:blipFill>
            <a:blip r:embed="rId8"/>
            <a:stretch>
              <a:fillRect/>
            </a:stretch>
          </p:blipFill>
          <p:spPr>
            <a:xfrm>
              <a:off x="2893" y="3032"/>
              <a:ext cx="9067" cy="3701"/>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15" name="Group 14"/>
          <p:cNvGrpSpPr/>
          <p:nvPr/>
        </p:nvGrpSpPr>
        <p:grpSpPr>
          <a:xfrm>
            <a:off x="1747520" y="961390"/>
            <a:ext cx="9070975" cy="2621280"/>
            <a:chOff x="62" y="3452"/>
            <a:chExt cx="14285" cy="4128"/>
          </a:xfrm>
        </p:grpSpPr>
        <p:pic>
          <p:nvPicPr>
            <p:cNvPr id="4" name="Picture 12"/>
            <p:cNvPicPr>
              <a:picLocks noChangeAspect="1"/>
            </p:cNvPicPr>
            <p:nvPr/>
          </p:nvPicPr>
          <p:blipFill>
            <a:blip/>
            <a:stretch>
              <a:fillRect/>
            </a:stretch>
          </p:blipFill>
          <p:spPr>
            <a:xfrm>
              <a:off x="62" y="3452"/>
              <a:ext cx="7351" cy="4129"/>
            </a:xfrm>
            <a:prstGeom prst="rect">
              <a:avLst/>
            </a:prstGeom>
            <a:noFill/>
            <a:ln w="9525">
              <a:noFill/>
            </a:ln>
          </p:spPr>
        </p:pic>
        <p:pic>
          <p:nvPicPr>
            <p:cNvPr id="13" name="Picture 12" descr="Screenshot from 2021-11-10 22-36-18"/>
            <p:cNvPicPr>
              <a:picLocks noChangeAspect="1"/>
            </p:cNvPicPr>
            <p:nvPr/>
          </p:nvPicPr>
          <p:blipFill>
            <a:blip/>
            <a:stretch>
              <a:fillRect/>
            </a:stretch>
          </p:blipFill>
          <p:spPr>
            <a:xfrm>
              <a:off x="7413" y="3452"/>
              <a:ext cx="6934" cy="4129"/>
            </a:xfrm>
            <a:prstGeom prst="rect">
              <a:avLst/>
            </a:prstGeom>
          </p:spPr>
        </p:pic>
      </p:grpSp>
      <p:grpSp>
        <p:nvGrpSpPr>
          <p:cNvPr id="21" name="Group 20"/>
          <p:cNvGrpSpPr/>
          <p:nvPr/>
        </p:nvGrpSpPr>
        <p:grpSpPr>
          <a:xfrm>
            <a:off x="2261235" y="3735705"/>
            <a:ext cx="8307070" cy="2330450"/>
            <a:chOff x="3561" y="5883"/>
            <a:chExt cx="13082" cy="3670"/>
          </a:xfrm>
        </p:grpSpPr>
        <p:pic>
          <p:nvPicPr>
            <p:cNvPr id="19" name="Picture 18" descr="Screenshot from 2021-11-10 23-45-58"/>
            <p:cNvPicPr>
              <a:picLocks noChangeAspect="1"/>
            </p:cNvPicPr>
            <p:nvPr/>
          </p:nvPicPr>
          <p:blipFill>
            <a:blip/>
            <a:stretch>
              <a:fillRect/>
            </a:stretch>
          </p:blipFill>
          <p:spPr>
            <a:xfrm>
              <a:off x="10103" y="5883"/>
              <a:ext cx="6540" cy="3670"/>
            </a:xfrm>
            <a:prstGeom prst="rect">
              <a:avLst/>
            </a:prstGeom>
          </p:spPr>
        </p:pic>
        <p:pic>
          <p:nvPicPr>
            <p:cNvPr id="20" name="Picture 19" descr="Screenshot from 2021-11-10 23-46-29"/>
            <p:cNvPicPr>
              <a:picLocks noChangeAspect="1"/>
            </p:cNvPicPr>
            <p:nvPr/>
          </p:nvPicPr>
          <p:blipFill>
            <a:blip/>
            <a:stretch>
              <a:fillRect/>
            </a:stretch>
          </p:blipFill>
          <p:spPr>
            <a:xfrm>
              <a:off x="3561" y="5884"/>
              <a:ext cx="6542" cy="3669"/>
            </a:xfrm>
            <a:prstGeom prst="rect">
              <a:avLst/>
            </a:prstGeom>
          </p:spPr>
        </p:pic>
      </p:grpSp>
      <p:pic>
        <p:nvPicPr>
          <p:cNvPr id="39" name="Picture 38" descr="Screenshot from 2021-11-11 12-17-11"/>
          <p:cNvPicPr>
            <a:picLocks noChangeAspect="1"/>
          </p:cNvPicPr>
          <p:nvPr/>
        </p:nvPicPr>
        <p:blipFill>
          <a:blip r:embed="rId1"/>
          <a:stretch>
            <a:fillRect/>
          </a:stretch>
        </p:blipFill>
        <p:spPr>
          <a:xfrm>
            <a:off x="2261235" y="889635"/>
            <a:ext cx="10058400" cy="54971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pic>
        <p:nvPicPr>
          <p:cNvPr id="6" name="Picture 5" descr="Screenshot from 2021-11-11 11-25-24"/>
          <p:cNvPicPr>
            <a:picLocks noChangeAspect="1"/>
          </p:cNvPicPr>
          <p:nvPr/>
        </p:nvPicPr>
        <p:blipFill>
          <a:blip/>
          <a:stretch>
            <a:fillRect/>
          </a:stretch>
        </p:blipFill>
        <p:spPr>
          <a:xfrm>
            <a:off x="8401050" y="-668020"/>
            <a:ext cx="2044065" cy="2127250"/>
          </a:xfrm>
          <a:prstGeom prst="rect">
            <a:avLst/>
          </a:prstGeom>
        </p:spPr>
      </p:pic>
      <p:grpSp>
        <p:nvGrpSpPr>
          <p:cNvPr id="8" name="Group 7"/>
          <p:cNvGrpSpPr/>
          <p:nvPr/>
        </p:nvGrpSpPr>
        <p:grpSpPr>
          <a:xfrm>
            <a:off x="401320" y="1669415"/>
            <a:ext cx="10507980" cy="2341880"/>
            <a:chOff x="529" y="2612"/>
            <a:chExt cx="16548" cy="3688"/>
          </a:xfrm>
        </p:grpSpPr>
        <p:grpSp>
          <p:nvGrpSpPr>
            <p:cNvPr id="9" name="Group 8"/>
            <p:cNvGrpSpPr/>
            <p:nvPr/>
          </p:nvGrpSpPr>
          <p:grpSpPr>
            <a:xfrm>
              <a:off x="529" y="2612"/>
              <a:ext cx="16548" cy="3688"/>
              <a:chOff x="2072" y="4701"/>
              <a:chExt cx="16548" cy="3688"/>
            </a:xfrm>
          </p:grpSpPr>
          <p:grpSp>
            <p:nvGrpSpPr>
              <p:cNvPr id="10" name="Group 9"/>
              <p:cNvGrpSpPr/>
              <p:nvPr/>
            </p:nvGrpSpPr>
            <p:grpSpPr>
              <a:xfrm>
                <a:off x="2072" y="4701"/>
                <a:ext cx="16548" cy="3688"/>
                <a:chOff x="2072" y="4718"/>
                <a:chExt cx="16548" cy="3688"/>
              </a:xfrm>
            </p:grpSpPr>
            <p:grpSp>
              <p:nvGrpSpPr>
                <p:cNvPr id="15" name="Group 14"/>
                <p:cNvGrpSpPr/>
                <p:nvPr/>
              </p:nvGrpSpPr>
              <p:grpSpPr>
                <a:xfrm>
                  <a:off x="9098" y="5142"/>
                  <a:ext cx="9522" cy="2421"/>
                  <a:chOff x="9321" y="4396"/>
                  <a:chExt cx="9522" cy="2421"/>
                </a:xfrm>
              </p:grpSpPr>
              <p:sp>
                <p:nvSpPr>
                  <p:cNvPr id="17" name="圆角矩形 100"/>
                  <p:cNvSpPr/>
                  <p:nvPr/>
                </p:nvSpPr>
                <p:spPr bwMode="auto">
                  <a:xfrm>
                    <a:off x="12299" y="4396"/>
                    <a:ext cx="4259" cy="1412"/>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2000" dirty="0">
                        <a:solidFill>
                          <a:schemeClr val="tx1"/>
                        </a:solidFill>
                        <a:latin typeface="Times New Roman"/>
                        <a:ea typeface="黑体"/>
                        <a:sym typeface="+mn-ea"/>
                      </a:rPr>
                      <a:t>开环伺服控制</a:t>
                    </a:r>
                    <a:endParaRPr lang="en-US" altLang="en-US" sz="2000" dirty="0">
                      <a:solidFill>
                        <a:schemeClr val="tx1"/>
                      </a:solidFill>
                      <a:latin typeface="Times New Roman"/>
                      <a:ea typeface="黑体"/>
                    </a:endParaRPr>
                  </a:p>
                  <a:p>
                    <a:pPr algn="ctr">
                      <a:lnSpc>
                        <a:spcPct val="90000"/>
                      </a:lnSpc>
                      <a:defRPr/>
                    </a:pPr>
                    <a:r>
                      <a:rPr lang="en-US" altLang="en-US" sz="2000" dirty="0">
                        <a:solidFill>
                          <a:schemeClr val="tx1"/>
                        </a:solidFill>
                        <a:latin typeface="Times New Roman"/>
                        <a:ea typeface="黑体"/>
                        <a:sym typeface="+mn-ea"/>
                      </a:rPr>
                      <a:t>闭环伺服控制</a:t>
                    </a:r>
                    <a:endParaRPr lang="en-US" altLang="en-US" sz="1600" dirty="0">
                      <a:solidFill>
                        <a:schemeClr val="tx1"/>
                      </a:solidFill>
                      <a:latin typeface="Times New Roman"/>
                      <a:ea typeface="黑体"/>
                    </a:endParaRPr>
                  </a:p>
                </p:txBody>
              </p:sp>
              <p:cxnSp>
                <p:nvCxnSpPr>
                  <p:cNvPr id="18" name="Straight Arrow Connector 17"/>
                  <p:cNvCxnSpPr>
                    <a:stCxn id="50" idx="3"/>
                    <a:endCxn id="20" idx="1"/>
                  </p:cNvCxnSpPr>
                  <p:nvPr/>
                </p:nvCxnSpPr>
                <p:spPr>
                  <a:xfrm flipV="1">
                    <a:off x="9322" y="6399"/>
                    <a:ext cx="2977"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0" name="圆角矩形 100"/>
                  <p:cNvSpPr/>
                  <p:nvPr/>
                </p:nvSpPr>
                <p:spPr bwMode="auto">
                  <a:xfrm>
                    <a:off x="12299" y="5981"/>
                    <a:ext cx="4259" cy="83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感知模块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神经网络算法</a:t>
                    </a:r>
                    <a:endParaRPr lang="en-US" altLang="en-US" sz="1600" dirty="0">
                      <a:solidFill>
                        <a:schemeClr val="tx1"/>
                      </a:solidFill>
                      <a:latin typeface="Times New Roman"/>
                      <a:ea typeface="黑体"/>
                    </a:endParaRPr>
                  </a:p>
                </p:txBody>
              </p:sp>
              <p:cxnSp>
                <p:nvCxnSpPr>
                  <p:cNvPr id="31" name="Elbow Connector 30"/>
                  <p:cNvCxnSpPr>
                    <a:stCxn id="20" idx="3"/>
                    <a:endCxn id="17" idx="3"/>
                  </p:cNvCxnSpPr>
                  <p:nvPr/>
                </p:nvCxnSpPr>
                <p:spPr>
                  <a:xfrm flipV="1">
                    <a:off x="16558" y="5102"/>
                    <a:ext cx="5" cy="1297"/>
                  </a:xfrm>
                  <a:prstGeom prst="bentConnector3">
                    <a:avLst>
                      <a:gd name="adj1" fmla="val 7500000"/>
                    </a:avLst>
                  </a:prstGeom>
                  <a:solidFill>
                    <a:schemeClr val="accent1"/>
                  </a:solidFill>
                  <a:ln w="9525" cap="flat" cmpd="sng" algn="ctr">
                    <a:solidFill>
                      <a:schemeClr val="tx1"/>
                    </a:solidFill>
                    <a:prstDash val="solid"/>
                    <a:round/>
                    <a:headEnd type="none" w="med" len="med"/>
                    <a:tailEnd type="arrow" w="med" len="med"/>
                  </a:ln>
                </p:spPr>
              </p:cxnSp>
              <p:sp>
                <p:nvSpPr>
                  <p:cNvPr id="21" name="Text Box 20"/>
                  <p:cNvSpPr txBox="1"/>
                  <p:nvPr/>
                </p:nvSpPr>
                <p:spPr>
                  <a:xfrm>
                    <a:off x="17123" y="5367"/>
                    <a:ext cx="1720" cy="1161"/>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sym typeface="+mn-ea"/>
                      </a:rPr>
                      <a:t>末端抓持器</a:t>
                    </a:r>
                    <a:endParaRPr lang="en-US" altLang="en-US" sz="1400" dirty="0">
                      <a:latin typeface="+mn-lt"/>
                      <a:ea typeface="+mn-ea"/>
                    </a:endParaRPr>
                  </a:p>
                  <a:p>
                    <a:pPr algn="ctr"/>
                    <a:r>
                      <a:rPr lang="en-US" altLang="en-US" sz="1400" dirty="0">
                        <a:latin typeface="+mn-lt"/>
                        <a:ea typeface="+mn-ea"/>
                        <a:sym typeface="+mn-ea"/>
                      </a:rPr>
                      <a:t>位置</a:t>
                    </a:r>
                    <a:endParaRPr lang="en-US" altLang="en-US" sz="1400" dirty="0">
                      <a:latin typeface="+mn-lt"/>
                      <a:ea typeface="+mn-ea"/>
                    </a:endParaRPr>
                  </a:p>
                </p:txBody>
              </p:sp>
              <p:cxnSp>
                <p:nvCxnSpPr>
                  <p:cNvPr id="29" name="Straight Arrow Connector 28"/>
                  <p:cNvCxnSpPr>
                    <a:stCxn id="17" idx="1"/>
                    <a:endCxn id="48" idx="3"/>
                  </p:cNvCxnSpPr>
                  <p:nvPr/>
                </p:nvCxnSpPr>
                <p:spPr>
                  <a:xfrm flipH="1">
                    <a:off x="9321" y="5102"/>
                    <a:ext cx="2978"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7" name="Text Box 36"/>
                  <p:cNvSpPr txBox="1"/>
                  <p:nvPr/>
                </p:nvSpPr>
                <p:spPr>
                  <a:xfrm>
                    <a:off x="9950" y="4619"/>
                    <a:ext cx="1720" cy="483"/>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sp>
                <p:nvSpPr>
                  <p:cNvPr id="38" name="Text Box 37"/>
                  <p:cNvSpPr txBox="1"/>
                  <p:nvPr/>
                </p:nvSpPr>
                <p:spPr>
                  <a:xfrm>
                    <a:off x="9951" y="5808"/>
                    <a:ext cx="1720" cy="483"/>
                  </a:xfrm>
                  <a:prstGeom prst="rect">
                    <a:avLst/>
                  </a:prstGeom>
                  <a:noFill/>
                </p:spPr>
                <p:txBody>
                  <a:bodyPr wrap="square" rtlCol="0">
                    <a:spAutoFit/>
                  </a:bodyPr>
                  <a:lstStyle/>
                  <a:p>
                    <a:r>
                      <a:rPr lang="en-US" altLang="en-US" sz="1400" dirty="0">
                        <a:latin typeface="+mn-lt"/>
                        <a:ea typeface="+mn-ea"/>
                      </a:rPr>
                      <a:t>depth图像</a:t>
                    </a:r>
                    <a:endParaRPr lang="en-US" altLang="en-US" sz="1400" dirty="0">
                      <a:latin typeface="+mn-lt"/>
                      <a:ea typeface="+mn-ea"/>
                    </a:endParaRPr>
                  </a:p>
                </p:txBody>
              </p:sp>
            </p:grpSp>
            <p:grpSp>
              <p:nvGrpSpPr>
                <p:cNvPr id="45" name="Group 44"/>
                <p:cNvGrpSpPr/>
                <p:nvPr/>
              </p:nvGrpSpPr>
              <p:grpSpPr>
                <a:xfrm>
                  <a:off x="2072" y="4718"/>
                  <a:ext cx="7228" cy="3688"/>
                  <a:chOff x="2723" y="5003"/>
                  <a:chExt cx="7228" cy="3688"/>
                </a:xfrm>
              </p:grpSpPr>
              <p:sp>
                <p:nvSpPr>
                  <p:cNvPr id="46" name="圆角矩形 100"/>
                  <p:cNvSpPr/>
                  <p:nvPr/>
                </p:nvSpPr>
                <p:spPr bwMode="auto">
                  <a:xfrm>
                    <a:off x="2723" y="5003"/>
                    <a:ext cx="7228" cy="368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unity仿真环境/真实环境</a:t>
                    </a:r>
                    <a:endParaRPr lang="en-US" altLang="en-US" sz="1400" b="1" dirty="0">
                      <a:solidFill>
                        <a:schemeClr val="tx1"/>
                      </a:solidFill>
                      <a:latin typeface="Times New Roman"/>
                      <a:ea typeface="黑体"/>
                    </a:endParaRPr>
                  </a:p>
                </p:txBody>
              </p:sp>
              <p:pic>
                <p:nvPicPr>
                  <p:cNvPr id="47" name="Picture 46" descr="Screenshot from 2020-12-03 21-20-02"/>
                  <p:cNvPicPr>
                    <a:picLocks noChangeAspect="1"/>
                  </p:cNvPicPr>
                  <p:nvPr/>
                </p:nvPicPr>
                <p:blipFill>
                  <a:blip r:embed="rId1"/>
                  <a:stretch>
                    <a:fillRect/>
                  </a:stretch>
                </p:blipFill>
                <p:spPr>
                  <a:xfrm>
                    <a:off x="3051" y="5906"/>
                    <a:ext cx="2465" cy="1709"/>
                  </a:xfrm>
                  <a:prstGeom prst="rect">
                    <a:avLst/>
                  </a:prstGeom>
                </p:spPr>
              </p:pic>
              <p:sp>
                <p:nvSpPr>
                  <p:cNvPr id="48" name="圆角矩形 100"/>
                  <p:cNvSpPr/>
                  <p:nvPr/>
                </p:nvSpPr>
                <p:spPr bwMode="auto">
                  <a:xfrm>
                    <a:off x="6755" y="5744"/>
                    <a:ext cx="2994" cy="77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控制模块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机械臂关节角度控制</a:t>
                    </a:r>
                    <a:endParaRPr lang="en-US" altLang="en-US" sz="1600" dirty="0">
                      <a:solidFill>
                        <a:schemeClr val="tx1"/>
                      </a:solidFill>
                      <a:latin typeface="Times New Roman"/>
                      <a:ea typeface="黑体"/>
                    </a:endParaRPr>
                  </a:p>
                </p:txBody>
              </p:sp>
              <p:cxnSp>
                <p:nvCxnSpPr>
                  <p:cNvPr id="49" name="Elbow Connector 48"/>
                  <p:cNvCxnSpPr>
                    <a:endCxn id="50" idx="1"/>
                  </p:cNvCxnSpPr>
                  <p:nvPr/>
                </p:nvCxnSpPr>
                <p:spPr>
                  <a:xfrm>
                    <a:off x="5444" y="7225"/>
                    <a:ext cx="1311" cy="206"/>
                  </a:xfrm>
                  <a:prstGeom prst="bentConnector3">
                    <a:avLst>
                      <a:gd name="adj1" fmla="val 50038"/>
                    </a:avLst>
                  </a:prstGeom>
                  <a:solidFill>
                    <a:schemeClr val="accent1"/>
                  </a:solidFill>
                  <a:ln w="9525" cap="flat" cmpd="sng" algn="ctr">
                    <a:solidFill>
                      <a:schemeClr val="tx1"/>
                    </a:solidFill>
                    <a:prstDash val="solid"/>
                    <a:round/>
                    <a:headEnd type="none" w="med" len="med"/>
                    <a:tailEnd type="arrow" w="med" len="med"/>
                  </a:ln>
                </p:spPr>
              </p:cxnSp>
              <p:sp>
                <p:nvSpPr>
                  <p:cNvPr id="50" name="圆角矩形 100"/>
                  <p:cNvSpPr/>
                  <p:nvPr/>
                </p:nvSpPr>
                <p:spPr bwMode="auto">
                  <a:xfrm>
                    <a:off x="6755" y="6912"/>
                    <a:ext cx="2995" cy="1037"/>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a:t>
                    </a:r>
                    <a:endParaRPr lang="en-US" altLang="en-US" sz="1600" b="1" dirty="0">
                      <a:solidFill>
                        <a:schemeClr val="tx1"/>
                      </a:solidFill>
                      <a:latin typeface="Times New Roman"/>
                      <a:ea typeface="黑体"/>
                    </a:endParaRPr>
                  </a:p>
                </p:txBody>
              </p:sp>
              <p:cxnSp>
                <p:nvCxnSpPr>
                  <p:cNvPr id="51" name="Elbow Connector 50"/>
                  <p:cNvCxnSpPr>
                    <a:stCxn id="48" idx="1"/>
                  </p:cNvCxnSpPr>
                  <p:nvPr/>
                </p:nvCxnSpPr>
                <p:spPr>
                  <a:xfrm rot="10800000" flipV="1">
                    <a:off x="5443" y="6133"/>
                    <a:ext cx="1311" cy="184"/>
                  </a:xfrm>
                  <a:prstGeom prst="bentConnector3">
                    <a:avLst>
                      <a:gd name="adj1" fmla="val 49962"/>
                    </a:avLst>
                  </a:prstGeom>
                  <a:solidFill>
                    <a:schemeClr val="accent1"/>
                  </a:solidFill>
                  <a:ln w="9525" cap="flat" cmpd="sng" algn="ctr">
                    <a:solidFill>
                      <a:schemeClr val="tx1"/>
                    </a:solidFill>
                    <a:prstDash val="solid"/>
                    <a:round/>
                    <a:headEnd type="none" w="med" len="med"/>
                    <a:tailEnd type="arrow" w="med" len="med"/>
                  </a:ln>
                </p:spPr>
              </p:cxnSp>
            </p:grpSp>
          </p:grpSp>
          <p:sp>
            <p:nvSpPr>
              <p:cNvPr id="57" name="圆角矩形 100"/>
              <p:cNvSpPr/>
              <p:nvPr/>
            </p:nvSpPr>
            <p:spPr bwMode="auto">
              <a:xfrm>
                <a:off x="9564" y="4701"/>
                <a:ext cx="9055" cy="368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1400" b="1" dirty="0">
                  <a:solidFill>
                    <a:schemeClr val="tx1"/>
                  </a:solidFill>
                  <a:latin typeface="Times New Roman"/>
                  <a:ea typeface="黑体"/>
                </a:endParaRPr>
              </a:p>
            </p:txBody>
          </p:sp>
        </p:grpSp>
        <p:sp>
          <p:nvSpPr>
            <p:cNvPr id="4" name="Text Box 3"/>
            <p:cNvSpPr txBox="1"/>
            <p:nvPr/>
          </p:nvSpPr>
          <p:spPr>
            <a:xfrm>
              <a:off x="1146" y="5168"/>
              <a:ext cx="1888" cy="531"/>
            </a:xfrm>
            <a:prstGeom prst="rect">
              <a:avLst/>
            </a:prstGeom>
            <a:noFill/>
          </p:spPr>
          <p:txBody>
            <a:bodyPr wrap="none" rtlCol="0">
              <a:spAutoFit/>
            </a:bodyPr>
            <a:lstStyle/>
            <a:p>
              <a:r>
                <a:rPr lang="en-US" altLang="en-US" sz="1600" dirty="0">
                  <a:latin typeface="+mn-lt"/>
                  <a:ea typeface="+mn-ea"/>
                </a:rPr>
                <a:t>代理机器人</a:t>
              </a:r>
              <a:endParaRPr lang="en-US" altLang="en-US" sz="1600" dirty="0">
                <a:latin typeface="+mn-lt"/>
                <a:ea typeface="+mn-e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pic>
        <p:nvPicPr>
          <p:cNvPr id="13" name="Picture 12" descr="Screenshot from 2020-12-12 02-56-12"/>
          <p:cNvPicPr>
            <a:picLocks noChangeAspect="1"/>
          </p:cNvPicPr>
          <p:nvPr/>
        </p:nvPicPr>
        <p:blipFill>
          <a:blip r:embed="rId1"/>
          <a:stretch>
            <a:fillRect/>
          </a:stretch>
        </p:blipFill>
        <p:spPr>
          <a:xfrm>
            <a:off x="4661535" y="1671955"/>
            <a:ext cx="7531100" cy="2489835"/>
          </a:xfrm>
          <a:prstGeom prst="rect">
            <a:avLst/>
          </a:prstGeom>
        </p:spPr>
      </p:pic>
      <p:sp>
        <p:nvSpPr>
          <p:cNvPr id="14" name="文本框 5"/>
          <p:cNvSpPr txBox="1"/>
          <p:nvPr/>
        </p:nvSpPr>
        <p:spPr>
          <a:xfrm>
            <a:off x="0" y="6314440"/>
            <a:ext cx="12192635" cy="39878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Zeng A, Song S, Welker S, et al. Learning synergies between pushing and grasping with self-supervised deep reinforcement learning[C]//2018 IEEE/RSJ International Conference on Intelligent Robots and Systems (IROS). IEEE, 2018: 4238-4245.</a:t>
            </a:r>
            <a:endParaRPr lang="en-US" altLang="zh-CN" sz="1000" dirty="0">
              <a:latin typeface="+mn-lt"/>
              <a:ea typeface="+mn-ea"/>
            </a:endParaRPr>
          </a:p>
        </p:txBody>
      </p:sp>
      <p:sp>
        <p:nvSpPr>
          <p:cNvPr id="19" name="Text Box 18"/>
          <p:cNvSpPr txBox="1"/>
          <p:nvPr/>
        </p:nvSpPr>
        <p:spPr>
          <a:xfrm>
            <a:off x="494030" y="1794510"/>
            <a:ext cx="4167505" cy="2245360"/>
          </a:xfrm>
          <a:prstGeom prst="rect">
            <a:avLst/>
          </a:prstGeom>
          <a:solidFill>
            <a:schemeClr val="bg1"/>
          </a:solidFill>
        </p:spPr>
        <p:txBody>
          <a:bodyPr wrap="square" rtlCol="0">
            <a:spAutoFit/>
          </a:bodyPr>
          <a:lstStyle/>
          <a:p>
            <a:r>
              <a:rPr lang="en-US" altLang="en-US" sz="2000" dirty="0">
                <a:latin typeface="+mn-lt"/>
                <a:ea typeface="+mn-ea"/>
              </a:rPr>
              <a:t>cnn网络+q learning自监督学习，</a:t>
            </a:r>
            <a:endParaRPr lang="en-US" altLang="en-US" sz="2000" dirty="0">
              <a:latin typeface="+mn-lt"/>
              <a:ea typeface="+mn-ea"/>
            </a:endParaRPr>
          </a:p>
          <a:p>
            <a:r>
              <a:rPr lang="en-US" altLang="en-US" sz="2000" dirty="0">
                <a:latin typeface="+mn-lt"/>
                <a:ea typeface="+mn-ea"/>
              </a:rPr>
              <a:t>输入rgbd，输出最大奖励值的抓取位置</a:t>
            </a:r>
            <a:endParaRPr lang="en-US" altLang="en-US" sz="2000" dirty="0">
              <a:latin typeface="+mn-lt"/>
              <a:ea typeface="+mn-ea"/>
            </a:endParaRPr>
          </a:p>
          <a:p>
            <a:r>
              <a:rPr lang="en-US" altLang="en-US" sz="2000" dirty="0">
                <a:latin typeface="+mn-lt"/>
                <a:ea typeface="+mn-ea"/>
              </a:rPr>
              <a:t>使用开环控制算法，直接盲抓</a:t>
            </a:r>
            <a:endParaRPr lang="en-US" altLang="en-US" sz="2000" dirty="0">
              <a:latin typeface="+mn-lt"/>
              <a:ea typeface="+mn-ea"/>
            </a:endParaRPr>
          </a:p>
          <a:p>
            <a:endParaRPr lang="en-US" altLang="en-US" sz="2000" dirty="0">
              <a:latin typeface="+mn-lt"/>
              <a:ea typeface="+mn-ea"/>
            </a:endParaRPr>
          </a:p>
          <a:p>
            <a:r>
              <a:rPr lang="en-US" altLang="en-US" sz="2000" dirty="0">
                <a:latin typeface="+mn-lt"/>
                <a:ea typeface="+mn-ea"/>
              </a:rPr>
              <a:t>问题：大多数研究抓取任务，很少</a:t>
            </a:r>
            <a:endParaRPr lang="en-US" altLang="en-US" sz="2000" dirty="0">
              <a:latin typeface="+mn-lt"/>
              <a:ea typeface="+mn-ea"/>
            </a:endParaRPr>
          </a:p>
          <a:p>
            <a:r>
              <a:rPr lang="en-US" altLang="en-US" sz="2000" dirty="0">
                <a:latin typeface="+mn-lt"/>
                <a:ea typeface="+mn-ea"/>
              </a:rPr>
              <a:t>有部件级交互研究。</a:t>
            </a:r>
            <a:endParaRPr lang="en-US" altLang="en-US" sz="2000" dirty="0">
              <a:latin typeface="+mn-lt"/>
              <a:ea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pic>
        <p:nvPicPr>
          <p:cNvPr id="6" name="Picture 5" descr="Screenshot from 2021-11-11 11-25-24"/>
          <p:cNvPicPr>
            <a:picLocks noChangeAspect="1"/>
          </p:cNvPicPr>
          <p:nvPr/>
        </p:nvPicPr>
        <p:blipFill>
          <a:blip/>
          <a:stretch>
            <a:fillRect/>
          </a:stretch>
        </p:blipFill>
        <p:spPr>
          <a:xfrm>
            <a:off x="8401050" y="-668020"/>
            <a:ext cx="2044065" cy="2127250"/>
          </a:xfrm>
          <a:prstGeom prst="rect">
            <a:avLst/>
          </a:prstGeom>
        </p:spPr>
      </p:pic>
      <p:grpSp>
        <p:nvGrpSpPr>
          <p:cNvPr id="8" name="Group 7"/>
          <p:cNvGrpSpPr/>
          <p:nvPr/>
        </p:nvGrpSpPr>
        <p:grpSpPr>
          <a:xfrm>
            <a:off x="401320" y="1669415"/>
            <a:ext cx="10507980" cy="4114165"/>
            <a:chOff x="529" y="2612"/>
            <a:chExt cx="16548" cy="6479"/>
          </a:xfrm>
        </p:grpSpPr>
        <p:grpSp>
          <p:nvGrpSpPr>
            <p:cNvPr id="9" name="Group 8"/>
            <p:cNvGrpSpPr/>
            <p:nvPr/>
          </p:nvGrpSpPr>
          <p:grpSpPr>
            <a:xfrm>
              <a:off x="529" y="2612"/>
              <a:ext cx="16548" cy="6479"/>
              <a:chOff x="2072" y="4701"/>
              <a:chExt cx="16548" cy="6479"/>
            </a:xfrm>
          </p:grpSpPr>
          <p:grpSp>
            <p:nvGrpSpPr>
              <p:cNvPr id="10" name="Group 9"/>
              <p:cNvGrpSpPr/>
              <p:nvPr/>
            </p:nvGrpSpPr>
            <p:grpSpPr>
              <a:xfrm>
                <a:off x="2072" y="4701"/>
                <a:ext cx="16548" cy="6479"/>
                <a:chOff x="2072" y="4718"/>
                <a:chExt cx="16548" cy="6479"/>
              </a:xfrm>
            </p:grpSpPr>
            <p:grpSp>
              <p:nvGrpSpPr>
                <p:cNvPr id="15" name="Group 14"/>
                <p:cNvGrpSpPr/>
                <p:nvPr/>
              </p:nvGrpSpPr>
              <p:grpSpPr>
                <a:xfrm>
                  <a:off x="9098" y="5142"/>
                  <a:ext cx="9522" cy="2421"/>
                  <a:chOff x="9321" y="4396"/>
                  <a:chExt cx="9522" cy="2421"/>
                </a:xfrm>
              </p:grpSpPr>
              <p:sp>
                <p:nvSpPr>
                  <p:cNvPr id="17" name="圆角矩形 100"/>
                  <p:cNvSpPr/>
                  <p:nvPr/>
                </p:nvSpPr>
                <p:spPr bwMode="auto">
                  <a:xfrm>
                    <a:off x="12299" y="4396"/>
                    <a:ext cx="4259" cy="1412"/>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2000" dirty="0">
                        <a:solidFill>
                          <a:schemeClr val="tx1"/>
                        </a:solidFill>
                        <a:latin typeface="Times New Roman"/>
                        <a:ea typeface="黑体"/>
                        <a:sym typeface="+mn-ea"/>
                      </a:rPr>
                      <a:t>开环伺服控制</a:t>
                    </a:r>
                    <a:endParaRPr lang="en-US" altLang="en-US" sz="2000" dirty="0">
                      <a:solidFill>
                        <a:schemeClr val="tx1"/>
                      </a:solidFill>
                      <a:latin typeface="Times New Roman"/>
                      <a:ea typeface="黑体"/>
                    </a:endParaRPr>
                  </a:p>
                  <a:p>
                    <a:pPr algn="ctr">
                      <a:lnSpc>
                        <a:spcPct val="90000"/>
                      </a:lnSpc>
                      <a:defRPr/>
                    </a:pPr>
                    <a:r>
                      <a:rPr lang="en-US" altLang="en-US" sz="2000" dirty="0">
                        <a:solidFill>
                          <a:schemeClr val="tx1"/>
                        </a:solidFill>
                        <a:latin typeface="Times New Roman"/>
                        <a:ea typeface="黑体"/>
                        <a:sym typeface="+mn-ea"/>
                      </a:rPr>
                      <a:t>闭环伺服控制</a:t>
                    </a:r>
                    <a:endParaRPr lang="en-US" altLang="en-US" sz="1600" dirty="0">
                      <a:solidFill>
                        <a:schemeClr val="tx1"/>
                      </a:solidFill>
                      <a:latin typeface="Times New Roman"/>
                      <a:ea typeface="黑体"/>
                    </a:endParaRPr>
                  </a:p>
                </p:txBody>
              </p:sp>
              <p:cxnSp>
                <p:nvCxnSpPr>
                  <p:cNvPr id="18" name="Straight Arrow Connector 17"/>
                  <p:cNvCxnSpPr>
                    <a:stCxn id="50" idx="3"/>
                    <a:endCxn id="20" idx="1"/>
                  </p:cNvCxnSpPr>
                  <p:nvPr/>
                </p:nvCxnSpPr>
                <p:spPr>
                  <a:xfrm flipV="1">
                    <a:off x="9322" y="6399"/>
                    <a:ext cx="2977"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0" name="圆角矩形 100"/>
                  <p:cNvSpPr/>
                  <p:nvPr/>
                </p:nvSpPr>
                <p:spPr bwMode="auto">
                  <a:xfrm>
                    <a:off x="12299" y="5981"/>
                    <a:ext cx="4259" cy="83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感知模块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目前为gg-cnn神经网络算法</a:t>
                    </a:r>
                    <a:endParaRPr lang="en-US" altLang="en-US" sz="1600" dirty="0">
                      <a:solidFill>
                        <a:schemeClr val="tx1"/>
                      </a:solidFill>
                      <a:latin typeface="Times New Roman"/>
                      <a:ea typeface="黑体"/>
                    </a:endParaRPr>
                  </a:p>
                </p:txBody>
              </p:sp>
              <p:cxnSp>
                <p:nvCxnSpPr>
                  <p:cNvPr id="31" name="Elbow Connector 30"/>
                  <p:cNvCxnSpPr>
                    <a:stCxn id="20" idx="3"/>
                    <a:endCxn id="17" idx="3"/>
                  </p:cNvCxnSpPr>
                  <p:nvPr/>
                </p:nvCxnSpPr>
                <p:spPr>
                  <a:xfrm flipV="1">
                    <a:off x="16558" y="5102"/>
                    <a:ext cx="5" cy="1297"/>
                  </a:xfrm>
                  <a:prstGeom prst="bentConnector3">
                    <a:avLst>
                      <a:gd name="adj1" fmla="val 7500000"/>
                    </a:avLst>
                  </a:prstGeom>
                  <a:solidFill>
                    <a:schemeClr val="accent1"/>
                  </a:solidFill>
                  <a:ln w="9525" cap="flat" cmpd="sng" algn="ctr">
                    <a:solidFill>
                      <a:schemeClr val="tx1"/>
                    </a:solidFill>
                    <a:prstDash val="solid"/>
                    <a:round/>
                    <a:headEnd type="none" w="med" len="med"/>
                    <a:tailEnd type="arrow" w="med" len="med"/>
                  </a:ln>
                </p:spPr>
              </p:cxnSp>
              <p:sp>
                <p:nvSpPr>
                  <p:cNvPr id="21" name="Text Box 20"/>
                  <p:cNvSpPr txBox="1"/>
                  <p:nvPr/>
                </p:nvSpPr>
                <p:spPr>
                  <a:xfrm>
                    <a:off x="17123" y="5367"/>
                    <a:ext cx="1720" cy="1161"/>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sym typeface="+mn-ea"/>
                      </a:rPr>
                      <a:t>末端抓持器</a:t>
                    </a:r>
                    <a:endParaRPr lang="en-US" altLang="en-US" sz="1400" dirty="0">
                      <a:latin typeface="+mn-lt"/>
                      <a:ea typeface="+mn-ea"/>
                    </a:endParaRPr>
                  </a:p>
                  <a:p>
                    <a:pPr algn="ctr"/>
                    <a:r>
                      <a:rPr lang="en-US" altLang="en-US" sz="1400" dirty="0">
                        <a:latin typeface="+mn-lt"/>
                        <a:ea typeface="+mn-ea"/>
                        <a:sym typeface="+mn-ea"/>
                      </a:rPr>
                      <a:t>位置</a:t>
                    </a:r>
                    <a:endParaRPr lang="en-US" altLang="en-US" sz="1400" dirty="0">
                      <a:latin typeface="+mn-lt"/>
                      <a:ea typeface="+mn-ea"/>
                    </a:endParaRPr>
                  </a:p>
                </p:txBody>
              </p:sp>
              <p:cxnSp>
                <p:nvCxnSpPr>
                  <p:cNvPr id="29" name="Straight Arrow Connector 28"/>
                  <p:cNvCxnSpPr>
                    <a:stCxn id="17" idx="1"/>
                    <a:endCxn id="48" idx="3"/>
                  </p:cNvCxnSpPr>
                  <p:nvPr/>
                </p:nvCxnSpPr>
                <p:spPr>
                  <a:xfrm flipH="1">
                    <a:off x="9321" y="5102"/>
                    <a:ext cx="2978"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7" name="Text Box 36"/>
                  <p:cNvSpPr txBox="1"/>
                  <p:nvPr/>
                </p:nvSpPr>
                <p:spPr>
                  <a:xfrm>
                    <a:off x="10167" y="4619"/>
                    <a:ext cx="1720" cy="483"/>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sp>
                <p:nvSpPr>
                  <p:cNvPr id="38" name="Text Box 37"/>
                  <p:cNvSpPr txBox="1"/>
                  <p:nvPr/>
                </p:nvSpPr>
                <p:spPr>
                  <a:xfrm>
                    <a:off x="10167" y="5880"/>
                    <a:ext cx="1720" cy="483"/>
                  </a:xfrm>
                  <a:prstGeom prst="rect">
                    <a:avLst/>
                  </a:prstGeom>
                  <a:noFill/>
                </p:spPr>
                <p:txBody>
                  <a:bodyPr wrap="square" rtlCol="0">
                    <a:spAutoFit/>
                  </a:bodyPr>
                  <a:lstStyle/>
                  <a:p>
                    <a:r>
                      <a:rPr lang="en-US" altLang="en-US" sz="1400" dirty="0">
                        <a:latin typeface="+mn-lt"/>
                        <a:ea typeface="+mn-ea"/>
                      </a:rPr>
                      <a:t>rgbd图像</a:t>
                    </a:r>
                    <a:endParaRPr lang="en-US" altLang="en-US" sz="1400" dirty="0">
                      <a:latin typeface="+mn-lt"/>
                      <a:ea typeface="+mn-ea"/>
                    </a:endParaRPr>
                  </a:p>
                </p:txBody>
              </p:sp>
            </p:grpSp>
            <p:grpSp>
              <p:nvGrpSpPr>
                <p:cNvPr id="40" name="Group 39"/>
                <p:cNvGrpSpPr/>
                <p:nvPr/>
              </p:nvGrpSpPr>
              <p:grpSpPr>
                <a:xfrm>
                  <a:off x="2072" y="4718"/>
                  <a:ext cx="14263" cy="6479"/>
                  <a:chOff x="2072" y="4718"/>
                  <a:chExt cx="14263" cy="6479"/>
                </a:xfrm>
              </p:grpSpPr>
              <p:grpSp>
                <p:nvGrpSpPr>
                  <p:cNvPr id="45" name="Group 44"/>
                  <p:cNvGrpSpPr/>
                  <p:nvPr/>
                </p:nvGrpSpPr>
                <p:grpSpPr>
                  <a:xfrm>
                    <a:off x="2072" y="4718"/>
                    <a:ext cx="7228" cy="6479"/>
                    <a:chOff x="2723" y="5003"/>
                    <a:chExt cx="7228" cy="6479"/>
                  </a:xfrm>
                </p:grpSpPr>
                <p:sp>
                  <p:nvSpPr>
                    <p:cNvPr id="46" name="圆角矩形 100"/>
                    <p:cNvSpPr/>
                    <p:nvPr/>
                  </p:nvSpPr>
                  <p:spPr bwMode="auto">
                    <a:xfrm>
                      <a:off x="2723" y="5003"/>
                      <a:ext cx="7228" cy="647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unity仿真环境/真实环境</a:t>
                      </a:r>
                      <a:endParaRPr lang="en-US" altLang="en-US" sz="1400" b="1" dirty="0">
                        <a:solidFill>
                          <a:schemeClr val="tx1"/>
                        </a:solidFill>
                        <a:latin typeface="Times New Roman"/>
                        <a:ea typeface="黑体"/>
                      </a:endParaRPr>
                    </a:p>
                  </p:txBody>
                </p:sp>
                <p:pic>
                  <p:nvPicPr>
                    <p:cNvPr id="47" name="Picture 46" descr="Screenshot from 2020-12-03 21-20-02"/>
                    <p:cNvPicPr>
                      <a:picLocks noChangeAspect="1"/>
                    </p:cNvPicPr>
                    <p:nvPr/>
                  </p:nvPicPr>
                  <p:blipFill>
                    <a:blip r:embed="rId1"/>
                    <a:stretch>
                      <a:fillRect/>
                    </a:stretch>
                  </p:blipFill>
                  <p:spPr>
                    <a:xfrm>
                      <a:off x="3051" y="5906"/>
                      <a:ext cx="2465" cy="1709"/>
                    </a:xfrm>
                    <a:prstGeom prst="rect">
                      <a:avLst/>
                    </a:prstGeom>
                  </p:spPr>
                </p:pic>
                <p:sp>
                  <p:nvSpPr>
                    <p:cNvPr id="48" name="圆角矩形 100"/>
                    <p:cNvSpPr/>
                    <p:nvPr/>
                  </p:nvSpPr>
                  <p:spPr bwMode="auto">
                    <a:xfrm>
                      <a:off x="6755" y="5744"/>
                      <a:ext cx="2994" cy="77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控制模块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机械臂关节角度控制</a:t>
                      </a:r>
                      <a:endParaRPr lang="en-US" altLang="en-US" sz="1600" dirty="0">
                        <a:solidFill>
                          <a:schemeClr val="tx1"/>
                        </a:solidFill>
                        <a:latin typeface="Times New Roman"/>
                        <a:ea typeface="黑体"/>
                      </a:endParaRPr>
                    </a:p>
                  </p:txBody>
                </p:sp>
                <p:cxnSp>
                  <p:nvCxnSpPr>
                    <p:cNvPr id="49" name="Elbow Connector 48"/>
                    <p:cNvCxnSpPr>
                      <a:endCxn id="50" idx="1"/>
                    </p:cNvCxnSpPr>
                    <p:nvPr/>
                  </p:nvCxnSpPr>
                  <p:spPr>
                    <a:xfrm>
                      <a:off x="5444" y="7225"/>
                      <a:ext cx="1311" cy="206"/>
                    </a:xfrm>
                    <a:prstGeom prst="bentConnector3">
                      <a:avLst>
                        <a:gd name="adj1" fmla="val 50038"/>
                      </a:avLst>
                    </a:prstGeom>
                    <a:solidFill>
                      <a:schemeClr val="accent1"/>
                    </a:solidFill>
                    <a:ln w="9525" cap="flat" cmpd="sng" algn="ctr">
                      <a:solidFill>
                        <a:schemeClr val="tx1"/>
                      </a:solidFill>
                      <a:prstDash val="solid"/>
                      <a:round/>
                      <a:headEnd type="none" w="med" len="med"/>
                      <a:tailEnd type="arrow" w="med" len="med"/>
                    </a:ln>
                  </p:spPr>
                </p:cxnSp>
                <p:sp>
                  <p:nvSpPr>
                    <p:cNvPr id="50" name="圆角矩形 100"/>
                    <p:cNvSpPr/>
                    <p:nvPr/>
                  </p:nvSpPr>
                  <p:spPr bwMode="auto">
                    <a:xfrm>
                      <a:off x="6755" y="6912"/>
                      <a:ext cx="2995" cy="1037"/>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a:t>
                      </a:r>
                      <a:endParaRPr lang="en-US" altLang="en-US" sz="1600" b="1" dirty="0">
                        <a:solidFill>
                          <a:schemeClr val="tx1"/>
                        </a:solidFill>
                        <a:latin typeface="Times New Roman"/>
                        <a:ea typeface="黑体"/>
                      </a:endParaRPr>
                    </a:p>
                  </p:txBody>
                </p:sp>
                <p:cxnSp>
                  <p:nvCxnSpPr>
                    <p:cNvPr id="51" name="Elbow Connector 50"/>
                    <p:cNvCxnSpPr>
                      <a:stCxn id="48" idx="1"/>
                    </p:cNvCxnSpPr>
                    <p:nvPr/>
                  </p:nvCxnSpPr>
                  <p:spPr>
                    <a:xfrm rot="10800000" flipV="1">
                      <a:off x="5443" y="6133"/>
                      <a:ext cx="1311" cy="184"/>
                    </a:xfrm>
                    <a:prstGeom prst="bentConnector3">
                      <a:avLst>
                        <a:gd name="adj1" fmla="val 49962"/>
                      </a:avLst>
                    </a:prstGeom>
                    <a:solidFill>
                      <a:schemeClr val="accent1"/>
                    </a:solidFill>
                    <a:ln w="9525" cap="flat" cmpd="sng" algn="ctr">
                      <a:solidFill>
                        <a:schemeClr val="tx1"/>
                      </a:solidFill>
                      <a:prstDash val="solid"/>
                      <a:round/>
                      <a:headEnd type="none" w="med" len="med"/>
                      <a:tailEnd type="arrow" w="med" len="med"/>
                    </a:ln>
                  </p:spPr>
                </p:cxnSp>
                <p:pic>
                  <p:nvPicPr>
                    <p:cNvPr id="52" name="Picture 51" descr="Screenshot from 2021-03-11 23-02-05"/>
                    <p:cNvPicPr>
                      <a:picLocks noChangeAspect="1"/>
                    </p:cNvPicPr>
                    <p:nvPr/>
                  </p:nvPicPr>
                  <p:blipFill>
                    <a:blip r:embed="rId2"/>
                    <a:srcRect/>
                    <a:stretch>
                      <a:fillRect/>
                    </a:stretch>
                  </p:blipFill>
                  <p:spPr>
                    <a:xfrm>
                      <a:off x="3051" y="8433"/>
                      <a:ext cx="2465" cy="1948"/>
                    </a:xfrm>
                    <a:prstGeom prst="rect">
                      <a:avLst/>
                    </a:prstGeom>
                  </p:spPr>
                </p:pic>
              </p:grpSp>
              <p:grpSp>
                <p:nvGrpSpPr>
                  <p:cNvPr id="53" name="Group 52"/>
                  <p:cNvGrpSpPr/>
                  <p:nvPr/>
                </p:nvGrpSpPr>
                <p:grpSpPr>
                  <a:xfrm>
                    <a:off x="12421" y="5848"/>
                    <a:ext cx="3914" cy="4829"/>
                    <a:chOff x="12421" y="5848"/>
                    <a:chExt cx="3914" cy="4829"/>
                  </a:xfrm>
                </p:grpSpPr>
                <p:sp>
                  <p:nvSpPr>
                    <p:cNvPr id="54" name="圆角矩形 100"/>
                    <p:cNvSpPr/>
                    <p:nvPr/>
                  </p:nvSpPr>
                  <p:spPr bwMode="auto">
                    <a:xfrm>
                      <a:off x="12421" y="7864"/>
                      <a:ext cx="3570" cy="2813"/>
                    </a:xfrm>
                    <a:prstGeom prst="roundRect">
                      <a:avLst>
                        <a:gd name="adj" fmla="val 5077"/>
                      </a:avLst>
                    </a:prstGeom>
                    <a:noFill/>
                    <a:ln w="38100">
                      <a:solidFill>
                        <a:schemeClr val="tx1"/>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人机交互设备</a:t>
                      </a:r>
                      <a:endParaRPr lang="en-US" altLang="en-US" sz="2000" b="1" dirty="0">
                        <a:solidFill>
                          <a:schemeClr val="tx1"/>
                        </a:solidFill>
                        <a:latin typeface="Times New Roman"/>
                        <a:ea typeface="黑体"/>
                      </a:endParaRPr>
                    </a:p>
                  </p:txBody>
                </p:sp>
                <p:pic>
                  <p:nvPicPr>
                    <p:cNvPr id="55" name="Picture 54" descr="Screenshot from 2020-12-15 12-30-34"/>
                    <p:cNvPicPr>
                      <a:picLocks noChangeAspect="1"/>
                    </p:cNvPicPr>
                    <p:nvPr/>
                  </p:nvPicPr>
                  <p:blipFill>
                    <a:blip r:embed="rId3"/>
                    <a:stretch>
                      <a:fillRect/>
                    </a:stretch>
                  </p:blipFill>
                  <p:spPr>
                    <a:xfrm>
                      <a:off x="12523" y="8567"/>
                      <a:ext cx="3366" cy="1679"/>
                    </a:xfrm>
                    <a:prstGeom prst="rect">
                      <a:avLst/>
                    </a:prstGeom>
                  </p:spPr>
                </p:pic>
                <p:cxnSp>
                  <p:nvCxnSpPr>
                    <p:cNvPr id="56" name="Elbow Connector 55"/>
                    <p:cNvCxnSpPr>
                      <a:stCxn id="55" idx="3"/>
                      <a:endCxn id="17" idx="3"/>
                    </p:cNvCxnSpPr>
                    <p:nvPr/>
                  </p:nvCxnSpPr>
                  <p:spPr>
                    <a:xfrm flipV="1">
                      <a:off x="15889" y="5848"/>
                      <a:ext cx="446" cy="3559"/>
                    </a:xfrm>
                    <a:prstGeom prst="bentConnector3">
                      <a:avLst>
                        <a:gd name="adj1" fmla="val 184081"/>
                      </a:avLst>
                    </a:prstGeom>
                    <a:solidFill>
                      <a:schemeClr val="accent1"/>
                    </a:solidFill>
                    <a:ln w="9525" cap="flat" cmpd="sng" algn="ctr">
                      <a:solidFill>
                        <a:schemeClr val="tx1"/>
                      </a:solidFill>
                      <a:prstDash val="solid"/>
                      <a:round/>
                      <a:headEnd type="none" w="med" len="med"/>
                      <a:tailEnd type="arrow" w="med" len="med"/>
                    </a:ln>
                  </p:spPr>
                </p:cxnSp>
              </p:grpSp>
            </p:grpSp>
          </p:grpSp>
          <p:sp>
            <p:nvSpPr>
              <p:cNvPr id="57" name="圆角矩形 100"/>
              <p:cNvSpPr/>
              <p:nvPr/>
            </p:nvSpPr>
            <p:spPr bwMode="auto">
              <a:xfrm>
                <a:off x="9564" y="4701"/>
                <a:ext cx="9055" cy="647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endParaRPr lang="en-US" altLang="en-US" sz="1400" b="1" dirty="0">
                  <a:solidFill>
                    <a:schemeClr val="tx1"/>
                  </a:solidFill>
                  <a:latin typeface="Times New Roman"/>
                  <a:ea typeface="黑体"/>
                </a:endParaRPr>
              </a:p>
            </p:txBody>
          </p:sp>
        </p:grpSp>
        <p:sp>
          <p:nvSpPr>
            <p:cNvPr id="4" name="Text Box 3"/>
            <p:cNvSpPr txBox="1"/>
            <p:nvPr/>
          </p:nvSpPr>
          <p:spPr>
            <a:xfrm>
              <a:off x="1146" y="5168"/>
              <a:ext cx="1888" cy="531"/>
            </a:xfrm>
            <a:prstGeom prst="rect">
              <a:avLst/>
            </a:prstGeom>
            <a:noFill/>
          </p:spPr>
          <p:txBody>
            <a:bodyPr wrap="none" rtlCol="0">
              <a:spAutoFit/>
            </a:bodyPr>
            <a:lstStyle/>
            <a:p>
              <a:r>
                <a:rPr lang="en-US" altLang="en-US" sz="1600" dirty="0">
                  <a:latin typeface="+mn-lt"/>
                  <a:ea typeface="+mn-ea"/>
                </a:rPr>
                <a:t>代理机器人</a:t>
              </a:r>
              <a:endParaRPr lang="en-US" altLang="en-US" sz="1600" dirty="0">
                <a:latin typeface="+mn-lt"/>
                <a:ea typeface="+mn-ea"/>
              </a:endParaRPr>
            </a:p>
          </p:txBody>
        </p:sp>
        <p:sp>
          <p:nvSpPr>
            <p:cNvPr id="7" name="Text Box 6"/>
            <p:cNvSpPr txBox="1"/>
            <p:nvPr/>
          </p:nvSpPr>
          <p:spPr>
            <a:xfrm>
              <a:off x="1306" y="8040"/>
              <a:ext cx="1568" cy="531"/>
            </a:xfrm>
            <a:prstGeom prst="rect">
              <a:avLst/>
            </a:prstGeom>
            <a:noFill/>
          </p:spPr>
          <p:txBody>
            <a:bodyPr wrap="none" rtlCol="0">
              <a:spAutoFit/>
            </a:bodyPr>
            <a:lstStyle/>
            <a:p>
              <a:r>
                <a:rPr lang="en-US" altLang="en-US" sz="1600" dirty="0">
                  <a:latin typeface="+mn-lt"/>
                  <a:ea typeface="+mn-ea"/>
                </a:rPr>
                <a:t>目标对象</a:t>
              </a:r>
              <a:endParaRPr lang="en-US" altLang="en-US" sz="1600" dirty="0">
                <a:latin typeface="+mn-lt"/>
                <a:ea typeface="+mn-ea"/>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42" name="Group 41"/>
          <p:cNvGrpSpPr/>
          <p:nvPr/>
        </p:nvGrpSpPr>
        <p:grpSpPr>
          <a:xfrm>
            <a:off x="774065" y="1456055"/>
            <a:ext cx="10746740" cy="4144010"/>
            <a:chOff x="1219" y="2293"/>
            <a:chExt cx="16924" cy="6526"/>
          </a:xfrm>
        </p:grpSpPr>
        <p:grpSp>
          <p:nvGrpSpPr>
            <p:cNvPr id="41" name="Group 40"/>
            <p:cNvGrpSpPr/>
            <p:nvPr/>
          </p:nvGrpSpPr>
          <p:grpSpPr>
            <a:xfrm>
              <a:off x="1219" y="2293"/>
              <a:ext cx="16924" cy="6526"/>
              <a:chOff x="1219" y="2293"/>
              <a:chExt cx="16924" cy="6526"/>
            </a:xfrm>
          </p:grpSpPr>
          <p:grpSp>
            <p:nvGrpSpPr>
              <p:cNvPr id="9" name="Group 8"/>
              <p:cNvGrpSpPr/>
              <p:nvPr/>
            </p:nvGrpSpPr>
            <p:grpSpPr>
              <a:xfrm>
                <a:off x="1219" y="2293"/>
                <a:ext cx="16924" cy="6526"/>
                <a:chOff x="1219" y="2293"/>
                <a:chExt cx="16924" cy="6526"/>
              </a:xfrm>
            </p:grpSpPr>
            <p:sp>
              <p:nvSpPr>
                <p:cNvPr id="17" name="Text Box 16"/>
                <p:cNvSpPr txBox="1"/>
                <p:nvPr/>
              </p:nvSpPr>
              <p:spPr>
                <a:xfrm>
                  <a:off x="4498" y="2829"/>
                  <a:ext cx="1150" cy="483"/>
                </a:xfrm>
                <a:prstGeom prst="rect">
                  <a:avLst/>
                </a:prstGeom>
                <a:noFill/>
              </p:spPr>
              <p:txBody>
                <a:bodyPr wrap="none" rtlCol="0">
                  <a:spAutoFit/>
                </a:bodyPr>
                <a:lstStyle/>
                <a:p>
                  <a:pPr algn="l"/>
                  <a:r>
                    <a:rPr lang="en-US" altLang="en-US" sz="1400" dirty="0">
                      <a:solidFill>
                        <a:srgbClr val="FF0000"/>
                      </a:solidFill>
                      <a:latin typeface="+mn-lt"/>
                      <a:ea typeface="+mn-ea"/>
                      <a:sym typeface="+mn-ea"/>
                    </a:rPr>
                    <a:t>action</a:t>
                  </a:r>
                  <a:endParaRPr lang="en-US" altLang="en-US" sz="1400" dirty="0">
                    <a:solidFill>
                      <a:srgbClr val="FF0000"/>
                    </a:solidFill>
                    <a:latin typeface="+mn-lt"/>
                    <a:ea typeface="+mn-ea"/>
                  </a:endParaRPr>
                </a:p>
              </p:txBody>
            </p:sp>
            <p:sp>
              <p:nvSpPr>
                <p:cNvPr id="18" name="Text Box 17"/>
                <p:cNvSpPr txBox="1"/>
                <p:nvPr/>
              </p:nvSpPr>
              <p:spPr>
                <a:xfrm>
                  <a:off x="4409" y="4798"/>
                  <a:ext cx="1944" cy="822"/>
                </a:xfrm>
                <a:prstGeom prst="rect">
                  <a:avLst/>
                </a:prstGeom>
                <a:noFill/>
              </p:spPr>
              <p:txBody>
                <a:bodyPr wrap="none" rtlCol="0">
                  <a:spAutoFit/>
                </a:bodyPr>
                <a:lstStyle/>
                <a:p>
                  <a:pPr algn="l"/>
                  <a:r>
                    <a:rPr lang="en-US" altLang="en-US" sz="1400" dirty="0">
                      <a:solidFill>
                        <a:srgbClr val="FF0000"/>
                      </a:solidFill>
                      <a:latin typeface="+mn-lt"/>
                      <a:ea typeface="+mn-ea"/>
                      <a:sym typeface="+mn-ea"/>
                    </a:rPr>
                    <a:t>observation</a:t>
                  </a:r>
                  <a:endParaRPr lang="en-US" altLang="en-US" sz="1400" dirty="0">
                    <a:solidFill>
                      <a:srgbClr val="FF0000"/>
                    </a:solidFill>
                    <a:latin typeface="+mn-lt"/>
                    <a:ea typeface="+mn-ea"/>
                  </a:endParaRPr>
                </a:p>
                <a:p>
                  <a:endParaRPr lang="en-US" altLang="en-US" sz="1400" dirty="0">
                    <a:solidFill>
                      <a:srgbClr val="FF0000"/>
                    </a:solidFill>
                    <a:latin typeface="+mn-lt"/>
                    <a:ea typeface="+mn-ea"/>
                  </a:endParaRPr>
                </a:p>
              </p:txBody>
            </p:sp>
            <p:sp>
              <p:nvSpPr>
                <p:cNvPr id="19" name="Text Box 18"/>
                <p:cNvSpPr txBox="1"/>
                <p:nvPr/>
              </p:nvSpPr>
              <p:spPr>
                <a:xfrm>
                  <a:off x="5493" y="5874"/>
                  <a:ext cx="1257" cy="483"/>
                </a:xfrm>
                <a:prstGeom prst="rect">
                  <a:avLst/>
                </a:prstGeom>
                <a:noFill/>
              </p:spPr>
              <p:txBody>
                <a:bodyPr wrap="none" rtlCol="0">
                  <a:spAutoFit/>
                </a:bodyPr>
                <a:lstStyle/>
                <a:p>
                  <a:r>
                    <a:rPr lang="en-US" altLang="en-US" sz="1400" dirty="0">
                      <a:solidFill>
                        <a:srgbClr val="FF0000"/>
                      </a:solidFill>
                      <a:latin typeface="+mn-lt"/>
                      <a:ea typeface="+mn-ea"/>
                    </a:rPr>
                    <a:t>reward</a:t>
                  </a:r>
                  <a:endParaRPr lang="en-US" altLang="en-US" sz="1400" dirty="0">
                    <a:solidFill>
                      <a:srgbClr val="FF0000"/>
                    </a:solidFill>
                    <a:latin typeface="+mn-lt"/>
                    <a:ea typeface="+mn-ea"/>
                  </a:endParaRPr>
                </a:p>
              </p:txBody>
            </p:sp>
            <p:grpSp>
              <p:nvGrpSpPr>
                <p:cNvPr id="40" name="Group 39"/>
                <p:cNvGrpSpPr/>
                <p:nvPr/>
              </p:nvGrpSpPr>
              <p:grpSpPr>
                <a:xfrm>
                  <a:off x="1219" y="2293"/>
                  <a:ext cx="16924" cy="6526"/>
                  <a:chOff x="1219" y="2293"/>
                  <a:chExt cx="16924" cy="6526"/>
                </a:xfrm>
              </p:grpSpPr>
              <p:sp>
                <p:nvSpPr>
                  <p:cNvPr id="29" name="圆角矩形 100"/>
                  <p:cNvSpPr/>
                  <p:nvPr/>
                </p:nvSpPr>
                <p:spPr bwMode="auto">
                  <a:xfrm>
                    <a:off x="5344" y="7902"/>
                    <a:ext cx="3998" cy="498"/>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800" b="1" dirty="0">
                        <a:solidFill>
                          <a:schemeClr val="tx1"/>
                        </a:solidFill>
                        <a:latin typeface="Times New Roman"/>
                        <a:ea typeface="黑体"/>
                      </a:rPr>
                      <a:t>保存模块采集保存</a:t>
                    </a:r>
                    <a:endParaRPr lang="en-US" altLang="en-US" sz="1800" b="1" dirty="0">
                      <a:solidFill>
                        <a:schemeClr val="tx1"/>
                      </a:solidFill>
                      <a:latin typeface="Times New Roman"/>
                      <a:ea typeface="黑体"/>
                    </a:endParaRPr>
                  </a:p>
                </p:txBody>
              </p:sp>
              <p:grpSp>
                <p:nvGrpSpPr>
                  <p:cNvPr id="39" name="Group 38"/>
                  <p:cNvGrpSpPr/>
                  <p:nvPr/>
                </p:nvGrpSpPr>
                <p:grpSpPr>
                  <a:xfrm>
                    <a:off x="1219" y="2293"/>
                    <a:ext cx="16924" cy="6526"/>
                    <a:chOff x="1219" y="2293"/>
                    <a:chExt cx="16924" cy="6526"/>
                  </a:xfrm>
                </p:grpSpPr>
                <p:grpSp>
                  <p:nvGrpSpPr>
                    <p:cNvPr id="13" name="Group 12"/>
                    <p:cNvGrpSpPr/>
                    <p:nvPr/>
                  </p:nvGrpSpPr>
                  <p:grpSpPr>
                    <a:xfrm>
                      <a:off x="1219" y="2293"/>
                      <a:ext cx="16924" cy="6526"/>
                      <a:chOff x="1554" y="4016"/>
                      <a:chExt cx="17072" cy="6843"/>
                    </a:xfrm>
                  </p:grpSpPr>
                  <p:sp>
                    <p:nvSpPr>
                      <p:cNvPr id="8" name="圆角矩形 100"/>
                      <p:cNvSpPr/>
                      <p:nvPr/>
                    </p:nvSpPr>
                    <p:spPr bwMode="auto">
                      <a:xfrm>
                        <a:off x="6271" y="8277"/>
                        <a:ext cx="3477" cy="978"/>
                      </a:xfrm>
                      <a:prstGeom prst="roundRect">
                        <a:avLst>
                          <a:gd name="adj" fmla="val 5077"/>
                        </a:avLst>
                      </a:prstGeom>
                      <a:noFill/>
                      <a:ln w="19050">
                        <a:solidFill>
                          <a:schemeClr val="accent6"/>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对象控制模块</a:t>
                        </a:r>
                        <a:endParaRPr lang="en-US" altLang="en-US" sz="24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rPr>
                          <a:t>部件位置控制</a:t>
                        </a:r>
                        <a:endParaRPr lang="en-US" altLang="en-US" sz="1600" dirty="0">
                          <a:solidFill>
                            <a:schemeClr val="tx1"/>
                          </a:solidFill>
                          <a:latin typeface="Times New Roman"/>
                          <a:ea typeface="黑体"/>
                        </a:endParaRPr>
                      </a:p>
                    </p:txBody>
                  </p:sp>
                  <p:grpSp>
                    <p:nvGrpSpPr>
                      <p:cNvPr id="12" name="Group 11"/>
                      <p:cNvGrpSpPr/>
                      <p:nvPr/>
                    </p:nvGrpSpPr>
                    <p:grpSpPr>
                      <a:xfrm>
                        <a:off x="1554" y="4016"/>
                        <a:ext cx="17072" cy="6843"/>
                        <a:chOff x="1671" y="4033"/>
                        <a:chExt cx="17072" cy="6843"/>
                      </a:xfrm>
                    </p:grpSpPr>
                    <p:grpSp>
                      <p:nvGrpSpPr>
                        <p:cNvPr id="10" name="Group 9"/>
                        <p:cNvGrpSpPr/>
                        <p:nvPr/>
                      </p:nvGrpSpPr>
                      <p:grpSpPr>
                        <a:xfrm>
                          <a:off x="1671" y="4033"/>
                          <a:ext cx="17072" cy="6843"/>
                          <a:chOff x="1671" y="4066"/>
                          <a:chExt cx="17072" cy="6843"/>
                        </a:xfrm>
                      </p:grpSpPr>
                      <p:grpSp>
                        <p:nvGrpSpPr>
                          <p:cNvPr id="4" name="Group 3"/>
                          <p:cNvGrpSpPr/>
                          <p:nvPr/>
                        </p:nvGrpSpPr>
                        <p:grpSpPr>
                          <a:xfrm>
                            <a:off x="1671" y="4066"/>
                            <a:ext cx="17072" cy="6843"/>
                            <a:chOff x="177" y="2279"/>
                            <a:chExt cx="16758" cy="7667"/>
                          </a:xfrm>
                        </p:grpSpPr>
                        <p:grpSp>
                          <p:nvGrpSpPr>
                            <p:cNvPr id="28" name="Group 27"/>
                            <p:cNvGrpSpPr/>
                            <p:nvPr/>
                          </p:nvGrpSpPr>
                          <p:grpSpPr>
                            <a:xfrm>
                              <a:off x="177" y="2279"/>
                              <a:ext cx="8243" cy="7667"/>
                              <a:chOff x="662" y="2426"/>
                              <a:chExt cx="8243" cy="7667"/>
                            </a:xfrm>
                          </p:grpSpPr>
                          <p:sp>
                            <p:nvSpPr>
                              <p:cNvPr id="11" name="圆角矩形 100"/>
                              <p:cNvSpPr/>
                              <p:nvPr/>
                            </p:nvSpPr>
                            <p:spPr bwMode="auto">
                              <a:xfrm>
                                <a:off x="662" y="2426"/>
                                <a:ext cx="8243" cy="7667"/>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unity仿真环境</a:t>
                                </a:r>
                                <a:endParaRPr lang="en-US" altLang="en-US" sz="1400" b="1" dirty="0">
                                  <a:solidFill>
                                    <a:schemeClr val="tx1"/>
                                  </a:solidFill>
                                  <a:latin typeface="Times New Roman"/>
                                  <a:ea typeface="黑体"/>
                                </a:endParaRPr>
                              </a:p>
                            </p:txBody>
                          </p:sp>
                          <p:pic>
                            <p:nvPicPr>
                              <p:cNvPr id="5" name="Picture 4" descr="Screenshot from 2020-12-03 21-20-02"/>
                              <p:cNvPicPr>
                                <a:picLocks noChangeAspect="1"/>
                              </p:cNvPicPr>
                              <p:nvPr/>
                            </p:nvPicPr>
                            <p:blipFill>
                              <a:blip r:embed="rId1"/>
                              <a:stretch>
                                <a:fillRect/>
                              </a:stretch>
                            </p:blipFill>
                            <p:spPr>
                              <a:xfrm>
                                <a:off x="1099" y="3408"/>
                                <a:ext cx="2810" cy="2224"/>
                              </a:xfrm>
                              <a:prstGeom prst="rect">
                                <a:avLst/>
                              </a:prstGeom>
                            </p:spPr>
                          </p:pic>
                          <p:sp>
                            <p:nvSpPr>
                              <p:cNvPr id="20" name="圆角矩形 100"/>
                              <p:cNvSpPr/>
                              <p:nvPr/>
                            </p:nvSpPr>
                            <p:spPr bwMode="auto">
                              <a:xfrm>
                                <a:off x="5292" y="3099"/>
                                <a:ext cx="3413" cy="1519"/>
                              </a:xfrm>
                              <a:prstGeom prst="roundRect">
                                <a:avLst>
                                  <a:gd name="adj" fmla="val 5077"/>
                                </a:avLst>
                              </a:prstGeom>
                              <a:noFill/>
                              <a:ln w="19050">
                                <a:solidFill>
                                  <a:schemeClr val="accent6"/>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sym typeface="+mn-ea"/>
                                  </a:rPr>
                                  <a:t>控制模块</a:t>
                                </a:r>
                                <a:endParaRPr lang="en-US" altLang="en-US" sz="24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机械臂各关节角度控制</a:t>
                                </a:r>
                                <a:endParaRPr lang="en-US" altLang="en-US" sz="1600" dirty="0">
                                  <a:solidFill>
                                    <a:schemeClr val="tx1"/>
                                  </a:solidFill>
                                  <a:latin typeface="Times New Roman"/>
                                  <a:ea typeface="黑体"/>
                                  <a:sym typeface="+mn-ea"/>
                                </a:endParaRPr>
                              </a:p>
                            </p:txBody>
                          </p:sp>
                          <p:sp>
                            <p:nvSpPr>
                              <p:cNvPr id="23" name="圆角矩形 100"/>
                              <p:cNvSpPr/>
                              <p:nvPr/>
                            </p:nvSpPr>
                            <p:spPr bwMode="auto">
                              <a:xfrm>
                                <a:off x="5292" y="5072"/>
                                <a:ext cx="3413" cy="1560"/>
                              </a:xfrm>
                              <a:prstGeom prst="roundRect">
                                <a:avLst>
                                  <a:gd name="adj" fmla="val 5077"/>
                                </a:avLst>
                              </a:prstGeom>
                              <a:noFill/>
                              <a:ln w="19050">
                                <a:solidFill>
                                  <a:schemeClr val="accent6"/>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6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a:t>
                                </a:r>
                                <a:endParaRPr lang="en-US" altLang="en-US" sz="1600"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时间戳</a:t>
                                </a:r>
                                <a:endParaRPr lang="en-US" altLang="en-US" sz="1600" dirty="0">
                                  <a:solidFill>
                                    <a:schemeClr val="tx1"/>
                                  </a:solidFill>
                                  <a:latin typeface="Times New Roman"/>
                                  <a:ea typeface="黑体"/>
                                  <a:sym typeface="+mn-ea"/>
                                </a:endParaRPr>
                              </a:p>
                              <a:p>
                                <a:pPr algn="ctr">
                                  <a:lnSpc>
                                    <a:spcPct val="90000"/>
                                  </a:lnSpc>
                                  <a:defRPr/>
                                </a:pPr>
                                <a:r>
                                  <a:rPr lang="en-US" altLang="en-US" sz="1600" dirty="0">
                                    <a:solidFill>
                                      <a:schemeClr val="tx1"/>
                                    </a:solidFill>
                                    <a:latin typeface="Times New Roman"/>
                                    <a:ea typeface="黑体"/>
                                    <a:sym typeface="+mn-ea"/>
                                  </a:rPr>
                                  <a:t>机械臂当前状态</a:t>
                                </a:r>
                                <a:endParaRPr lang="en-US" altLang="en-US" sz="1600" dirty="0">
                                  <a:solidFill>
                                    <a:schemeClr val="tx1"/>
                                  </a:solidFill>
                                  <a:latin typeface="Times New Roman"/>
                                  <a:ea typeface="黑体"/>
                                  <a:sym typeface="+mn-ea"/>
                                </a:endParaRPr>
                              </a:p>
                              <a:p>
                                <a:pPr algn="ctr">
                                  <a:lnSpc>
                                    <a:spcPct val="90000"/>
                                  </a:lnSpc>
                                  <a:defRPr/>
                                </a:pPr>
                                <a:endParaRPr lang="en-US" altLang="en-US" sz="1600" dirty="0">
                                  <a:solidFill>
                                    <a:schemeClr val="tx1"/>
                                  </a:solidFill>
                                  <a:latin typeface="Times New Roman"/>
                                  <a:ea typeface="黑体"/>
                                </a:endParaRPr>
                              </a:p>
                            </p:txBody>
                          </p:sp>
                        </p:grpSp>
                        <p:sp>
                          <p:nvSpPr>
                            <p:cNvPr id="25" name="圆角矩形 100"/>
                            <p:cNvSpPr/>
                            <p:nvPr/>
                          </p:nvSpPr>
                          <p:spPr bwMode="auto">
                            <a:xfrm>
                              <a:off x="10724" y="3057"/>
                              <a:ext cx="4181" cy="130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开环伺服控制</a:t>
                              </a:r>
                              <a:endParaRPr lang="en-US" altLang="en-US" sz="1600"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闭环伺服控制</a:t>
                              </a:r>
                              <a:endParaRPr lang="en-US" altLang="en-US" sz="1600" b="1" dirty="0">
                                <a:solidFill>
                                  <a:schemeClr val="tx1"/>
                                </a:solidFill>
                                <a:latin typeface="Times New Roman"/>
                                <a:ea typeface="黑体"/>
                              </a:endParaRPr>
                            </a:p>
                          </p:txBody>
                        </p:sp>
                        <p:cxnSp>
                          <p:nvCxnSpPr>
                            <p:cNvPr id="26" name="Straight Arrow Connector 25"/>
                            <p:cNvCxnSpPr>
                              <a:stCxn id="23" idx="3"/>
                              <a:endCxn id="30" idx="1"/>
                            </p:cNvCxnSpPr>
                            <p:nvPr/>
                          </p:nvCxnSpPr>
                          <p:spPr>
                            <a:xfrm>
                              <a:off x="8220" y="5705"/>
                              <a:ext cx="2503"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0" name="圆角矩形 100"/>
                            <p:cNvSpPr/>
                            <p:nvPr/>
                          </p:nvSpPr>
                          <p:spPr bwMode="auto">
                            <a:xfrm>
                              <a:off x="10724" y="4998"/>
                              <a:ext cx="4181" cy="1412"/>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sym typeface="+mn-ea"/>
                                </a:rPr>
                                <a:t>感知模块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目前为gg-cnn神经网络算法</a:t>
                              </a:r>
                              <a:endParaRPr lang="en-US" altLang="en-US" sz="1600" dirty="0">
                                <a:solidFill>
                                  <a:schemeClr val="tx1"/>
                                </a:solidFill>
                                <a:latin typeface="Times New Roman"/>
                                <a:ea typeface="黑体"/>
                              </a:endParaRPr>
                            </a:p>
                          </p:txBody>
                        </p:sp>
                        <p:cxnSp>
                          <p:nvCxnSpPr>
                            <p:cNvPr id="31" name="Elbow Connector 30"/>
                            <p:cNvCxnSpPr>
                              <a:stCxn id="14" idx="3"/>
                              <a:endCxn id="25" idx="3"/>
                            </p:cNvCxnSpPr>
                            <p:nvPr/>
                          </p:nvCxnSpPr>
                          <p:spPr>
                            <a:xfrm flipV="1">
                              <a:off x="14581" y="3711"/>
                              <a:ext cx="323" cy="4436"/>
                            </a:xfrm>
                            <a:prstGeom prst="bentConnector3">
                              <a:avLst>
                                <a:gd name="adj1" fmla="val 215031"/>
                              </a:avLst>
                            </a:prstGeom>
                            <a:solidFill>
                              <a:schemeClr val="accent1"/>
                            </a:solidFill>
                            <a:ln w="9525" cap="flat" cmpd="sng" algn="ctr">
                              <a:solidFill>
                                <a:schemeClr val="tx1"/>
                              </a:solidFill>
                              <a:prstDash val="solid"/>
                              <a:round/>
                              <a:headEnd type="none" w="med" len="med"/>
                              <a:tailEnd type="arrow" w="med" len="med"/>
                            </a:ln>
                          </p:spPr>
                        </p:cxnSp>
                        <p:sp>
                          <p:nvSpPr>
                            <p:cNvPr id="33" name="Text Box 32"/>
                            <p:cNvSpPr txBox="1"/>
                            <p:nvPr/>
                          </p:nvSpPr>
                          <p:spPr>
                            <a:xfrm>
                              <a:off x="15247" y="4002"/>
                              <a:ext cx="1688" cy="1364"/>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rPr>
                                <a:t>末端抓持器</a:t>
                              </a:r>
                              <a:endParaRPr lang="en-US" altLang="en-US" sz="1400" dirty="0">
                                <a:latin typeface="+mn-lt"/>
                                <a:ea typeface="+mn-ea"/>
                              </a:endParaRPr>
                            </a:p>
                            <a:p>
                              <a:pPr algn="ctr"/>
                              <a:r>
                                <a:rPr lang="en-US" altLang="en-US" sz="1400" dirty="0">
                                  <a:latin typeface="+mn-lt"/>
                                  <a:ea typeface="+mn-ea"/>
                                </a:rPr>
                                <a:t>位置</a:t>
                              </a:r>
                              <a:endParaRPr lang="en-US" altLang="en-US" sz="1400" dirty="0">
                                <a:latin typeface="+mn-lt"/>
                                <a:ea typeface="+mn-ea"/>
                              </a:endParaRPr>
                            </a:p>
                          </p:txBody>
                        </p:sp>
                        <p:cxnSp>
                          <p:nvCxnSpPr>
                            <p:cNvPr id="34" name="Straight Arrow Connector 33"/>
                            <p:cNvCxnSpPr>
                              <a:stCxn id="25" idx="1"/>
                              <a:endCxn id="20" idx="3"/>
                            </p:cNvCxnSpPr>
                            <p:nvPr/>
                          </p:nvCxnSpPr>
                          <p:spPr>
                            <a:xfrm flipH="1">
                              <a:off x="8220" y="3711"/>
                              <a:ext cx="2503"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5" name="Text Box 34"/>
                            <p:cNvSpPr txBox="1"/>
                            <p:nvPr/>
                          </p:nvSpPr>
                          <p:spPr>
                            <a:xfrm>
                              <a:off x="8628" y="4799"/>
                              <a:ext cx="1688" cy="567"/>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grpSp>
                      <p:pic>
                        <p:nvPicPr>
                          <p:cNvPr id="6" name="Picture 5" descr="Screenshot from 2021-03-11 23-02-05"/>
                          <p:cNvPicPr>
                            <a:picLocks noChangeAspect="1"/>
                          </p:cNvPicPr>
                          <p:nvPr/>
                        </p:nvPicPr>
                        <p:blipFill>
                          <a:blip r:embed="rId2"/>
                          <a:srcRect/>
                          <a:stretch>
                            <a:fillRect/>
                          </a:stretch>
                        </p:blipFill>
                        <p:spPr>
                          <a:xfrm>
                            <a:off x="2116" y="7685"/>
                            <a:ext cx="2863" cy="2262"/>
                          </a:xfrm>
                          <a:prstGeom prst="rect">
                            <a:avLst/>
                          </a:prstGeom>
                        </p:spPr>
                      </p:pic>
                    </p:grpSp>
                    <p:sp>
                      <p:nvSpPr>
                        <p:cNvPr id="7" name="Text Box 6"/>
                        <p:cNvSpPr txBox="1"/>
                        <p:nvPr/>
                      </p:nvSpPr>
                      <p:spPr>
                        <a:xfrm>
                          <a:off x="10318" y="4595"/>
                          <a:ext cx="1720" cy="506"/>
                        </a:xfrm>
                        <a:prstGeom prst="rect">
                          <a:avLst/>
                        </a:prstGeom>
                        <a:noFill/>
                      </p:spPr>
                      <p:txBody>
                        <a:bodyPr wrap="square" rtlCol="0">
                          <a:spAutoFit/>
                        </a:bodyPr>
                        <a:lstStyle/>
                        <a:p>
                          <a:r>
                            <a:rPr lang="en-US" altLang="en-US" sz="1400" dirty="0">
                              <a:latin typeface="+mn-lt"/>
                              <a:ea typeface="+mn-ea"/>
                            </a:rPr>
                            <a:t>rgbd图像</a:t>
                          </a:r>
                          <a:endParaRPr lang="en-US" altLang="en-US" sz="1400" dirty="0">
                            <a:latin typeface="+mn-lt"/>
                            <a:ea typeface="+mn-ea"/>
                          </a:endParaRPr>
                        </a:p>
                      </p:txBody>
                    </p:sp>
                  </p:grpSp>
                </p:grpSp>
                <p:cxnSp>
                  <p:nvCxnSpPr>
                    <p:cNvPr id="32" name="Elbow Connector 31"/>
                    <p:cNvCxnSpPr>
                      <a:stCxn id="20" idx="1"/>
                      <a:endCxn id="29" idx="1"/>
                    </p:cNvCxnSpPr>
                    <p:nvPr/>
                  </p:nvCxnSpPr>
                  <p:spPr>
                    <a:xfrm rot="10800000" flipV="1">
                      <a:off x="5344" y="3513"/>
                      <a:ext cx="551" cy="4638"/>
                    </a:xfrm>
                    <a:prstGeom prst="bentConnector3">
                      <a:avLst>
                        <a:gd name="adj1" fmla="val 168058"/>
                      </a:avLst>
                    </a:prstGeom>
                    <a:solidFill>
                      <a:schemeClr val="accent1"/>
                    </a:solidFill>
                    <a:ln w="15875" cap="flat" cmpd="sng" algn="ctr">
                      <a:solidFill>
                        <a:schemeClr val="tx1"/>
                      </a:solidFill>
                      <a:prstDash val="solid"/>
                      <a:round/>
                      <a:headEnd type="none" w="med" len="med"/>
                      <a:tailEnd type="arrow" w="med" len="med"/>
                    </a:ln>
                  </p:spPr>
                </p:cxnSp>
                <p:cxnSp>
                  <p:nvCxnSpPr>
                    <p:cNvPr id="37" name="Elbow Connector 36"/>
                    <p:cNvCxnSpPr>
                      <a:stCxn id="23" idx="1"/>
                      <a:endCxn id="29" idx="1"/>
                    </p:cNvCxnSpPr>
                    <p:nvPr/>
                  </p:nvCxnSpPr>
                  <p:spPr>
                    <a:xfrm rot="10800000" flipV="1">
                      <a:off x="5344" y="5209"/>
                      <a:ext cx="551" cy="2942"/>
                    </a:xfrm>
                    <a:prstGeom prst="bentConnector3">
                      <a:avLst>
                        <a:gd name="adj1" fmla="val 168058"/>
                      </a:avLst>
                    </a:prstGeom>
                    <a:solidFill>
                      <a:schemeClr val="accent1"/>
                    </a:solidFill>
                    <a:ln w="15875" cap="flat" cmpd="sng" algn="ctr">
                      <a:solidFill>
                        <a:schemeClr val="tx1"/>
                      </a:solidFill>
                      <a:prstDash val="solid"/>
                      <a:round/>
                      <a:headEnd type="none" w="med" len="med"/>
                      <a:tailEnd type="arrow" w="med" len="med"/>
                    </a:ln>
                  </p:spPr>
                </p:cxnSp>
                <p:cxnSp>
                  <p:nvCxnSpPr>
                    <p:cNvPr id="38" name="Elbow Connector 37"/>
                    <p:cNvCxnSpPr>
                      <a:stCxn id="8" idx="1"/>
                      <a:endCxn id="29" idx="1"/>
                    </p:cNvCxnSpPr>
                    <p:nvPr/>
                  </p:nvCxnSpPr>
                  <p:spPr>
                    <a:xfrm rot="10800000" flipV="1">
                      <a:off x="5344" y="6824"/>
                      <a:ext cx="551" cy="1327"/>
                    </a:xfrm>
                    <a:prstGeom prst="bentConnector3">
                      <a:avLst>
                        <a:gd name="adj1" fmla="val 168058"/>
                      </a:avLst>
                    </a:prstGeom>
                    <a:solidFill>
                      <a:schemeClr val="accent1"/>
                    </a:solidFill>
                    <a:ln w="15875" cap="flat" cmpd="sng" algn="ctr">
                      <a:solidFill>
                        <a:schemeClr val="tx1"/>
                      </a:solidFill>
                      <a:prstDash val="solid"/>
                      <a:round/>
                      <a:headEnd type="none" w="med" len="med"/>
                      <a:tailEnd type="arrow" w="med" len="med"/>
                    </a:ln>
                  </p:spPr>
                </p:cxnSp>
              </p:grpSp>
            </p:grpSp>
          </p:grpSp>
          <p:sp>
            <p:nvSpPr>
              <p:cNvPr id="14" name="圆角矩形 100"/>
              <p:cNvSpPr/>
              <p:nvPr/>
            </p:nvSpPr>
            <p:spPr bwMode="auto">
              <a:xfrm>
                <a:off x="12196" y="6006"/>
                <a:ext cx="3570" cy="2563"/>
              </a:xfrm>
              <a:prstGeom prst="roundRect">
                <a:avLst>
                  <a:gd name="adj" fmla="val 5077"/>
                </a:avLst>
              </a:prstGeom>
              <a:noFill/>
              <a:ln w="38100">
                <a:solidFill>
                  <a:schemeClr val="tx1"/>
                </a:solidFill>
                <a:prstDash val="sys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人机交互设备</a:t>
                </a:r>
                <a:endParaRPr lang="en-US" altLang="en-US" sz="2000" b="1" dirty="0">
                  <a:solidFill>
                    <a:schemeClr val="tx1"/>
                  </a:solidFill>
                  <a:latin typeface="Times New Roman"/>
                  <a:ea typeface="黑体"/>
                </a:endParaRPr>
              </a:p>
            </p:txBody>
          </p:sp>
          <p:pic>
            <p:nvPicPr>
              <p:cNvPr id="15" name="Picture 14" descr="Screenshot from 2020-12-15 12-30-34"/>
              <p:cNvPicPr>
                <a:picLocks noChangeAspect="1"/>
              </p:cNvPicPr>
              <p:nvPr/>
            </p:nvPicPr>
            <p:blipFill>
              <a:blip r:embed="rId3"/>
              <a:stretch>
                <a:fillRect/>
              </a:stretch>
            </p:blipFill>
            <p:spPr>
              <a:xfrm>
                <a:off x="12298" y="6709"/>
                <a:ext cx="3366" cy="1679"/>
              </a:xfrm>
              <a:prstGeom prst="rect">
                <a:avLst/>
              </a:prstGeom>
            </p:spPr>
          </p:pic>
          <p:cxnSp>
            <p:nvCxnSpPr>
              <p:cNvPr id="16" name="Elbow Connector 15"/>
              <p:cNvCxnSpPr>
                <a:stCxn id="30" idx="3"/>
                <a:endCxn id="25" idx="3"/>
              </p:cNvCxnSpPr>
              <p:nvPr/>
            </p:nvCxnSpPr>
            <p:spPr>
              <a:xfrm flipV="1">
                <a:off x="16092" y="3512"/>
                <a:ext cx="5" cy="1696"/>
              </a:xfrm>
              <a:prstGeom prst="bentConnector3">
                <a:avLst>
                  <a:gd name="adj1" fmla="val 7500000"/>
                </a:avLst>
              </a:prstGeom>
              <a:solidFill>
                <a:schemeClr val="accent1"/>
              </a:solidFill>
              <a:ln w="9525" cap="flat" cmpd="sng" algn="ctr">
                <a:solidFill>
                  <a:schemeClr val="tx1"/>
                </a:solidFill>
                <a:prstDash val="solid"/>
                <a:round/>
                <a:headEnd type="none" w="med" len="med"/>
                <a:tailEnd type="arrow" w="med" len="med"/>
              </a:ln>
            </p:spPr>
          </p:cxnSp>
        </p:grpSp>
        <p:sp>
          <p:nvSpPr>
            <p:cNvPr id="43" name="圆角矩形 100"/>
            <p:cNvSpPr/>
            <p:nvPr/>
          </p:nvSpPr>
          <p:spPr bwMode="auto">
            <a:xfrm>
              <a:off x="9818" y="2293"/>
              <a:ext cx="8325" cy="652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ROS节点通信</a:t>
              </a:r>
              <a:endParaRPr lang="en-US" altLang="en-US" sz="1400" b="1" dirty="0">
                <a:solidFill>
                  <a:schemeClr val="tx1"/>
                </a:solidFill>
                <a:latin typeface="Times New Roman"/>
                <a:ea typeface="黑体"/>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p:cNvSpPr>
          <p:nvPr>
            <p:ph idx="1"/>
          </p:nvPr>
        </p:nvSpPr>
        <p:spPr/>
        <p:txBody>
          <a:bodyPr/>
          <a:lstStyle/>
          <a:p>
            <a:pPr eaLnBrk="1" hangingPunct="1"/>
            <a:r>
              <a:rPr lang="zh-CN" altLang="en-US" dirty="0">
                <a:sym typeface="+mn-ea"/>
              </a:rPr>
              <a:t>研究内容</a:t>
            </a:r>
            <a:r>
              <a:rPr lang="en-US" altLang="zh-CN" dirty="0">
                <a:sym typeface="+mn-ea"/>
              </a:rPr>
              <a:t>三</a:t>
            </a:r>
            <a:r>
              <a:rPr lang="zh-CN" altLang="en-US" dirty="0">
                <a:sym typeface="+mn-ea"/>
              </a:rPr>
              <a:t>：</a:t>
            </a:r>
            <a:r>
              <a:rPr lang="en-US" dirty="0">
                <a:sym typeface="+mn-ea"/>
              </a:rPr>
              <a:t>基于强化学习和迁移学习的机械臂自主操作</a:t>
            </a:r>
            <a:endParaRPr lang="en-US" dirty="0">
              <a:sym typeface="+mn-ea"/>
            </a:endParaRPr>
          </a:p>
          <a:p>
            <a:pPr lvl="1" eaLnBrk="1" hangingPunct="1"/>
            <a:r>
              <a:rPr lang="en-US" altLang="en-US" sz="2400" b="0" dirty="0">
                <a:cs typeface="+mn-ea"/>
                <a:sym typeface="+mn-ea"/>
              </a:rPr>
              <a:t>通信和硬件：首先要机械臂手眼标定，再</a:t>
            </a:r>
            <a:r>
              <a:rPr lang="en-US" sz="2400" b="0" dirty="0">
                <a:cs typeface="+mn-ea"/>
                <a:sym typeface="+mn-ea"/>
              </a:rPr>
              <a:t>通过ros将仿真环境和真实环境连接，使用moveit库操作真实机械臂</a:t>
            </a:r>
            <a:endParaRPr lang="en-US" sz="2400" b="0" dirty="0">
              <a:cs typeface="+mn-ea"/>
              <a:sym typeface="+mn-ea"/>
            </a:endParaRPr>
          </a:p>
          <a:p>
            <a:pPr lvl="1" eaLnBrk="1" hangingPunct="1"/>
            <a:endParaRPr lang="en-US" sz="2400" b="0" dirty="0">
              <a:cs typeface="+mn-ea"/>
              <a:sym typeface="+mn-ea"/>
            </a:endParaRPr>
          </a:p>
          <a:p>
            <a:pPr lvl="1" eaLnBrk="1" hangingPunct="1"/>
            <a:endParaRPr lang="en-US" sz="2400" b="0" dirty="0">
              <a:cs typeface="+mn-ea"/>
              <a:sym typeface="+mn-ea"/>
            </a:endParaRPr>
          </a:p>
        </p:txBody>
      </p:sp>
      <p:sp>
        <p:nvSpPr>
          <p:cNvPr id="3" name="标题 2"/>
          <p:cNvSpPr>
            <a:spLocks noGrp="1"/>
          </p:cNvSpPr>
          <p:nvPr>
            <p:ph type="title"/>
          </p:nvPr>
        </p:nvSpPr>
        <p:spPr/>
        <p:txBody>
          <a:bodyPr/>
          <a:lstStyle/>
          <a:p>
            <a:r>
              <a:rPr lang="zh-CN" altLang="en-US" dirty="0"/>
              <a:t>四、技术路线与研究难点</a:t>
            </a:r>
            <a:endParaRPr lang="zh-CN" altLang="en-US" dirty="0"/>
          </a:p>
        </p:txBody>
      </p:sp>
      <p:grpSp>
        <p:nvGrpSpPr>
          <p:cNvPr id="6" name="Group 5"/>
          <p:cNvGrpSpPr/>
          <p:nvPr/>
        </p:nvGrpSpPr>
        <p:grpSpPr>
          <a:xfrm>
            <a:off x="1352550" y="2299970"/>
            <a:ext cx="9439910" cy="3868420"/>
            <a:chOff x="2130" y="3471"/>
            <a:chExt cx="14866" cy="6092"/>
          </a:xfrm>
        </p:grpSpPr>
        <p:grpSp>
          <p:nvGrpSpPr>
            <p:cNvPr id="24" name="Group 23"/>
            <p:cNvGrpSpPr/>
            <p:nvPr/>
          </p:nvGrpSpPr>
          <p:grpSpPr>
            <a:xfrm>
              <a:off x="2130" y="3471"/>
              <a:ext cx="14867" cy="6093"/>
              <a:chOff x="831" y="2279"/>
              <a:chExt cx="14954" cy="7929"/>
            </a:xfrm>
          </p:grpSpPr>
          <p:sp>
            <p:nvSpPr>
              <p:cNvPr id="13" name="圆角矩形 100"/>
              <p:cNvSpPr/>
              <p:nvPr/>
            </p:nvSpPr>
            <p:spPr bwMode="auto">
              <a:xfrm>
                <a:off x="12846" y="6939"/>
                <a:ext cx="2939" cy="3269"/>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zh-CN" sz="1400" b="1" dirty="0">
                    <a:solidFill>
                      <a:schemeClr val="tx1"/>
                    </a:solidFill>
                    <a:latin typeface="Times New Roman"/>
                    <a:ea typeface="黑体"/>
                  </a:rPr>
                  <a:t>真实环境</a:t>
                </a:r>
                <a:endParaRPr lang="en-US" altLang="en-US" sz="1400" b="1" dirty="0">
                  <a:solidFill>
                    <a:schemeClr val="tx1"/>
                  </a:solidFill>
                  <a:latin typeface="Times New Roman"/>
                  <a:ea typeface="黑体"/>
                </a:endParaRPr>
              </a:p>
            </p:txBody>
          </p:sp>
          <p:grpSp>
            <p:nvGrpSpPr>
              <p:cNvPr id="23" name="Group 22"/>
              <p:cNvGrpSpPr/>
              <p:nvPr/>
            </p:nvGrpSpPr>
            <p:grpSpPr>
              <a:xfrm>
                <a:off x="831" y="2279"/>
                <a:ext cx="14678" cy="7924"/>
                <a:chOff x="831" y="2279"/>
                <a:chExt cx="14678" cy="7924"/>
              </a:xfrm>
            </p:grpSpPr>
            <p:grpSp>
              <p:nvGrpSpPr>
                <p:cNvPr id="14" name="Group 13"/>
                <p:cNvGrpSpPr/>
                <p:nvPr/>
              </p:nvGrpSpPr>
              <p:grpSpPr>
                <a:xfrm>
                  <a:off x="831" y="6939"/>
                  <a:ext cx="9514" cy="3264"/>
                  <a:chOff x="1063" y="4514"/>
                  <a:chExt cx="9514" cy="3264"/>
                </a:xfrm>
              </p:grpSpPr>
              <p:grpSp>
                <p:nvGrpSpPr>
                  <p:cNvPr id="5" name="Group 4"/>
                  <p:cNvGrpSpPr/>
                  <p:nvPr/>
                </p:nvGrpSpPr>
                <p:grpSpPr>
                  <a:xfrm>
                    <a:off x="1063" y="4514"/>
                    <a:ext cx="3765" cy="3264"/>
                    <a:chOff x="2149" y="4730"/>
                    <a:chExt cx="3514" cy="2930"/>
                  </a:xfrm>
                </p:grpSpPr>
                <p:pic>
                  <p:nvPicPr>
                    <p:cNvPr id="2" name="Picture 1" descr="Screenshot from 2020-12-04 21-00-15"/>
                    <p:cNvPicPr>
                      <a:picLocks noChangeAspect="1"/>
                    </p:cNvPicPr>
                    <p:nvPr/>
                  </p:nvPicPr>
                  <p:blipFill>
                    <a:blip/>
                    <a:stretch>
                      <a:fillRect/>
                    </a:stretch>
                  </p:blipFill>
                  <p:spPr>
                    <a:xfrm>
                      <a:off x="2523" y="5128"/>
                      <a:ext cx="2766" cy="2402"/>
                    </a:xfrm>
                    <a:prstGeom prst="rect">
                      <a:avLst/>
                    </a:prstGeom>
                  </p:spPr>
                </p:pic>
                <p:sp>
                  <p:nvSpPr>
                    <p:cNvPr id="55" name="圆角矩形 100"/>
                    <p:cNvSpPr/>
                    <p:nvPr/>
                  </p:nvSpPr>
                  <p:spPr bwMode="auto">
                    <a:xfrm>
                      <a:off x="2149" y="4730"/>
                      <a:ext cx="3515" cy="2931"/>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机械臂手眼标定</a:t>
                      </a:r>
                      <a:endParaRPr lang="en-US" altLang="en-US" sz="1400" b="1" dirty="0">
                        <a:solidFill>
                          <a:schemeClr val="tx1"/>
                        </a:solidFill>
                        <a:latin typeface="Times New Roman"/>
                        <a:ea typeface="黑体"/>
                      </a:endParaRPr>
                    </a:p>
                  </p:txBody>
                </p:sp>
              </p:grpSp>
              <p:sp>
                <p:nvSpPr>
                  <p:cNvPr id="8" name="圆角矩形 100"/>
                  <p:cNvSpPr/>
                  <p:nvPr/>
                </p:nvSpPr>
                <p:spPr bwMode="auto">
                  <a:xfrm>
                    <a:off x="6811" y="4514"/>
                    <a:ext cx="3766" cy="3265"/>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1400" b="1" dirty="0">
                        <a:solidFill>
                          <a:schemeClr val="tx1"/>
                        </a:solidFill>
                        <a:latin typeface="Times New Roman"/>
                        <a:ea typeface="黑体"/>
                      </a:rPr>
                      <a:t>机械臂控制</a:t>
                    </a:r>
                    <a:endParaRPr lang="en-US" altLang="en-US" sz="1400" b="1" dirty="0">
                      <a:solidFill>
                        <a:schemeClr val="tx1"/>
                      </a:solidFill>
                      <a:latin typeface="Times New Roman"/>
                      <a:ea typeface="黑体"/>
                    </a:endParaRPr>
                  </a:p>
                </p:txBody>
              </p:sp>
              <p:sp>
                <p:nvSpPr>
                  <p:cNvPr id="9" name="Right Arrow 8"/>
                  <p:cNvSpPr/>
                  <p:nvPr/>
                </p:nvSpPr>
                <p:spPr>
                  <a:xfrm flipV="1">
                    <a:off x="5241" y="5844"/>
                    <a:ext cx="1292" cy="604"/>
                  </a:xfrm>
                  <a:prstGeom prst="right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pic>
              <p:nvPicPr>
                <p:cNvPr id="11" name="Picture 10" descr="webwxgetmsgimg"/>
                <p:cNvPicPr>
                  <a:picLocks noChangeAspect="1"/>
                </p:cNvPicPr>
                <p:nvPr/>
              </p:nvPicPr>
              <p:blipFill>
                <a:blip r:embed="rId1"/>
                <a:stretch>
                  <a:fillRect/>
                </a:stretch>
              </p:blipFill>
              <p:spPr>
                <a:xfrm>
                  <a:off x="13122" y="7528"/>
                  <a:ext cx="2387" cy="2384"/>
                </a:xfrm>
                <a:prstGeom prst="rect">
                  <a:avLst/>
                </a:prstGeom>
              </p:spPr>
            </p:pic>
            <p:cxnSp>
              <p:nvCxnSpPr>
                <p:cNvPr id="18" name="直接箭头连接符 17"/>
                <p:cNvCxnSpPr>
                  <a:stCxn id="17" idx="2"/>
                  <a:endCxn id="16" idx="0"/>
                </p:cNvCxnSpPr>
                <p:nvPr/>
              </p:nvCxnSpPr>
              <p:spPr bwMode="auto">
                <a:xfrm>
                  <a:off x="8461" y="5410"/>
                  <a:ext cx="1" cy="39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19" name="Group 18"/>
                <p:cNvGrpSpPr/>
                <p:nvPr/>
              </p:nvGrpSpPr>
              <p:grpSpPr>
                <a:xfrm>
                  <a:off x="7058" y="2279"/>
                  <a:ext cx="2806" cy="3131"/>
                  <a:chOff x="12979" y="2528"/>
                  <a:chExt cx="2938" cy="3264"/>
                </a:xfrm>
              </p:grpSpPr>
              <p:sp>
                <p:nvSpPr>
                  <p:cNvPr id="17" name="圆角矩形 100"/>
                  <p:cNvSpPr/>
                  <p:nvPr/>
                </p:nvSpPr>
                <p:spPr bwMode="auto">
                  <a:xfrm>
                    <a:off x="12979" y="2528"/>
                    <a:ext cx="2938" cy="326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sz="1400" b="1" dirty="0">
                        <a:solidFill>
                          <a:schemeClr val="tx1"/>
                        </a:solidFill>
                        <a:latin typeface="Times New Roman"/>
                        <a:ea typeface="黑体"/>
                      </a:rPr>
                      <a:t>仿真环境</a:t>
                    </a:r>
                    <a:endParaRPr lang="en-US" altLang="en-US" sz="1400" b="1" dirty="0">
                      <a:solidFill>
                        <a:schemeClr val="tx1"/>
                      </a:solidFill>
                      <a:latin typeface="Times New Roman"/>
                      <a:ea typeface="黑体"/>
                    </a:endParaRPr>
                  </a:p>
                </p:txBody>
              </p:sp>
              <p:pic>
                <p:nvPicPr>
                  <p:cNvPr id="20" name="Picture 19" descr="Screenshot from 2020-12-03 11-31-02"/>
                  <p:cNvPicPr>
                    <a:picLocks noChangeAspect="1"/>
                  </p:cNvPicPr>
                  <p:nvPr/>
                </p:nvPicPr>
                <p:blipFill>
                  <a:blip/>
                  <a:stretch>
                    <a:fillRect/>
                  </a:stretch>
                </p:blipFill>
                <p:spPr>
                  <a:xfrm>
                    <a:off x="13058" y="3131"/>
                    <a:ext cx="2782" cy="2325"/>
                  </a:xfrm>
                  <a:prstGeom prst="rect">
                    <a:avLst/>
                  </a:prstGeom>
                </p:spPr>
              </p:pic>
            </p:grpSp>
            <p:sp>
              <p:nvSpPr>
                <p:cNvPr id="15" name="Text Box 14"/>
                <p:cNvSpPr txBox="1"/>
                <p:nvPr/>
              </p:nvSpPr>
              <p:spPr>
                <a:xfrm>
                  <a:off x="6636" y="7910"/>
                  <a:ext cx="3650" cy="1322"/>
                </a:xfrm>
                <a:prstGeom prst="rect">
                  <a:avLst/>
                </a:prstGeom>
                <a:solidFill>
                  <a:schemeClr val="bg1"/>
                </a:solidFill>
              </p:spPr>
              <p:txBody>
                <a:bodyPr wrap="square" rtlCol="0">
                  <a:spAutoFit/>
                </a:bodyPr>
                <a:lstStyle/>
                <a:p>
                  <a:r>
                    <a:rPr lang="en-US" altLang="en-US" sz="3600" dirty="0">
                      <a:latin typeface="+mn-lt"/>
                      <a:ea typeface="+mn-ea"/>
                    </a:rPr>
                    <a:t>ＭoveIt库</a:t>
                  </a:r>
                  <a:endParaRPr lang="en-US" altLang="en-US" sz="3600" dirty="0">
                    <a:latin typeface="+mn-lt"/>
                    <a:ea typeface="+mn-ea"/>
                  </a:endParaRPr>
                </a:p>
              </p:txBody>
            </p:sp>
            <p:sp>
              <p:nvSpPr>
                <p:cNvPr id="16" name="圆角矩形 100"/>
                <p:cNvSpPr/>
                <p:nvPr/>
              </p:nvSpPr>
              <p:spPr bwMode="auto">
                <a:xfrm>
                  <a:off x="6579" y="5808"/>
                  <a:ext cx="3766" cy="72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ros通信</a:t>
                  </a:r>
                  <a:endParaRPr lang="en-US" altLang="en-US" sz="2000" b="1" dirty="0">
                    <a:solidFill>
                      <a:schemeClr val="tx1"/>
                    </a:solidFill>
                    <a:latin typeface="Times New Roman"/>
                    <a:ea typeface="黑体"/>
                  </a:endParaRPr>
                </a:p>
              </p:txBody>
            </p:sp>
            <p:cxnSp>
              <p:nvCxnSpPr>
                <p:cNvPr id="21" name="直接箭头连接符 17"/>
                <p:cNvCxnSpPr>
                  <a:stCxn id="16" idx="2"/>
                  <a:endCxn id="8" idx="0"/>
                </p:cNvCxnSpPr>
                <p:nvPr/>
              </p:nvCxnSpPr>
              <p:spPr bwMode="auto">
                <a:xfrm>
                  <a:off x="8462" y="6534"/>
                  <a:ext cx="0" cy="40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2" name="直接箭头连接符 17"/>
                <p:cNvCxnSpPr>
                  <a:stCxn id="8" idx="3"/>
                  <a:endCxn id="13" idx="1"/>
                </p:cNvCxnSpPr>
                <p:nvPr/>
              </p:nvCxnSpPr>
              <p:spPr bwMode="auto">
                <a:xfrm>
                  <a:off x="10345" y="8572"/>
                  <a:ext cx="2501" cy="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grpSp>
        <p:sp>
          <p:nvSpPr>
            <p:cNvPr id="25" name="Text Box 24"/>
            <p:cNvSpPr txBox="1"/>
            <p:nvPr/>
          </p:nvSpPr>
          <p:spPr>
            <a:xfrm>
              <a:off x="12286" y="7504"/>
              <a:ext cx="1092" cy="628"/>
            </a:xfrm>
            <a:prstGeom prst="rect">
              <a:avLst/>
            </a:prstGeom>
            <a:solidFill>
              <a:schemeClr val="bg1"/>
            </a:solidFill>
          </p:spPr>
          <p:txBody>
            <a:bodyPr wrap="none" rtlCol="0" anchor="t">
              <a:spAutoFit/>
            </a:bodyPr>
            <a:lstStyle/>
            <a:p>
              <a:r>
                <a:rPr lang="en-US" altLang="en-US" sz="2000" b="1" dirty="0">
                  <a:latin typeface="Times New Roman"/>
                  <a:ea typeface="黑体"/>
                  <a:sym typeface="+mn-ea"/>
                </a:rPr>
                <a:t>控制</a:t>
              </a:r>
              <a:endParaRPr lang="en-US" sz="2000" dirty="0">
                <a:latin typeface="+mn-lt"/>
                <a:ea typeface="+mn-ea"/>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34340" y="2146935"/>
            <a:ext cx="11480800" cy="2562860"/>
            <a:chOff x="684" y="3381"/>
            <a:chExt cx="18080" cy="4036"/>
          </a:xfrm>
        </p:grpSpPr>
        <p:grpSp>
          <p:nvGrpSpPr>
            <p:cNvPr id="18" name="Group 17"/>
            <p:cNvGrpSpPr/>
            <p:nvPr/>
          </p:nvGrpSpPr>
          <p:grpSpPr>
            <a:xfrm>
              <a:off x="684" y="3381"/>
              <a:ext cx="18080" cy="4037"/>
              <a:chOff x="-7000" y="6147"/>
              <a:chExt cx="19319" cy="4839"/>
            </a:xfrm>
          </p:grpSpPr>
          <p:sp>
            <p:nvSpPr>
              <p:cNvPr id="49" name="Text Box 48"/>
              <p:cNvSpPr txBox="1"/>
              <p:nvPr/>
            </p:nvSpPr>
            <p:spPr>
              <a:xfrm>
                <a:off x="-7000" y="9071"/>
                <a:ext cx="2726" cy="1915"/>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加载sw_urdf_exporter插件</a:t>
                </a:r>
                <a:endParaRPr lang="en-US" altLang="en-US" sz="2000" dirty="0">
                  <a:latin typeface="+mn-lt"/>
                  <a:ea typeface="+mn-ea"/>
                </a:endParaRPr>
              </a:p>
            </p:txBody>
          </p:sp>
          <p:sp>
            <p:nvSpPr>
              <p:cNvPr id="4" name="Text Box 3"/>
              <p:cNvSpPr txBox="1"/>
              <p:nvPr/>
            </p:nvSpPr>
            <p:spPr>
              <a:xfrm>
                <a:off x="-7000" y="6147"/>
                <a:ext cx="2726" cy="1915"/>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给模型添加坐标系和转轴</a:t>
                </a:r>
                <a:endParaRPr lang="en-US" altLang="en-US" sz="2000" dirty="0">
                  <a:latin typeface="+mn-lt"/>
                  <a:ea typeface="+mn-ea"/>
                </a:endParaRPr>
              </a:p>
            </p:txBody>
          </p:sp>
          <p:sp>
            <p:nvSpPr>
              <p:cNvPr id="5" name="Text Box 4"/>
              <p:cNvSpPr txBox="1"/>
              <p:nvPr/>
            </p:nvSpPr>
            <p:spPr>
              <a:xfrm>
                <a:off x="-3009" y="7481"/>
                <a:ext cx="3368" cy="2496"/>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在solidworks的urdf界面里设置坐标系和基准轴</a:t>
                </a:r>
                <a:endParaRPr lang="en-US" altLang="en-US" sz="2000" dirty="0">
                  <a:latin typeface="+mn-lt"/>
                  <a:ea typeface="+mn-ea"/>
                </a:endParaRPr>
              </a:p>
            </p:txBody>
          </p:sp>
          <p:sp>
            <p:nvSpPr>
              <p:cNvPr id="6" name="Text Box 5"/>
              <p:cNvSpPr txBox="1"/>
              <p:nvPr/>
            </p:nvSpPr>
            <p:spPr>
              <a:xfrm>
                <a:off x="755" y="7771"/>
                <a:ext cx="2355" cy="1915"/>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设置关节极限、方向和种类</a:t>
                </a:r>
                <a:endParaRPr lang="en-US" altLang="en-US" sz="2000" dirty="0">
                  <a:latin typeface="+mn-lt"/>
                  <a:ea typeface="+mn-ea"/>
                </a:endParaRPr>
              </a:p>
            </p:txBody>
          </p:sp>
          <p:sp>
            <p:nvSpPr>
              <p:cNvPr id="7" name="Text Box 6"/>
              <p:cNvSpPr txBox="1"/>
              <p:nvPr/>
            </p:nvSpPr>
            <p:spPr>
              <a:xfrm>
                <a:off x="4307" y="7771"/>
                <a:ext cx="2609" cy="1915"/>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生成ros的package文件</a:t>
                </a:r>
                <a:endParaRPr lang="en-US" altLang="en-US" sz="2000" dirty="0">
                  <a:latin typeface="+mn-lt"/>
                  <a:ea typeface="+mn-ea"/>
                </a:endParaRPr>
              </a:p>
            </p:txBody>
          </p:sp>
          <p:sp>
            <p:nvSpPr>
              <p:cNvPr id="8" name="Text Box 7"/>
              <p:cNvSpPr txBox="1"/>
              <p:nvPr/>
            </p:nvSpPr>
            <p:spPr>
              <a:xfrm>
                <a:off x="7693" y="8063"/>
                <a:ext cx="1648" cy="1334"/>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修改文件内容</a:t>
                </a:r>
                <a:endParaRPr lang="en-US" altLang="en-US" sz="2000" dirty="0">
                  <a:latin typeface="+mn-lt"/>
                  <a:ea typeface="+mn-ea"/>
                </a:endParaRPr>
              </a:p>
            </p:txBody>
          </p:sp>
          <p:sp>
            <p:nvSpPr>
              <p:cNvPr id="9" name="Text Box 8"/>
              <p:cNvSpPr txBox="1"/>
              <p:nvPr/>
            </p:nvSpPr>
            <p:spPr>
              <a:xfrm>
                <a:off x="10353" y="8063"/>
                <a:ext cx="1966" cy="1334"/>
              </a:xfrm>
              <a:prstGeom prst="rect">
                <a:avLst/>
              </a:prstGeom>
              <a:solidFill>
                <a:schemeClr val="bg1"/>
              </a:solidFill>
              <a:ln w="19050">
                <a:solidFill>
                  <a:schemeClr val="tx1"/>
                </a:solidFill>
              </a:ln>
            </p:spPr>
            <p:txBody>
              <a:bodyPr wrap="square" rtlCol="0">
                <a:spAutoFit/>
              </a:bodyPr>
              <a:lstStyle/>
              <a:p>
                <a:r>
                  <a:rPr lang="en-US" altLang="en-US" sz="2000" dirty="0">
                    <a:latin typeface="+mn-lt"/>
                    <a:ea typeface="+mn-ea"/>
                  </a:rPr>
                  <a:t>gazebo下测试</a:t>
                </a:r>
                <a:endParaRPr lang="en-US" altLang="en-US" sz="2000" dirty="0">
                  <a:latin typeface="+mn-lt"/>
                  <a:ea typeface="+mn-ea"/>
                </a:endParaRPr>
              </a:p>
            </p:txBody>
          </p:sp>
          <p:cxnSp>
            <p:nvCxnSpPr>
              <p:cNvPr id="12" name="Elbow Connector 11"/>
              <p:cNvCxnSpPr>
                <a:stCxn id="49" idx="3"/>
                <a:endCxn id="5" idx="1"/>
              </p:cNvCxnSpPr>
              <p:nvPr/>
            </p:nvCxnSpPr>
            <p:spPr>
              <a:xfrm flipV="1">
                <a:off x="-4274" y="8729"/>
                <a:ext cx="1265" cy="129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cxnSp>
            <p:nvCxnSpPr>
              <p:cNvPr id="14" name="Straight Arrow Connector 13"/>
              <p:cNvCxnSpPr>
                <a:stCxn id="5" idx="3"/>
                <a:endCxn id="6" idx="1"/>
              </p:cNvCxnSpPr>
              <p:nvPr/>
            </p:nvCxnSpPr>
            <p:spPr>
              <a:xfrm>
                <a:off x="359" y="8729"/>
                <a:ext cx="396"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5" name="Straight Arrow Connector 14"/>
              <p:cNvCxnSpPr>
                <a:stCxn id="6" idx="3"/>
                <a:endCxn id="7" idx="1"/>
              </p:cNvCxnSpPr>
              <p:nvPr/>
            </p:nvCxnSpPr>
            <p:spPr>
              <a:xfrm>
                <a:off x="3110" y="8729"/>
                <a:ext cx="1197"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6" name="Straight Arrow Connector 15"/>
              <p:cNvCxnSpPr>
                <a:stCxn id="7" idx="3"/>
                <a:endCxn id="8" idx="1"/>
              </p:cNvCxnSpPr>
              <p:nvPr/>
            </p:nvCxnSpPr>
            <p:spPr>
              <a:xfrm>
                <a:off x="6916" y="8729"/>
                <a:ext cx="777"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7" name="Straight Arrow Connector 16"/>
              <p:cNvCxnSpPr>
                <a:stCxn id="8" idx="3"/>
                <a:endCxn id="9" idx="1"/>
              </p:cNvCxnSpPr>
              <p:nvPr/>
            </p:nvCxnSpPr>
            <p:spPr>
              <a:xfrm>
                <a:off x="9341" y="8730"/>
                <a:ext cx="1012"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19" name="Elbow Connector 18"/>
            <p:cNvCxnSpPr>
              <a:stCxn id="4" idx="3"/>
              <a:endCxn id="5" idx="1"/>
            </p:cNvCxnSpPr>
            <p:nvPr/>
          </p:nvCxnSpPr>
          <p:spPr>
            <a:xfrm>
              <a:off x="3235" y="4180"/>
              <a:ext cx="1184" cy="1355"/>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000018"/>
          <p:cNvPicPr>
            <a:picLocks noChangeAspect="1"/>
          </p:cNvPicPr>
          <p:nvPr/>
        </p:nvPicPr>
        <p:blipFill>
          <a:blip r:embed="rId1"/>
          <a:stretch>
            <a:fillRect/>
          </a:stretch>
        </p:blipFill>
        <p:spPr>
          <a:xfrm>
            <a:off x="3520440" y="-198120"/>
            <a:ext cx="1610995" cy="1610995"/>
          </a:xfrm>
          <a:prstGeom prst="rect">
            <a:avLst/>
          </a:prstGeom>
        </p:spPr>
      </p:pic>
      <p:grpSp>
        <p:nvGrpSpPr>
          <p:cNvPr id="12" name="Group 11"/>
          <p:cNvGrpSpPr/>
          <p:nvPr/>
        </p:nvGrpSpPr>
        <p:grpSpPr>
          <a:xfrm>
            <a:off x="-782955" y="458470"/>
            <a:ext cx="13566775" cy="5940425"/>
            <a:chOff x="-1233" y="722"/>
            <a:chExt cx="21365" cy="9355"/>
          </a:xfrm>
        </p:grpSpPr>
        <p:pic>
          <p:nvPicPr>
            <p:cNvPr id="5" name="Picture 4" descr="0.000000"/>
            <p:cNvPicPr>
              <a:picLocks noChangeAspect="1"/>
            </p:cNvPicPr>
            <p:nvPr/>
          </p:nvPicPr>
          <p:blipFill>
            <a:blip r:embed="rId2"/>
            <a:stretch>
              <a:fillRect/>
            </a:stretch>
          </p:blipFill>
          <p:spPr>
            <a:xfrm>
              <a:off x="-1233" y="3553"/>
              <a:ext cx="3697" cy="3697"/>
            </a:xfrm>
            <a:prstGeom prst="rect">
              <a:avLst/>
            </a:prstGeom>
          </p:spPr>
        </p:pic>
        <p:grpSp>
          <p:nvGrpSpPr>
            <p:cNvPr id="4" name="Group 3"/>
            <p:cNvGrpSpPr/>
            <p:nvPr/>
          </p:nvGrpSpPr>
          <p:grpSpPr>
            <a:xfrm>
              <a:off x="2464" y="722"/>
              <a:ext cx="17668" cy="9355"/>
              <a:chOff x="2464" y="722"/>
              <a:chExt cx="17668" cy="9355"/>
            </a:xfrm>
          </p:grpSpPr>
          <p:grpSp>
            <p:nvGrpSpPr>
              <p:cNvPr id="44" name="Group 43"/>
              <p:cNvGrpSpPr/>
              <p:nvPr/>
            </p:nvGrpSpPr>
            <p:grpSpPr>
              <a:xfrm>
                <a:off x="2464" y="1144"/>
                <a:ext cx="17668" cy="8513"/>
                <a:chOff x="912" y="1144"/>
                <a:chExt cx="17668" cy="8513"/>
              </a:xfrm>
            </p:grpSpPr>
            <p:grpSp>
              <p:nvGrpSpPr>
                <p:cNvPr id="38" name="Group 37"/>
                <p:cNvGrpSpPr/>
                <p:nvPr/>
              </p:nvGrpSpPr>
              <p:grpSpPr>
                <a:xfrm>
                  <a:off x="912" y="1144"/>
                  <a:ext cx="16469" cy="8513"/>
                  <a:chOff x="1327" y="1112"/>
                  <a:chExt cx="16469" cy="8513"/>
                </a:xfrm>
              </p:grpSpPr>
              <p:pic>
                <p:nvPicPr>
                  <p:cNvPr id="29" name="Picture 28" descr="q"/>
                  <p:cNvPicPr>
                    <a:picLocks noChangeAspect="1"/>
                  </p:cNvPicPr>
                  <p:nvPr/>
                </p:nvPicPr>
                <p:blipFill>
                  <a:blip/>
                  <a:stretch>
                    <a:fillRect/>
                  </a:stretch>
                </p:blipFill>
                <p:spPr>
                  <a:xfrm>
                    <a:off x="15288" y="1112"/>
                    <a:ext cx="2458" cy="2458"/>
                  </a:xfrm>
                  <a:prstGeom prst="rect">
                    <a:avLst/>
                  </a:prstGeom>
                </p:spPr>
              </p:pic>
              <p:grpSp>
                <p:nvGrpSpPr>
                  <p:cNvPr id="37" name="Group 36"/>
                  <p:cNvGrpSpPr/>
                  <p:nvPr/>
                </p:nvGrpSpPr>
                <p:grpSpPr>
                  <a:xfrm>
                    <a:off x="1327" y="1544"/>
                    <a:ext cx="16469" cy="8081"/>
                    <a:chOff x="2679" y="1379"/>
                    <a:chExt cx="16469" cy="8081"/>
                  </a:xfrm>
                </p:grpSpPr>
                <p:grpSp>
                  <p:nvGrpSpPr>
                    <p:cNvPr id="27" name="Group 26"/>
                    <p:cNvGrpSpPr/>
                    <p:nvPr/>
                  </p:nvGrpSpPr>
                  <p:grpSpPr>
                    <a:xfrm>
                      <a:off x="3427" y="1379"/>
                      <a:ext cx="11262" cy="7647"/>
                      <a:chOff x="868" y="839"/>
                      <a:chExt cx="11262" cy="7647"/>
                    </a:xfrm>
                  </p:grpSpPr>
                  <p:sp>
                    <p:nvSpPr>
                      <p:cNvPr id="2" name="Rectangle 1"/>
                      <p:cNvSpPr/>
                      <p:nvPr/>
                    </p:nvSpPr>
                    <p:spPr>
                      <a:xfrm>
                        <a:off x="868" y="839"/>
                        <a:ext cx="1086" cy="7647"/>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9×9</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32滤波器 ,步长 3</a:t>
                        </a:r>
                        <a:endParaRPr lang="en-US" altLang="en-US" sz="2200" dirty="0">
                          <a:ln>
                            <a:noFill/>
                          </a:ln>
                          <a:solidFill>
                            <a:schemeClr val="tx1"/>
                          </a:solidFill>
                          <a:latin typeface="+mj-lt"/>
                        </a:endParaRPr>
                      </a:p>
                    </p:txBody>
                  </p:sp>
                  <p:sp>
                    <p:nvSpPr>
                      <p:cNvPr id="3" name="Rectangle 2"/>
                      <p:cNvSpPr/>
                      <p:nvPr/>
                    </p:nvSpPr>
                    <p:spPr>
                      <a:xfrm>
                        <a:off x="2906" y="2582"/>
                        <a:ext cx="1086" cy="416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5×5</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 ,步长 2</a:t>
                        </a:r>
                        <a:endParaRPr lang="en-US" altLang="en-US" sz="2200" dirty="0">
                          <a:ln>
                            <a:noFill/>
                          </a:ln>
                          <a:solidFill>
                            <a:schemeClr val="tx1"/>
                          </a:solidFill>
                          <a:latin typeface="+mj-lt"/>
                        </a:endParaRPr>
                      </a:p>
                    </p:txBody>
                  </p:sp>
                  <p:sp>
                    <p:nvSpPr>
                      <p:cNvPr id="10" name="Rectangle 9"/>
                      <p:cNvSpPr/>
                      <p:nvPr/>
                    </p:nvSpPr>
                    <p:spPr>
                      <a:xfrm>
                        <a:off x="4944" y="2866"/>
                        <a:ext cx="1086" cy="3595"/>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3×3</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8滤波器 ,步长 2</a:t>
                        </a:r>
                        <a:endParaRPr lang="en-US" altLang="en-US" sz="2200" dirty="0">
                          <a:ln>
                            <a:noFill/>
                          </a:ln>
                          <a:solidFill>
                            <a:schemeClr val="tx1"/>
                          </a:solidFill>
                          <a:latin typeface="+mj-lt"/>
                        </a:endParaRPr>
                      </a:p>
                    </p:txBody>
                  </p:sp>
                  <p:sp>
                    <p:nvSpPr>
                      <p:cNvPr id="11" name="Rectangle 10"/>
                      <p:cNvSpPr/>
                      <p:nvPr/>
                    </p:nvSpPr>
                    <p:spPr>
                      <a:xfrm>
                        <a:off x="6982" y="2865"/>
                        <a:ext cx="1086" cy="3595"/>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反卷积核 3×3</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8滤波器 ,步长 2</a:t>
                        </a:r>
                        <a:endParaRPr lang="en-US" altLang="en-US" sz="2200" dirty="0">
                          <a:ln>
                            <a:noFill/>
                          </a:ln>
                          <a:solidFill>
                            <a:schemeClr val="tx1"/>
                          </a:solidFill>
                          <a:latin typeface="+mj-lt"/>
                        </a:endParaRPr>
                      </a:p>
                    </p:txBody>
                  </p:sp>
                  <p:sp>
                    <p:nvSpPr>
                      <p:cNvPr id="13" name="Rectangle 12"/>
                      <p:cNvSpPr/>
                      <p:nvPr/>
                    </p:nvSpPr>
                    <p:spPr>
                      <a:xfrm>
                        <a:off x="9057" y="2583"/>
                        <a:ext cx="1086" cy="416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反卷积核 5×5</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 ,步长 2</a:t>
                        </a:r>
                        <a:endParaRPr lang="en-US" altLang="en-US" sz="2200" dirty="0">
                          <a:ln>
                            <a:noFill/>
                          </a:ln>
                          <a:solidFill>
                            <a:schemeClr val="tx1"/>
                          </a:solidFill>
                          <a:latin typeface="+mj-lt"/>
                        </a:endParaRPr>
                      </a:p>
                    </p:txBody>
                  </p:sp>
                  <p:sp>
                    <p:nvSpPr>
                      <p:cNvPr id="21" name="Rectangle 20"/>
                      <p:cNvSpPr/>
                      <p:nvPr/>
                    </p:nvSpPr>
                    <p:spPr>
                      <a:xfrm>
                        <a:off x="11044" y="840"/>
                        <a:ext cx="1086" cy="7646"/>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反卷积核 9×9</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32滤波器 ,步长 3</a:t>
                        </a:r>
                        <a:endParaRPr lang="en-US" altLang="en-US" sz="2200" dirty="0">
                          <a:ln>
                            <a:noFill/>
                          </a:ln>
                          <a:solidFill>
                            <a:schemeClr val="tx1"/>
                          </a:solidFill>
                          <a:latin typeface="+mj-lt"/>
                        </a:endParaRPr>
                      </a:p>
                    </p:txBody>
                  </p:sp>
                  <p:cxnSp>
                    <p:nvCxnSpPr>
                      <p:cNvPr id="22" name="Straight Arrow Connector 21"/>
                      <p:cNvCxnSpPr>
                        <a:stCxn id="2" idx="3"/>
                        <a:endCxn id="3" idx="1"/>
                      </p:cNvCxnSpPr>
                      <p:nvPr/>
                    </p:nvCxnSpPr>
                    <p:spPr>
                      <a:xfrm>
                        <a:off x="1954" y="4663"/>
                        <a:ext cx="952"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3" name="Straight Arrow Connector 22"/>
                      <p:cNvCxnSpPr>
                        <a:stCxn id="3" idx="3"/>
                        <a:endCxn id="10" idx="1"/>
                      </p:cNvCxnSpPr>
                      <p:nvPr/>
                    </p:nvCxnSpPr>
                    <p:spPr>
                      <a:xfrm>
                        <a:off x="3992" y="4663"/>
                        <a:ext cx="952"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4" name="Straight Arrow Connector 23"/>
                      <p:cNvCxnSpPr>
                        <a:stCxn id="10" idx="3"/>
                        <a:endCxn id="11" idx="1"/>
                      </p:cNvCxnSpPr>
                      <p:nvPr/>
                    </p:nvCxnSpPr>
                    <p:spPr>
                      <a:xfrm flipV="1">
                        <a:off x="6030" y="4663"/>
                        <a:ext cx="952"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5" name="Straight Arrow Connector 24"/>
                      <p:cNvCxnSpPr>
                        <a:stCxn id="11" idx="3"/>
                        <a:endCxn id="13" idx="1"/>
                      </p:cNvCxnSpPr>
                      <p:nvPr/>
                    </p:nvCxnSpPr>
                    <p:spPr>
                      <a:xfrm>
                        <a:off x="8068" y="4663"/>
                        <a:ext cx="989"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6" name="Straight Arrow Connector 25"/>
                      <p:cNvCxnSpPr>
                        <a:stCxn id="13" idx="3"/>
                        <a:endCxn id="21" idx="1"/>
                      </p:cNvCxnSpPr>
                      <p:nvPr/>
                    </p:nvCxnSpPr>
                    <p:spPr>
                      <a:xfrm flipV="1">
                        <a:off x="10143" y="4663"/>
                        <a:ext cx="901"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pic>
                  <p:nvPicPr>
                    <p:cNvPr id="30" name="Picture 29" descr="ang"/>
                    <p:cNvPicPr>
                      <a:picLocks noChangeAspect="1"/>
                    </p:cNvPicPr>
                    <p:nvPr/>
                  </p:nvPicPr>
                  <p:blipFill>
                    <a:blip/>
                    <a:stretch>
                      <a:fillRect/>
                    </a:stretch>
                  </p:blipFill>
                  <p:spPr>
                    <a:xfrm>
                      <a:off x="16690" y="7001"/>
                      <a:ext cx="2458" cy="2459"/>
                    </a:xfrm>
                    <a:prstGeom prst="rect">
                      <a:avLst/>
                    </a:prstGeom>
                  </p:spPr>
                </p:pic>
                <p:pic>
                  <p:nvPicPr>
                    <p:cNvPr id="31" name="Picture 30" descr="width"/>
                    <p:cNvPicPr>
                      <a:picLocks noChangeAspect="1"/>
                    </p:cNvPicPr>
                    <p:nvPr/>
                  </p:nvPicPr>
                  <p:blipFill>
                    <a:blip/>
                    <a:stretch>
                      <a:fillRect/>
                    </a:stretch>
                  </p:blipFill>
                  <p:spPr>
                    <a:xfrm>
                      <a:off x="16690" y="3925"/>
                      <a:ext cx="2458" cy="2554"/>
                    </a:xfrm>
                    <a:prstGeom prst="rect">
                      <a:avLst/>
                    </a:prstGeom>
                  </p:spPr>
                </p:pic>
                <p:cxnSp>
                  <p:nvCxnSpPr>
                    <p:cNvPr id="33" name="Straight Arrow Connector 32"/>
                    <p:cNvCxnSpPr>
                      <a:stCxn id="5" idx="3"/>
                      <a:endCxn id="2" idx="1"/>
                    </p:cNvCxnSpPr>
                    <p:nvPr/>
                  </p:nvCxnSpPr>
                  <p:spPr>
                    <a:xfrm flipV="1">
                      <a:off x="2679" y="5203"/>
                      <a:ext cx="748"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4" name="Straight Arrow Connector 33"/>
                    <p:cNvCxnSpPr>
                      <a:stCxn id="21" idx="3"/>
                      <a:endCxn id="9" idx="1"/>
                    </p:cNvCxnSpPr>
                    <p:nvPr/>
                  </p:nvCxnSpPr>
                  <p:spPr>
                    <a:xfrm flipV="1">
                      <a:off x="14689" y="5177"/>
                      <a:ext cx="1579" cy="2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5" name="Straight Arrow Connector 34"/>
                    <p:cNvCxnSpPr>
                      <a:endCxn id="8" idx="1"/>
                    </p:cNvCxnSpPr>
                    <p:nvPr/>
                  </p:nvCxnSpPr>
                  <p:spPr>
                    <a:xfrm flipV="1">
                      <a:off x="14691" y="1965"/>
                      <a:ext cx="1577" cy="6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6" name="Straight Arrow Connector 35"/>
                    <p:cNvCxnSpPr>
                      <a:endCxn id="7" idx="1"/>
                    </p:cNvCxnSpPr>
                    <p:nvPr/>
                  </p:nvCxnSpPr>
                  <p:spPr>
                    <a:xfrm>
                      <a:off x="14691" y="8347"/>
                      <a:ext cx="1577" cy="9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mc:AlternateContent xmlns:mc="http://schemas.openxmlformats.org/markup-compatibility/2006">
              <mc:Choice xmlns:a14="http://schemas.microsoft.com/office/drawing/2010/main" Requires="a14">
                <p:sp>
                  <p:nvSpPr>
                    <p:cNvPr id="41" name="Text Box 40"/>
                    <p:cNvSpPr txBox="1"/>
                    <p:nvPr/>
                  </p:nvSpPr>
                  <p:spPr>
                    <a:xfrm>
                      <a:off x="17505" y="2020"/>
                      <a:ext cx="1075" cy="706"/>
                    </a:xfrm>
                    <a:prstGeom prst="rect">
                      <a:avLst/>
                    </a:prstGeom>
                    <a:solidFill>
                      <a:schemeClr val="bg1"/>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𝑄</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1" name="Text Box 40"/>
                    <p:cNvSpPr txBox="1">
                      <a:spLocks noRot="1" noChangeAspect="1" noMove="1" noResize="1" noEditPoints="1" noAdjustHandles="1" noChangeArrowheads="1" noChangeShapeType="1" noTextEdit="1"/>
                    </p:cNvSpPr>
                    <p:nvPr/>
                  </p:nvSpPr>
                  <p:spPr>
                    <a:xfrm>
                      <a:off x="17505" y="2020"/>
                      <a:ext cx="1075" cy="706"/>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2" name="Text Box 41"/>
                    <p:cNvSpPr txBox="1"/>
                    <p:nvPr/>
                  </p:nvSpPr>
                  <p:spPr>
                    <a:xfrm>
                      <a:off x="17574" y="5048"/>
                      <a:ext cx="1006" cy="698"/>
                    </a:xfrm>
                    <a:prstGeom prst="rect">
                      <a:avLst/>
                    </a:prstGeom>
                    <a:solidFill>
                      <a:schemeClr val="bg1"/>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𝑊</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2" name="Text Box 41"/>
                    <p:cNvSpPr txBox="1">
                      <a:spLocks noRot="1" noChangeAspect="1" noMove="1" noResize="1" noEditPoints="1" noAdjustHandles="1" noChangeArrowheads="1" noChangeShapeType="1" noTextEdit="1"/>
                    </p:cNvSpPr>
                    <p:nvPr/>
                  </p:nvSpPr>
                  <p:spPr>
                    <a:xfrm>
                      <a:off x="17574" y="5048"/>
                      <a:ext cx="1006" cy="698"/>
                    </a:xfrm>
                    <a:prstGeom prst="rect">
                      <a:avLst/>
                    </a:prstGeom>
                    <a:blipFill rotWithShape="1">
                      <a:blip r:embed="rId4"/>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 name="Text Box 42"/>
                    <p:cNvSpPr txBox="1"/>
                    <p:nvPr/>
                  </p:nvSpPr>
                  <p:spPr>
                    <a:xfrm>
                      <a:off x="17574" y="8318"/>
                      <a:ext cx="872" cy="721"/>
                    </a:xfrm>
                    <a:prstGeom prst="rect">
                      <a:avLst/>
                    </a:prstGeom>
                    <a:solidFill>
                      <a:schemeClr val="bg1"/>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3" name="Text Box 42"/>
                    <p:cNvSpPr txBox="1">
                      <a:spLocks noRot="1" noChangeAspect="1" noMove="1" noResize="1" noEditPoints="1" noAdjustHandles="1" noChangeArrowheads="1" noChangeShapeType="1" noTextEdit="1"/>
                    </p:cNvSpPr>
                    <p:nvPr/>
                  </p:nvSpPr>
                  <p:spPr>
                    <a:xfrm>
                      <a:off x="17574" y="8318"/>
                      <a:ext cx="872" cy="721"/>
                    </a:xfrm>
                    <a:prstGeom prst="rect">
                      <a:avLst/>
                    </a:prstGeom>
                    <a:blipFill rotWithShape="1">
                      <a:blip r:embed="rId5"/>
                    </a:blipFill>
                  </p:spPr>
                  <p:txBody>
                    <a:bodyPr/>
                    <a:lstStyle/>
                    <a:p>
                      <a:r>
                        <a:rPr lang="en-US" altLang="en-US">
                          <a:noFill/>
                        </a:rPr>
                        <a:t> </a:t>
                      </a:r>
                    </a:p>
                  </p:txBody>
                </p:sp>
              </mc:Fallback>
            </mc:AlternateContent>
          </p:grpSp>
          <p:pic>
            <p:nvPicPr>
              <p:cNvPr id="7" name="Picture 6" descr="ang"/>
              <p:cNvPicPr>
                <a:picLocks noChangeAspect="1"/>
              </p:cNvPicPr>
              <p:nvPr/>
            </p:nvPicPr>
            <p:blipFill>
              <a:blip r:embed="rId6"/>
              <a:stretch>
                <a:fillRect/>
              </a:stretch>
            </p:blipFill>
            <p:spPr>
              <a:xfrm>
                <a:off x="16053" y="7197"/>
                <a:ext cx="2880" cy="2880"/>
              </a:xfrm>
              <a:prstGeom prst="rect">
                <a:avLst/>
              </a:prstGeom>
            </p:spPr>
          </p:pic>
          <p:pic>
            <p:nvPicPr>
              <p:cNvPr id="8" name="Picture 7" descr="q"/>
              <p:cNvPicPr>
                <a:picLocks noChangeAspect="1"/>
              </p:cNvPicPr>
              <p:nvPr/>
            </p:nvPicPr>
            <p:blipFill>
              <a:blip r:embed="rId7"/>
              <a:stretch>
                <a:fillRect/>
              </a:stretch>
            </p:blipFill>
            <p:spPr>
              <a:xfrm>
                <a:off x="16053" y="722"/>
                <a:ext cx="2880" cy="2880"/>
              </a:xfrm>
              <a:prstGeom prst="rect">
                <a:avLst/>
              </a:prstGeom>
            </p:spPr>
          </p:pic>
          <p:pic>
            <p:nvPicPr>
              <p:cNvPr id="9" name="Picture 8" descr="width"/>
              <p:cNvPicPr>
                <a:picLocks noChangeAspect="1"/>
              </p:cNvPicPr>
              <p:nvPr/>
            </p:nvPicPr>
            <p:blipFill>
              <a:blip r:embed="rId8"/>
              <a:stretch>
                <a:fillRect/>
              </a:stretch>
            </p:blipFill>
            <p:spPr>
              <a:xfrm>
                <a:off x="16053" y="3934"/>
                <a:ext cx="2880" cy="2880"/>
              </a:xfrm>
              <a:prstGeom prst="rect">
                <a:avLst/>
              </a:prstGeom>
            </p:spPr>
          </p:pic>
        </p:grpSp>
      </p:grpSp>
      <p:sp>
        <p:nvSpPr>
          <p:cNvPr id="100" name="Text Box 99"/>
          <p:cNvSpPr txBox="1"/>
          <p:nvPr/>
        </p:nvSpPr>
        <p:spPr>
          <a:xfrm>
            <a:off x="2946400" y="5200015"/>
            <a:ext cx="5080000" cy="1198880"/>
          </a:xfrm>
          <a:prstGeom prst="rect">
            <a:avLst/>
          </a:prstGeom>
          <a:noFill/>
          <a:ln w="9525">
            <a:noFill/>
          </a:ln>
        </p:spPr>
        <p:txBody>
          <a:bodyPr>
            <a:spAutoFit/>
          </a:bodyPr>
          <a:lstStyle/>
          <a:p>
            <a:pPr marL="0" indent="0" algn="l"/>
            <a:r>
              <a:rPr lang="zh-CN" sz="1200" b="0">
                <a:cs typeface="宋体" charset="0"/>
              </a:rPr>
              <a:t>，沙漏结构有编码器和解码器两种前后相连的结构，编码器是自底向上，利用卷积、池化等操作将特征图的尺寸逐层压减。解码器是自顶向下的，利用转置卷积或者插值等操作上采样编码器得到的特征图。其中转置卷积可以看做是普通卷积的一个</a:t>
            </a:r>
            <a:r>
              <a:rPr lang="en-US" sz="1200" b="0">
                <a:latin typeface="Times New Roman" pitchFamily="18" charset="0"/>
                <a:cs typeface="宋体" charset="0"/>
              </a:rPr>
              <a:t>“</a:t>
            </a:r>
            <a:r>
              <a:rPr lang="zh-CN" sz="1200" b="0">
                <a:cs typeface="宋体" charset="0"/>
              </a:rPr>
              <a:t>对称</a:t>
            </a:r>
            <a:r>
              <a:rPr lang="en-US" sz="1200" b="0">
                <a:latin typeface="Times New Roman" pitchFamily="18" charset="0"/>
                <a:cs typeface="宋体" charset="0"/>
              </a:rPr>
              <a:t>”</a:t>
            </a:r>
            <a:r>
              <a:rPr lang="zh-CN" sz="1200" b="0">
                <a:cs typeface="宋体" charset="0"/>
              </a:rPr>
              <a:t>操作，这种对称性体现在一下两个方面，</a:t>
            </a:r>
            <a:r>
              <a:rPr lang="en-US" sz="1200" b="0">
                <a:latin typeface="Times New Roman" pitchFamily="18" charset="0"/>
                <a:cs typeface="宋体" charset="0"/>
              </a:rPr>
              <a:t>1</a:t>
            </a:r>
            <a:r>
              <a:rPr lang="zh-CN" sz="1200" b="0">
                <a:cs typeface="宋体" charset="0"/>
              </a:rPr>
              <a:t>是转置卷积能够将普通卷积中输入到输出的尺寸变换逆反过来，</a:t>
            </a:r>
            <a:r>
              <a:rPr lang="en-US" sz="1200" b="0">
                <a:latin typeface="Times New Roman" pitchFamily="18" charset="0"/>
                <a:cs typeface="宋体" charset="0"/>
              </a:rPr>
              <a:t>2</a:t>
            </a:r>
            <a:r>
              <a:rPr lang="zh-CN" sz="1200" b="0">
                <a:cs typeface="宋体" charset="0"/>
              </a:rPr>
              <a:t>是转置卷积的信息正向传播与普通卷积的误差反向传播所用的矩阵相同。</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80975" y="1496269"/>
            <a:ext cx="10075738" cy="3137500"/>
            <a:chOff x="437" y="3414"/>
            <a:chExt cx="15867" cy="5080"/>
          </a:xfrm>
        </p:grpSpPr>
        <p:grpSp>
          <p:nvGrpSpPr>
            <p:cNvPr id="45" name="Group 44"/>
            <p:cNvGrpSpPr/>
            <p:nvPr/>
          </p:nvGrpSpPr>
          <p:grpSpPr>
            <a:xfrm>
              <a:off x="437" y="3414"/>
              <a:ext cx="15867" cy="4950"/>
              <a:chOff x="437" y="3414"/>
              <a:chExt cx="15867" cy="4950"/>
            </a:xfrm>
          </p:grpSpPr>
          <p:pic>
            <p:nvPicPr>
              <p:cNvPr id="39" name="Picture 38" descr="ang"/>
              <p:cNvPicPr>
                <a:picLocks noChangeAspect="1"/>
              </p:cNvPicPr>
              <p:nvPr/>
            </p:nvPicPr>
            <p:blipFill>
              <a:blip r:embed="rId1"/>
              <a:stretch>
                <a:fillRect/>
              </a:stretch>
            </p:blipFill>
            <p:spPr>
              <a:xfrm>
                <a:off x="9314" y="3813"/>
                <a:ext cx="2880" cy="2880"/>
              </a:xfrm>
              <a:prstGeom prst="rect">
                <a:avLst/>
              </a:prstGeom>
            </p:spPr>
          </p:pic>
          <p:pic>
            <p:nvPicPr>
              <p:cNvPr id="40" name="Picture 39" descr="width"/>
              <p:cNvPicPr>
                <a:picLocks noChangeAspect="1"/>
              </p:cNvPicPr>
              <p:nvPr/>
            </p:nvPicPr>
            <p:blipFill>
              <a:blip r:embed="rId2"/>
              <a:stretch>
                <a:fillRect/>
              </a:stretch>
            </p:blipFill>
            <p:spPr>
              <a:xfrm>
                <a:off x="8988" y="4122"/>
                <a:ext cx="2880" cy="2880"/>
              </a:xfrm>
              <a:prstGeom prst="rect">
                <a:avLst/>
              </a:prstGeom>
            </p:spPr>
          </p:pic>
          <p:grpSp>
            <p:nvGrpSpPr>
              <p:cNvPr id="32" name="Group 31"/>
              <p:cNvGrpSpPr/>
              <p:nvPr/>
            </p:nvGrpSpPr>
            <p:grpSpPr>
              <a:xfrm>
                <a:off x="437" y="3414"/>
                <a:ext cx="15867" cy="4950"/>
                <a:chOff x="2709" y="3358"/>
                <a:chExt cx="16035" cy="4950"/>
              </a:xfrm>
            </p:grpSpPr>
            <p:pic>
              <p:nvPicPr>
                <p:cNvPr id="6" name="Picture 5" descr="0.000018"/>
                <p:cNvPicPr>
                  <a:picLocks noChangeAspect="1"/>
                </p:cNvPicPr>
                <p:nvPr/>
              </p:nvPicPr>
              <p:blipFill>
                <a:blip r:embed="rId3"/>
                <a:stretch>
                  <a:fillRect/>
                </a:stretch>
              </p:blipFill>
              <p:spPr>
                <a:xfrm>
                  <a:off x="11020" y="4412"/>
                  <a:ext cx="2837" cy="2837"/>
                </a:xfrm>
                <a:prstGeom prst="rect">
                  <a:avLst/>
                </a:prstGeom>
              </p:spPr>
            </p:pic>
            <p:grpSp>
              <p:nvGrpSpPr>
                <p:cNvPr id="20" name="Group 19"/>
                <p:cNvGrpSpPr/>
                <p:nvPr/>
              </p:nvGrpSpPr>
              <p:grpSpPr>
                <a:xfrm>
                  <a:off x="2709" y="3359"/>
                  <a:ext cx="14949" cy="4942"/>
                  <a:chOff x="2709" y="3359"/>
                  <a:chExt cx="14949" cy="4942"/>
                </a:xfrm>
              </p:grpSpPr>
              <p:grpSp>
                <p:nvGrpSpPr>
                  <p:cNvPr id="12" name="Group 11"/>
                  <p:cNvGrpSpPr/>
                  <p:nvPr/>
                </p:nvGrpSpPr>
                <p:grpSpPr>
                  <a:xfrm>
                    <a:off x="2709" y="4448"/>
                    <a:ext cx="14949" cy="2763"/>
                    <a:chOff x="1339" y="4487"/>
                    <a:chExt cx="14949" cy="2763"/>
                  </a:xfrm>
                </p:grpSpPr>
                <p:pic>
                  <p:nvPicPr>
                    <p:cNvPr id="5" name="Picture 4" descr="0.000000"/>
                    <p:cNvPicPr>
                      <a:picLocks noChangeAspect="1"/>
                    </p:cNvPicPr>
                    <p:nvPr/>
                  </p:nvPicPr>
                  <p:blipFill>
                    <a:blip r:embed="rId4"/>
                    <a:stretch>
                      <a:fillRect/>
                    </a:stretch>
                  </p:blipFill>
                  <p:spPr>
                    <a:xfrm>
                      <a:off x="1339" y="4487"/>
                      <a:ext cx="2763" cy="2763"/>
                    </a:xfrm>
                    <a:prstGeom prst="rect">
                      <a:avLst/>
                    </a:prstGeom>
                  </p:spPr>
                </p:pic>
                <p:grpSp>
                  <p:nvGrpSpPr>
                    <p:cNvPr id="37" name="Group 36"/>
                    <p:cNvGrpSpPr/>
                    <p:nvPr/>
                  </p:nvGrpSpPr>
                  <p:grpSpPr>
                    <a:xfrm>
                      <a:off x="4102" y="5868"/>
                      <a:ext cx="12186" cy="8"/>
                      <a:chOff x="4317" y="5671"/>
                      <a:chExt cx="12186" cy="8"/>
                    </a:xfrm>
                  </p:grpSpPr>
                  <p:cxnSp>
                    <p:nvCxnSpPr>
                      <p:cNvPr id="33" name="Straight Arrow Connector 32"/>
                      <p:cNvCxnSpPr>
                        <a:stCxn id="5" idx="3"/>
                        <a:endCxn id="14" idx="1"/>
                      </p:cNvCxnSpPr>
                      <p:nvPr/>
                    </p:nvCxnSpPr>
                    <p:spPr>
                      <a:xfrm>
                        <a:off x="4317" y="5672"/>
                        <a:ext cx="1280"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4" name="Straight Arrow Connector 33"/>
                      <p:cNvCxnSpPr>
                        <a:stCxn id="19" idx="3"/>
                        <a:endCxn id="28" idx="1"/>
                      </p:cNvCxnSpPr>
                      <p:nvPr/>
                    </p:nvCxnSpPr>
                    <p:spPr>
                      <a:xfrm>
                        <a:off x="15346" y="5671"/>
                        <a:ext cx="1157" cy="8"/>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p:sp>
                <p:nvSpPr>
                  <p:cNvPr id="14" name="Rectangle 13"/>
                  <p:cNvSpPr/>
                  <p:nvPr/>
                </p:nvSpPr>
                <p:spPr>
                  <a:xfrm>
                    <a:off x="6752" y="3359"/>
                    <a:ext cx="1086" cy="494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预处理 </a:t>
                    </a:r>
                    <a:endParaRPr lang="en-US" altLang="en-US" sz="2200" dirty="0">
                      <a:ln>
                        <a:noFill/>
                      </a:ln>
                      <a:solidFill>
                        <a:schemeClr val="tx1"/>
                      </a:solidFill>
                      <a:latin typeface="+mj-lt"/>
                    </a:endParaRPr>
                  </a:p>
                </p:txBody>
              </p:sp>
              <p:sp>
                <p:nvSpPr>
                  <p:cNvPr id="15" name="Rectangle 14"/>
                  <p:cNvSpPr/>
                  <p:nvPr/>
                </p:nvSpPr>
                <p:spPr>
                  <a:xfrm>
                    <a:off x="8807" y="3359"/>
                    <a:ext cx="1086" cy="494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抓取点识别网络</a:t>
                    </a:r>
                    <a:endParaRPr lang="en-US" altLang="en-US" sz="2200" dirty="0">
                      <a:ln>
                        <a:noFill/>
                      </a:ln>
                      <a:solidFill>
                        <a:schemeClr val="tx1"/>
                      </a:solidFill>
                      <a:latin typeface="+mj-lt"/>
                    </a:endParaRPr>
                  </a:p>
                </p:txBody>
              </p:sp>
              <p:cxnSp>
                <p:nvCxnSpPr>
                  <p:cNvPr id="16" name="Straight Arrow Connector 15"/>
                  <p:cNvCxnSpPr>
                    <a:stCxn id="14" idx="3"/>
                    <a:endCxn id="15" idx="1"/>
                  </p:cNvCxnSpPr>
                  <p:nvPr/>
                </p:nvCxnSpPr>
                <p:spPr>
                  <a:xfrm>
                    <a:off x="7838" y="5830"/>
                    <a:ext cx="969"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7" name="Straight Arrow Connector 16"/>
                  <p:cNvCxnSpPr>
                    <a:stCxn id="15" idx="3"/>
                    <a:endCxn id="6" idx="1"/>
                  </p:cNvCxnSpPr>
                  <p:nvPr/>
                </p:nvCxnSpPr>
                <p:spPr>
                  <a:xfrm>
                    <a:off x="9893" y="5830"/>
                    <a:ext cx="1127"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18" name="Straight Arrow Connector 17"/>
                <p:cNvCxnSpPr>
                  <a:stCxn id="6" idx="3"/>
                  <a:endCxn id="19" idx="1"/>
                </p:cNvCxnSpPr>
                <p:nvPr/>
              </p:nvCxnSpPr>
              <p:spPr>
                <a:xfrm flipV="1">
                  <a:off x="13857" y="5829"/>
                  <a:ext cx="1558"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9" name="Rectangle 18"/>
                <p:cNvSpPr/>
                <p:nvPr/>
              </p:nvSpPr>
              <p:spPr>
                <a:xfrm>
                  <a:off x="15415" y="3358"/>
                  <a:ext cx="1086" cy="494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高斯滤波平滑</a:t>
                  </a:r>
                  <a:endParaRPr lang="en-US" altLang="en-US" sz="2200" dirty="0">
                    <a:ln>
                      <a:noFill/>
                    </a:ln>
                    <a:solidFill>
                      <a:schemeClr val="tx1"/>
                    </a:solidFill>
                    <a:latin typeface="+mj-lt"/>
                  </a:endParaRPr>
                </a:p>
              </p:txBody>
            </p:sp>
            <p:sp>
              <p:nvSpPr>
                <p:cNvPr id="28" name="Rectangle 27"/>
                <p:cNvSpPr/>
                <p:nvPr/>
              </p:nvSpPr>
              <p:spPr>
                <a:xfrm>
                  <a:off x="17658" y="3366"/>
                  <a:ext cx="1086" cy="4942"/>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抓取点、角度、宽度</a:t>
                  </a:r>
                  <a:endParaRPr lang="en-US" altLang="en-US" sz="2200" dirty="0">
                    <a:ln>
                      <a:noFill/>
                    </a:ln>
                    <a:solidFill>
                      <a:schemeClr val="tx1"/>
                    </a:solidFill>
                    <a:latin typeface="+mj-lt"/>
                  </a:endParaRPr>
                </a:p>
              </p:txBody>
            </p:sp>
          </p:grpSp>
        </p:grpSp>
        <p:sp>
          <p:nvSpPr>
            <p:cNvPr id="47" name="Text Box 46"/>
            <p:cNvSpPr txBox="1"/>
            <p:nvPr/>
          </p:nvSpPr>
          <p:spPr>
            <a:xfrm>
              <a:off x="1036" y="7305"/>
              <a:ext cx="1536" cy="646"/>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深度图</a:t>
              </a:r>
              <a:endParaRPr lang="en-US" altLang="en-US" sz="2000" dirty="0">
                <a:latin typeface="+mn-lt"/>
                <a:ea typeface="+mn-ea"/>
              </a:endParaRPr>
            </a:p>
          </p:txBody>
        </p:sp>
        <p:sp>
          <p:nvSpPr>
            <p:cNvPr id="48" name="Text Box 47"/>
            <p:cNvSpPr txBox="1"/>
            <p:nvPr/>
          </p:nvSpPr>
          <p:spPr>
            <a:xfrm>
              <a:off x="9296" y="7449"/>
              <a:ext cx="1537" cy="1045"/>
            </a:xfrm>
            <a:prstGeom prst="rect">
              <a:avLst/>
            </a:prstGeom>
            <a:solidFill>
              <a:schemeClr val="bg1"/>
            </a:solidFill>
            <a:ln w="28575" cmpd="sng">
              <a:solidFill>
                <a:srgbClr val="000000"/>
              </a:solidFill>
              <a:prstDash val="solid"/>
            </a:ln>
          </p:spPr>
          <p:txBody>
            <a:bodyPr wrap="square" rtlCol="0">
              <a:spAutoFit/>
            </a:bodyPr>
            <a:lstStyle/>
            <a:p>
              <a:r>
                <a:rPr lang="en-US" altLang="en-US" sz="1200" dirty="0">
                  <a:latin typeface="+mn-lt"/>
                  <a:ea typeface="+mn-ea"/>
                </a:rPr>
                <a:t>奖励值热图</a:t>
              </a:r>
              <a:endParaRPr lang="en-US" altLang="en-US" sz="1200" dirty="0">
                <a:latin typeface="+mn-lt"/>
                <a:ea typeface="+mn-ea"/>
              </a:endParaRPr>
            </a:p>
            <a:p>
              <a:r>
                <a:rPr lang="en-US" altLang="en-US" sz="1200" dirty="0">
                  <a:latin typeface="+mn-lt"/>
                  <a:ea typeface="+mn-ea"/>
                </a:rPr>
                <a:t>角度热图</a:t>
              </a:r>
              <a:endParaRPr lang="en-US" altLang="en-US" sz="1200" dirty="0">
                <a:latin typeface="+mn-lt"/>
                <a:ea typeface="+mn-ea"/>
              </a:endParaRPr>
            </a:p>
            <a:p>
              <a:r>
                <a:rPr lang="en-US" altLang="en-US" sz="1200" dirty="0">
                  <a:latin typeface="+mn-lt"/>
                  <a:ea typeface="+mn-ea"/>
                </a:rPr>
                <a:t>宽度热图</a:t>
              </a:r>
              <a:endParaRPr lang="en-US" altLang="en-US" sz="1200" dirty="0">
                <a:latin typeface="+mn-lt"/>
                <a:ea typeface="+mn-ea"/>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000018"/>
          <p:cNvPicPr>
            <a:picLocks noChangeAspect="1"/>
          </p:cNvPicPr>
          <p:nvPr/>
        </p:nvPicPr>
        <p:blipFill>
          <a:blip r:embed="rId1"/>
          <a:stretch>
            <a:fillRect/>
          </a:stretch>
        </p:blipFill>
        <p:spPr>
          <a:xfrm>
            <a:off x="4125595" y="-800100"/>
            <a:ext cx="1967230" cy="1967230"/>
          </a:xfrm>
          <a:prstGeom prst="rect">
            <a:avLst/>
          </a:prstGeom>
        </p:spPr>
      </p:pic>
      <p:grpSp>
        <p:nvGrpSpPr>
          <p:cNvPr id="80" name="Group 79"/>
          <p:cNvGrpSpPr/>
          <p:nvPr/>
        </p:nvGrpSpPr>
        <p:grpSpPr>
          <a:xfrm>
            <a:off x="-1758950" y="906780"/>
            <a:ext cx="15701010" cy="5939790"/>
            <a:chOff x="-2703" y="826"/>
            <a:chExt cx="24726" cy="9354"/>
          </a:xfrm>
        </p:grpSpPr>
        <p:sp>
          <p:nvSpPr>
            <p:cNvPr id="72" name="Rectangle 71"/>
            <p:cNvSpPr/>
            <p:nvPr/>
          </p:nvSpPr>
          <p:spPr>
            <a:xfrm>
              <a:off x="12307" y="3833"/>
              <a:ext cx="1086" cy="3198"/>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1600" dirty="0">
                  <a:ln>
                    <a:noFill/>
                  </a:ln>
                  <a:solidFill>
                    <a:schemeClr val="tx1"/>
                  </a:solidFill>
                  <a:latin typeface="+mj-lt"/>
                </a:rPr>
                <a:t>卷积核 5×5</a:t>
              </a:r>
              <a:endParaRPr lang="en-US" altLang="en-US" sz="1600" dirty="0">
                <a:ln>
                  <a:noFill/>
                </a:ln>
                <a:solidFill>
                  <a:schemeClr val="tx1"/>
                </a:solidFill>
                <a:latin typeface="+mj-lt"/>
              </a:endParaRPr>
            </a:p>
            <a:p>
              <a:pPr algn="ctr"/>
              <a:r>
                <a:rPr lang="en-US" altLang="en-US" sz="1600" dirty="0">
                  <a:ln>
                    <a:noFill/>
                  </a:ln>
                  <a:solidFill>
                    <a:schemeClr val="tx1"/>
                  </a:solidFill>
                  <a:latin typeface="+mj-lt"/>
                </a:rPr>
                <a:t>48滤波器、扩张率4</a:t>
              </a:r>
              <a:r>
                <a:rPr lang="en-US" altLang="en-US" sz="2200" dirty="0">
                  <a:ln>
                    <a:noFill/>
                  </a:ln>
                  <a:solidFill>
                    <a:schemeClr val="tx1"/>
                  </a:solidFill>
                  <a:latin typeface="+mj-lt"/>
                </a:rPr>
                <a:t> </a:t>
              </a:r>
              <a:endParaRPr lang="en-US" altLang="en-US" sz="2200" dirty="0">
                <a:ln>
                  <a:noFill/>
                </a:ln>
                <a:solidFill>
                  <a:schemeClr val="tx1"/>
                </a:solidFill>
                <a:latin typeface="+mj-lt"/>
              </a:endParaRPr>
            </a:p>
          </p:txBody>
        </p:sp>
        <p:grpSp>
          <p:nvGrpSpPr>
            <p:cNvPr id="79" name="Group 78"/>
            <p:cNvGrpSpPr/>
            <p:nvPr/>
          </p:nvGrpSpPr>
          <p:grpSpPr>
            <a:xfrm>
              <a:off x="-2703" y="826"/>
              <a:ext cx="24726" cy="9354"/>
              <a:chOff x="-2703" y="826"/>
              <a:chExt cx="24726" cy="9354"/>
            </a:xfrm>
          </p:grpSpPr>
          <p:cxnSp>
            <p:nvCxnSpPr>
              <p:cNvPr id="18" name="Straight Arrow Connector 17"/>
              <p:cNvCxnSpPr>
                <a:stCxn id="16" idx="3"/>
                <a:endCxn id="17" idx="1"/>
              </p:cNvCxnSpPr>
              <p:nvPr/>
            </p:nvCxnSpPr>
            <p:spPr>
              <a:xfrm flipV="1">
                <a:off x="8977" y="5417"/>
                <a:ext cx="385" cy="1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73" name="Straight Arrow Connector 72"/>
              <p:cNvCxnSpPr>
                <a:stCxn id="17" idx="3"/>
                <a:endCxn id="13" idx="1"/>
              </p:cNvCxnSpPr>
              <p:nvPr/>
            </p:nvCxnSpPr>
            <p:spPr>
              <a:xfrm>
                <a:off x="10448" y="5417"/>
                <a:ext cx="384"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74" name="Straight Arrow Connector 73"/>
              <p:cNvCxnSpPr>
                <a:stCxn id="13" idx="3"/>
                <a:endCxn id="72" idx="1"/>
              </p:cNvCxnSpPr>
              <p:nvPr/>
            </p:nvCxnSpPr>
            <p:spPr>
              <a:xfrm>
                <a:off x="11918" y="5418"/>
                <a:ext cx="389" cy="14"/>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nvGrpSpPr>
              <p:cNvPr id="78" name="Group 77"/>
              <p:cNvGrpSpPr/>
              <p:nvPr/>
            </p:nvGrpSpPr>
            <p:grpSpPr>
              <a:xfrm>
                <a:off x="-2703" y="826"/>
                <a:ext cx="24726" cy="9354"/>
                <a:chOff x="-2703" y="826"/>
                <a:chExt cx="24726" cy="9354"/>
              </a:xfrm>
            </p:grpSpPr>
            <p:grpSp>
              <p:nvGrpSpPr>
                <p:cNvPr id="12" name="Group 11"/>
                <p:cNvGrpSpPr/>
                <p:nvPr/>
              </p:nvGrpSpPr>
              <p:grpSpPr>
                <a:xfrm>
                  <a:off x="-2703" y="826"/>
                  <a:ext cx="24726" cy="9355"/>
                  <a:chOff x="-1233" y="796"/>
                  <a:chExt cx="24726" cy="9355"/>
                </a:xfrm>
              </p:grpSpPr>
              <p:pic>
                <p:nvPicPr>
                  <p:cNvPr id="5" name="Picture 4" descr="0.000000"/>
                  <p:cNvPicPr>
                    <a:picLocks noChangeAspect="1"/>
                  </p:cNvPicPr>
                  <p:nvPr/>
                </p:nvPicPr>
                <p:blipFill>
                  <a:blip r:embed="rId2"/>
                  <a:stretch>
                    <a:fillRect/>
                  </a:stretch>
                </p:blipFill>
                <p:spPr>
                  <a:xfrm>
                    <a:off x="-1233" y="3553"/>
                    <a:ext cx="3697" cy="3697"/>
                  </a:xfrm>
                  <a:prstGeom prst="rect">
                    <a:avLst/>
                  </a:prstGeom>
                </p:spPr>
              </p:pic>
              <p:grpSp>
                <p:nvGrpSpPr>
                  <p:cNvPr id="4" name="Group 3"/>
                  <p:cNvGrpSpPr/>
                  <p:nvPr/>
                </p:nvGrpSpPr>
                <p:grpSpPr>
                  <a:xfrm>
                    <a:off x="-932" y="796"/>
                    <a:ext cx="24425" cy="9355"/>
                    <a:chOff x="-932" y="796"/>
                    <a:chExt cx="24425" cy="9355"/>
                  </a:xfrm>
                </p:grpSpPr>
                <p:grpSp>
                  <p:nvGrpSpPr>
                    <p:cNvPr id="44" name="Group 43"/>
                    <p:cNvGrpSpPr/>
                    <p:nvPr/>
                  </p:nvGrpSpPr>
                  <p:grpSpPr>
                    <a:xfrm>
                      <a:off x="-932" y="1144"/>
                      <a:ext cx="24425" cy="8513"/>
                      <a:chOff x="-2484" y="1144"/>
                      <a:chExt cx="24425" cy="8513"/>
                    </a:xfrm>
                  </p:grpSpPr>
                  <p:grpSp>
                    <p:nvGrpSpPr>
                      <p:cNvPr id="38" name="Group 37"/>
                      <p:cNvGrpSpPr/>
                      <p:nvPr/>
                    </p:nvGrpSpPr>
                    <p:grpSpPr>
                      <a:xfrm>
                        <a:off x="-2484" y="1144"/>
                        <a:ext cx="20296" cy="8513"/>
                        <a:chOff x="-2069" y="1112"/>
                        <a:chExt cx="20296" cy="8513"/>
                      </a:xfrm>
                    </p:grpSpPr>
                    <p:pic>
                      <p:nvPicPr>
                        <p:cNvPr id="29" name="Picture 28" descr="q"/>
                        <p:cNvPicPr>
                          <a:picLocks noChangeAspect="1"/>
                        </p:cNvPicPr>
                        <p:nvPr/>
                      </p:nvPicPr>
                      <p:blipFill>
                        <a:blip/>
                        <a:stretch>
                          <a:fillRect/>
                        </a:stretch>
                      </p:blipFill>
                      <p:spPr>
                        <a:xfrm>
                          <a:off x="15288" y="1112"/>
                          <a:ext cx="2458" cy="2458"/>
                        </a:xfrm>
                        <a:prstGeom prst="rect">
                          <a:avLst/>
                        </a:prstGeom>
                      </p:spPr>
                    </p:pic>
                    <p:grpSp>
                      <p:nvGrpSpPr>
                        <p:cNvPr id="37" name="Group 36"/>
                        <p:cNvGrpSpPr/>
                        <p:nvPr/>
                      </p:nvGrpSpPr>
                      <p:grpSpPr>
                        <a:xfrm>
                          <a:off x="-2069" y="1544"/>
                          <a:ext cx="20296" cy="8081"/>
                          <a:chOff x="-717" y="1379"/>
                          <a:chExt cx="20296" cy="8081"/>
                        </a:xfrm>
                      </p:grpSpPr>
                      <p:grpSp>
                        <p:nvGrpSpPr>
                          <p:cNvPr id="27" name="Group 26"/>
                          <p:cNvGrpSpPr/>
                          <p:nvPr/>
                        </p:nvGrpSpPr>
                        <p:grpSpPr>
                          <a:xfrm>
                            <a:off x="3427" y="1379"/>
                            <a:ext cx="14824" cy="7651"/>
                            <a:chOff x="868" y="839"/>
                            <a:chExt cx="14824" cy="7651"/>
                          </a:xfrm>
                        </p:grpSpPr>
                        <p:sp>
                          <p:nvSpPr>
                            <p:cNvPr id="2" name="Rectangle 1"/>
                            <p:cNvSpPr/>
                            <p:nvPr/>
                          </p:nvSpPr>
                          <p:spPr>
                            <a:xfrm>
                              <a:off x="868" y="839"/>
                              <a:ext cx="1086" cy="7647"/>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11×11</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a:t>
                              </a:r>
                              <a:endParaRPr lang="en-US" altLang="en-US" sz="2200" dirty="0">
                                <a:ln>
                                  <a:noFill/>
                                </a:ln>
                                <a:solidFill>
                                  <a:schemeClr val="tx1"/>
                                </a:solidFill>
                                <a:latin typeface="+mj-lt"/>
                              </a:endParaRPr>
                            </a:p>
                          </p:txBody>
                        </p:sp>
                        <p:sp>
                          <p:nvSpPr>
                            <p:cNvPr id="3" name="Rectangle 2"/>
                            <p:cNvSpPr/>
                            <p:nvPr/>
                          </p:nvSpPr>
                          <p:spPr>
                            <a:xfrm>
                              <a:off x="2486" y="846"/>
                              <a:ext cx="1086" cy="7644"/>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5×5</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 </a:t>
                              </a:r>
                              <a:endParaRPr lang="en-US" altLang="en-US" sz="2200" dirty="0">
                                <a:ln>
                                  <a:noFill/>
                                </a:ln>
                                <a:solidFill>
                                  <a:schemeClr val="tx1"/>
                                </a:solidFill>
                                <a:latin typeface="+mj-lt"/>
                              </a:endParaRPr>
                            </a:p>
                          </p:txBody>
                        </p:sp>
                        <p:sp>
                          <p:nvSpPr>
                            <p:cNvPr id="10" name="Rectangle 9"/>
                            <p:cNvSpPr/>
                            <p:nvPr/>
                          </p:nvSpPr>
                          <p:spPr>
                            <a:xfrm>
                              <a:off x="4046" y="2283"/>
                              <a:ext cx="1086" cy="4759"/>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最大池化 2×2</a:t>
                              </a:r>
                              <a:endParaRPr lang="en-US" altLang="en-US" sz="2200" dirty="0">
                                <a:ln>
                                  <a:noFill/>
                                </a:ln>
                                <a:solidFill>
                                  <a:schemeClr val="tx1"/>
                                </a:solidFill>
                                <a:latin typeface="+mj-lt"/>
                              </a:endParaRPr>
                            </a:p>
                          </p:txBody>
                        </p:sp>
                        <p:sp>
                          <p:nvSpPr>
                            <p:cNvPr id="11" name="Rectangle 10"/>
                            <p:cNvSpPr/>
                            <p:nvPr/>
                          </p:nvSpPr>
                          <p:spPr>
                            <a:xfrm>
                              <a:off x="5514" y="2286"/>
                              <a:ext cx="1086" cy="4758"/>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5×5</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32滤波器 </a:t>
                              </a:r>
                              <a:endParaRPr lang="en-US" altLang="en-US" sz="2200" dirty="0">
                                <a:ln>
                                  <a:noFill/>
                                </a:ln>
                                <a:solidFill>
                                  <a:schemeClr val="tx1"/>
                                </a:solidFill>
                                <a:latin typeface="+mj-lt"/>
                              </a:endParaRPr>
                            </a:p>
                          </p:txBody>
                        </p:sp>
                        <p:sp>
                          <p:nvSpPr>
                            <p:cNvPr id="13" name="Rectangle 12"/>
                            <p:cNvSpPr/>
                            <p:nvPr/>
                          </p:nvSpPr>
                          <p:spPr>
                            <a:xfrm>
                              <a:off x="9958" y="3052"/>
                              <a:ext cx="1086" cy="3198"/>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1600" dirty="0">
                                  <a:ln>
                                    <a:noFill/>
                                  </a:ln>
                                  <a:solidFill>
                                    <a:schemeClr val="tx1"/>
                                  </a:solidFill>
                                  <a:latin typeface="+mj-lt"/>
                                </a:rPr>
                                <a:t>卷积核 5×5</a:t>
                              </a:r>
                              <a:endParaRPr lang="en-US" altLang="en-US" sz="1600" dirty="0">
                                <a:ln>
                                  <a:noFill/>
                                </a:ln>
                                <a:solidFill>
                                  <a:schemeClr val="tx1"/>
                                </a:solidFill>
                                <a:latin typeface="+mj-lt"/>
                              </a:endParaRPr>
                            </a:p>
                            <a:p>
                              <a:pPr algn="ctr"/>
                              <a:r>
                                <a:rPr lang="en-US" altLang="en-US" sz="1600" dirty="0">
                                  <a:ln>
                                    <a:noFill/>
                                  </a:ln>
                                  <a:solidFill>
                                    <a:schemeClr val="tx1"/>
                                  </a:solidFill>
                                  <a:latin typeface="+mj-lt"/>
                                </a:rPr>
                                <a:t>48滤波器、扩张率2</a:t>
                              </a:r>
                              <a:r>
                                <a:rPr lang="en-US" altLang="en-US" sz="2200" dirty="0">
                                  <a:ln>
                                    <a:noFill/>
                                  </a:ln>
                                  <a:solidFill>
                                    <a:schemeClr val="tx1"/>
                                  </a:solidFill>
                                  <a:latin typeface="+mj-lt"/>
                                </a:rPr>
                                <a:t> </a:t>
                              </a:r>
                              <a:endParaRPr lang="en-US" altLang="en-US" sz="2200" dirty="0">
                                <a:ln>
                                  <a:noFill/>
                                </a:ln>
                                <a:solidFill>
                                  <a:schemeClr val="tx1"/>
                                </a:solidFill>
                                <a:latin typeface="+mj-lt"/>
                              </a:endParaRPr>
                            </a:p>
                          </p:txBody>
                        </p:sp>
                        <p:sp>
                          <p:nvSpPr>
                            <p:cNvPr id="21" name="Rectangle 20"/>
                            <p:cNvSpPr/>
                            <p:nvPr/>
                          </p:nvSpPr>
                          <p:spPr>
                            <a:xfrm>
                              <a:off x="14606" y="844"/>
                              <a:ext cx="1086" cy="7646"/>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反卷积核 3×3</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 ,步长 2</a:t>
                              </a:r>
                              <a:endParaRPr lang="en-US" altLang="en-US" sz="2200" dirty="0">
                                <a:ln>
                                  <a:noFill/>
                                </a:ln>
                                <a:solidFill>
                                  <a:schemeClr val="tx1"/>
                                </a:solidFill>
                                <a:latin typeface="+mj-lt"/>
                              </a:endParaRPr>
                            </a:p>
                          </p:txBody>
                        </p:sp>
                        <p:cxnSp>
                          <p:nvCxnSpPr>
                            <p:cNvPr id="22" name="Straight Arrow Connector 21"/>
                            <p:cNvCxnSpPr>
                              <a:stCxn id="2" idx="3"/>
                              <a:endCxn id="3" idx="1"/>
                            </p:cNvCxnSpPr>
                            <p:nvPr/>
                          </p:nvCxnSpPr>
                          <p:spPr>
                            <a:xfrm>
                              <a:off x="1954" y="4663"/>
                              <a:ext cx="532" cy="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3" name="Straight Arrow Connector 22"/>
                            <p:cNvCxnSpPr>
                              <a:stCxn id="3" idx="3"/>
                              <a:endCxn id="10" idx="1"/>
                            </p:cNvCxnSpPr>
                            <p:nvPr/>
                          </p:nvCxnSpPr>
                          <p:spPr>
                            <a:xfrm flipV="1">
                              <a:off x="3572" y="4663"/>
                              <a:ext cx="474" cy="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4" name="Straight Arrow Connector 23"/>
                            <p:cNvCxnSpPr>
                              <a:stCxn id="10" idx="3"/>
                              <a:endCxn id="11" idx="1"/>
                            </p:cNvCxnSpPr>
                            <p:nvPr/>
                          </p:nvCxnSpPr>
                          <p:spPr>
                            <a:xfrm>
                              <a:off x="5132" y="4663"/>
                              <a:ext cx="382"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5" name="Straight Arrow Connector 24"/>
                            <p:cNvCxnSpPr>
                              <a:stCxn id="11" idx="3"/>
                              <a:endCxn id="16" idx="1"/>
                            </p:cNvCxnSpPr>
                            <p:nvPr/>
                          </p:nvCxnSpPr>
                          <p:spPr>
                            <a:xfrm flipV="1">
                              <a:off x="6600" y="4663"/>
                              <a:ext cx="417"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6" name="Straight Arrow Connector 25"/>
                            <p:cNvCxnSpPr>
                              <a:stCxn id="75" idx="3"/>
                              <a:endCxn id="21" idx="1"/>
                            </p:cNvCxnSpPr>
                            <p:nvPr/>
                          </p:nvCxnSpPr>
                          <p:spPr>
                            <a:xfrm>
                              <a:off x="14081" y="4667"/>
                              <a:ext cx="525"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pic>
                        <p:nvPicPr>
                          <p:cNvPr id="30" name="Picture 29" descr="ang"/>
                          <p:cNvPicPr>
                            <a:picLocks noChangeAspect="1"/>
                          </p:cNvPicPr>
                          <p:nvPr/>
                        </p:nvPicPr>
                        <p:blipFill>
                          <a:blip/>
                          <a:stretch>
                            <a:fillRect/>
                          </a:stretch>
                        </p:blipFill>
                        <p:spPr>
                          <a:xfrm>
                            <a:off x="16690" y="7001"/>
                            <a:ext cx="2458" cy="2459"/>
                          </a:xfrm>
                          <a:prstGeom prst="rect">
                            <a:avLst/>
                          </a:prstGeom>
                        </p:spPr>
                      </p:pic>
                      <p:pic>
                        <p:nvPicPr>
                          <p:cNvPr id="32" name="Picture 31" descr="0.000000"/>
                          <p:cNvPicPr>
                            <a:picLocks noChangeAspect="1"/>
                          </p:cNvPicPr>
                          <p:nvPr/>
                        </p:nvPicPr>
                        <p:blipFill>
                          <a:blip/>
                          <a:stretch>
                            <a:fillRect/>
                          </a:stretch>
                        </p:blipFill>
                        <p:spPr>
                          <a:xfrm>
                            <a:off x="-717" y="3601"/>
                            <a:ext cx="3094" cy="3203"/>
                          </a:xfrm>
                          <a:prstGeom prst="rect">
                            <a:avLst/>
                          </a:prstGeom>
                        </p:spPr>
                      </p:pic>
                      <p:cxnSp>
                        <p:nvCxnSpPr>
                          <p:cNvPr id="33" name="Straight Arrow Connector 32"/>
                          <p:cNvCxnSpPr>
                            <a:stCxn id="5" idx="3"/>
                            <a:endCxn id="2" idx="1"/>
                          </p:cNvCxnSpPr>
                          <p:nvPr/>
                        </p:nvCxnSpPr>
                        <p:spPr>
                          <a:xfrm flipV="1">
                            <a:off x="2679" y="5203"/>
                            <a:ext cx="748"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4" name="Straight Arrow Connector 33"/>
                          <p:cNvCxnSpPr>
                            <a:stCxn id="21" idx="3"/>
                            <a:endCxn id="9" idx="1"/>
                          </p:cNvCxnSpPr>
                          <p:nvPr/>
                        </p:nvCxnSpPr>
                        <p:spPr>
                          <a:xfrm flipV="1">
                            <a:off x="18251" y="5191"/>
                            <a:ext cx="1328" cy="16"/>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5" name="Straight Arrow Connector 34"/>
                          <p:cNvCxnSpPr>
                            <a:endCxn id="8" idx="1"/>
                          </p:cNvCxnSpPr>
                          <p:nvPr/>
                        </p:nvCxnSpPr>
                        <p:spPr>
                          <a:xfrm flipV="1">
                            <a:off x="18316" y="2039"/>
                            <a:ext cx="1263" cy="7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36" name="Straight Arrow Connector 35"/>
                          <p:cNvCxnSpPr>
                            <a:endCxn id="7" idx="1"/>
                          </p:cNvCxnSpPr>
                          <p:nvPr/>
                        </p:nvCxnSpPr>
                        <p:spPr>
                          <a:xfrm>
                            <a:off x="18316" y="8462"/>
                            <a:ext cx="1263" cy="5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mc:AlternateContent xmlns:mc="http://schemas.openxmlformats.org/markup-compatibility/2006">
                    <mc:Choice xmlns:a14="http://schemas.microsoft.com/office/drawing/2010/main" Requires="a14">
                      <p:sp>
                        <p:nvSpPr>
                          <p:cNvPr id="41" name="Text Box 40"/>
                          <p:cNvSpPr txBox="1"/>
                          <p:nvPr/>
                        </p:nvSpPr>
                        <p:spPr>
                          <a:xfrm>
                            <a:off x="20866" y="2143"/>
                            <a:ext cx="1075" cy="706"/>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𝑄</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1" name="Text Box 40"/>
                          <p:cNvSpPr txBox="1">
                            <a:spLocks noRot="1" noChangeAspect="1" noMove="1" noResize="1" noEditPoints="1" noAdjustHandles="1" noChangeArrowheads="1" noChangeShapeType="1" noTextEdit="1"/>
                          </p:cNvSpPr>
                          <p:nvPr/>
                        </p:nvSpPr>
                        <p:spPr>
                          <a:xfrm>
                            <a:off x="20866" y="2143"/>
                            <a:ext cx="1075" cy="706"/>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2" name="Text Box 41"/>
                          <p:cNvSpPr txBox="1"/>
                          <p:nvPr/>
                        </p:nvSpPr>
                        <p:spPr>
                          <a:xfrm>
                            <a:off x="20935" y="5171"/>
                            <a:ext cx="1006" cy="698"/>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𝑊</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2" name="Text Box 41"/>
                          <p:cNvSpPr txBox="1">
                            <a:spLocks noRot="1" noChangeAspect="1" noMove="1" noResize="1" noEditPoints="1" noAdjustHandles="1" noChangeArrowheads="1" noChangeShapeType="1" noTextEdit="1"/>
                          </p:cNvSpPr>
                          <p:nvPr/>
                        </p:nvSpPr>
                        <p:spPr>
                          <a:xfrm>
                            <a:off x="20935" y="5171"/>
                            <a:ext cx="1006" cy="698"/>
                          </a:xfrm>
                          <a:prstGeom prst="rect">
                            <a:avLst/>
                          </a:prstGeom>
                          <a:blipFill rotWithShape="1">
                            <a:blip r:embed="rId4"/>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3" name="Text Box 42"/>
                          <p:cNvSpPr txBox="1"/>
                          <p:nvPr/>
                        </p:nvSpPr>
                        <p:spPr>
                          <a:xfrm>
                            <a:off x="20935" y="8441"/>
                            <a:ext cx="872" cy="721"/>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mn-ea"/>
                                          <a:cs typeface="DejaVu Math TeX Gyre" panose="02000503000000000000" charset="0"/>
                                        </a:rPr>
                                      </m:ctrlPr>
                                    </m:sSubPr>
                                    <m:e>
                                      <m:acc>
                                        <m:accPr>
                                          <m:chr m:val="̃"/>
                                          <m:ctrlPr>
                                            <a:rPr lang="en-US" sz="2000" i="1" dirty="0" smtClean="0">
                                              <a:latin typeface="Cambria Math" panose="02040503050406030204" pitchFamily="18" charset="0"/>
                                              <a:ea typeface="+mn-ea"/>
                                              <a:cs typeface="DejaVu Math TeX Gyre" panose="02000503000000000000" charset="0"/>
                                            </a:rPr>
                                          </m:ctrlPr>
                                        </m:accPr>
                                        <m:e>
                                          <m:r>
                                            <a:rPr lang="en-US" sz="2000" i="1" dirty="0" smtClean="0">
                                              <a:latin typeface="Cambria Math" panose="02040503050406030204" pitchFamily="18" charset="0"/>
                                              <a:ea typeface="+mn-ea"/>
                                              <a:cs typeface="DejaVu Math TeX Gyre" panose="02000503000000000000" charset="0"/>
                                            </a:rPr>
                                            <m:t>∅</m:t>
                                          </m:r>
                                        </m:e>
                                      </m:acc>
                                    </m:e>
                                    <m:sub>
                                      <m:r>
                                        <a:rPr lang="en-US" sz="2000" i="1" dirty="0" smtClean="0">
                                          <a:latin typeface="Cambria Math" panose="02040503050406030204" pitchFamily="18" charset="0"/>
                                          <a:ea typeface="+mn-ea"/>
                                          <a:cs typeface="DejaVu Math TeX Gyre" panose="02000503000000000000" charset="0"/>
                                        </a:rPr>
                                        <m:t>𝜃</m:t>
                                      </m:r>
                                    </m:sub>
                                  </m:sSub>
                                </m:oMath>
                              </m:oMathPara>
                            </a14:m>
                            <a:endParaRPr lang="en-US" sz="2000" dirty="0">
                              <a:latin typeface="+mn-lt"/>
                              <a:ea typeface="+mn-ea"/>
                            </a:endParaRPr>
                          </a:p>
                        </p:txBody>
                      </p:sp>
                    </mc:Choice>
                    <mc:Fallback>
                      <p:sp>
                        <p:nvSpPr>
                          <p:cNvPr id="43" name="Text Box 42"/>
                          <p:cNvSpPr txBox="1">
                            <a:spLocks noRot="1" noChangeAspect="1" noMove="1" noResize="1" noEditPoints="1" noAdjustHandles="1" noChangeArrowheads="1" noChangeShapeType="1" noTextEdit="1"/>
                          </p:cNvSpPr>
                          <p:nvPr/>
                        </p:nvSpPr>
                        <p:spPr>
                          <a:xfrm>
                            <a:off x="20935" y="8441"/>
                            <a:ext cx="872" cy="721"/>
                          </a:xfrm>
                          <a:prstGeom prst="rect">
                            <a:avLst/>
                          </a:prstGeom>
                          <a:blipFill rotWithShape="1">
                            <a:blip r:embed="rId5"/>
                          </a:blipFill>
                        </p:spPr>
                        <p:txBody>
                          <a:bodyPr/>
                          <a:lstStyle/>
                          <a:p>
                            <a:r>
                              <a:rPr lang="en-US" altLang="en-US">
                                <a:noFill/>
                              </a:rPr>
                              <a:t> </a:t>
                            </a:r>
                          </a:p>
                        </p:txBody>
                      </p:sp>
                    </mc:Fallback>
                  </mc:AlternateContent>
                </p:grpSp>
                <p:pic>
                  <p:nvPicPr>
                    <p:cNvPr id="7" name="Picture 6" descr="ang"/>
                    <p:cNvPicPr>
                      <a:picLocks noChangeAspect="1"/>
                    </p:cNvPicPr>
                    <p:nvPr/>
                  </p:nvPicPr>
                  <p:blipFill>
                    <a:blip r:embed="rId6"/>
                    <a:stretch>
                      <a:fillRect/>
                    </a:stretch>
                  </p:blipFill>
                  <p:spPr>
                    <a:xfrm>
                      <a:off x="19364" y="7271"/>
                      <a:ext cx="2880" cy="2880"/>
                    </a:xfrm>
                    <a:prstGeom prst="rect">
                      <a:avLst/>
                    </a:prstGeom>
                  </p:spPr>
                </p:pic>
                <p:pic>
                  <p:nvPicPr>
                    <p:cNvPr id="8" name="Picture 7" descr="q"/>
                    <p:cNvPicPr>
                      <a:picLocks noChangeAspect="1"/>
                    </p:cNvPicPr>
                    <p:nvPr/>
                  </p:nvPicPr>
                  <p:blipFill>
                    <a:blip r:embed="rId7"/>
                    <a:stretch>
                      <a:fillRect/>
                    </a:stretch>
                  </p:blipFill>
                  <p:spPr>
                    <a:xfrm>
                      <a:off x="19364" y="796"/>
                      <a:ext cx="2880" cy="2880"/>
                    </a:xfrm>
                    <a:prstGeom prst="rect">
                      <a:avLst/>
                    </a:prstGeom>
                  </p:spPr>
                </p:pic>
                <p:pic>
                  <p:nvPicPr>
                    <p:cNvPr id="9" name="Picture 8" descr="width"/>
                    <p:cNvPicPr>
                      <a:picLocks noChangeAspect="1"/>
                    </p:cNvPicPr>
                    <p:nvPr/>
                  </p:nvPicPr>
                  <p:blipFill>
                    <a:blip r:embed="rId8"/>
                    <a:stretch>
                      <a:fillRect/>
                    </a:stretch>
                  </p:blipFill>
                  <p:spPr>
                    <a:xfrm>
                      <a:off x="19364" y="3948"/>
                      <a:ext cx="2880" cy="2880"/>
                    </a:xfrm>
                    <a:prstGeom prst="rect">
                      <a:avLst/>
                    </a:prstGeom>
                  </p:spPr>
                </p:pic>
              </p:grpSp>
            </p:grpSp>
            <p:grpSp>
              <p:nvGrpSpPr>
                <p:cNvPr id="77" name="Group 76"/>
                <p:cNvGrpSpPr/>
                <p:nvPr/>
              </p:nvGrpSpPr>
              <p:grpSpPr>
                <a:xfrm>
                  <a:off x="7891" y="3051"/>
                  <a:ext cx="7064" cy="4762"/>
                  <a:chOff x="7891" y="3051"/>
                  <a:chExt cx="7064" cy="4762"/>
                </a:xfrm>
              </p:grpSpPr>
              <p:sp>
                <p:nvSpPr>
                  <p:cNvPr id="16" name="Rectangle 15"/>
                  <p:cNvSpPr/>
                  <p:nvPr/>
                </p:nvSpPr>
                <p:spPr>
                  <a:xfrm>
                    <a:off x="7891" y="3051"/>
                    <a:ext cx="1086" cy="4757"/>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卷积核 5×5</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32滤波器 </a:t>
                    </a:r>
                    <a:endParaRPr lang="en-US" altLang="en-US" sz="2200" dirty="0">
                      <a:ln>
                        <a:noFill/>
                      </a:ln>
                      <a:solidFill>
                        <a:schemeClr val="tx1"/>
                      </a:solidFill>
                      <a:latin typeface="+mj-lt"/>
                    </a:endParaRPr>
                  </a:p>
                </p:txBody>
              </p:sp>
              <p:sp>
                <p:nvSpPr>
                  <p:cNvPr id="17" name="Rectangle 16"/>
                  <p:cNvSpPr/>
                  <p:nvPr/>
                </p:nvSpPr>
                <p:spPr>
                  <a:xfrm>
                    <a:off x="9362" y="3815"/>
                    <a:ext cx="1086" cy="3203"/>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最大池化 2×2</a:t>
                    </a:r>
                    <a:endParaRPr lang="en-US" altLang="en-US" sz="2200" dirty="0">
                      <a:ln>
                        <a:noFill/>
                      </a:ln>
                      <a:solidFill>
                        <a:schemeClr val="tx1"/>
                      </a:solidFill>
                      <a:latin typeface="+mj-lt"/>
                    </a:endParaRPr>
                  </a:p>
                </p:txBody>
              </p:sp>
              <p:sp>
                <p:nvSpPr>
                  <p:cNvPr id="75" name="Rectangle 74"/>
                  <p:cNvSpPr/>
                  <p:nvPr/>
                </p:nvSpPr>
                <p:spPr>
                  <a:xfrm>
                    <a:off x="13869" y="3053"/>
                    <a:ext cx="1086" cy="4761"/>
                  </a:xfrm>
                  <a:prstGeom prst="rect">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vert270" lIns="0" tIns="0" rIns="0" bIns="0" rtlCol="0" anchor="ctr"/>
                  <a:lstStyle/>
                  <a:p>
                    <a:pPr algn="ctr"/>
                    <a:r>
                      <a:rPr lang="en-US" altLang="en-US" sz="2200" dirty="0">
                        <a:ln>
                          <a:noFill/>
                        </a:ln>
                        <a:solidFill>
                          <a:schemeClr val="tx1"/>
                        </a:solidFill>
                        <a:latin typeface="+mj-lt"/>
                      </a:rPr>
                      <a:t>反卷积核 3×3</a:t>
                    </a:r>
                    <a:endParaRPr lang="en-US" altLang="en-US" sz="2200" dirty="0">
                      <a:ln>
                        <a:noFill/>
                      </a:ln>
                      <a:solidFill>
                        <a:schemeClr val="tx1"/>
                      </a:solidFill>
                      <a:latin typeface="+mj-lt"/>
                    </a:endParaRPr>
                  </a:p>
                  <a:p>
                    <a:pPr algn="ctr"/>
                    <a:r>
                      <a:rPr lang="en-US" altLang="en-US" sz="2200" dirty="0">
                        <a:ln>
                          <a:noFill/>
                        </a:ln>
                        <a:solidFill>
                          <a:schemeClr val="tx1"/>
                        </a:solidFill>
                        <a:latin typeface="+mj-lt"/>
                      </a:rPr>
                      <a:t>16滤波器 ,步长 2</a:t>
                    </a:r>
                    <a:endParaRPr lang="en-US" altLang="en-US" sz="2200" dirty="0">
                      <a:ln>
                        <a:noFill/>
                      </a:ln>
                      <a:solidFill>
                        <a:schemeClr val="tx1"/>
                      </a:solidFill>
                      <a:latin typeface="+mj-lt"/>
                    </a:endParaRPr>
                  </a:p>
                </p:txBody>
              </p:sp>
            </p:grpSp>
          </p:grpSp>
          <p:cxnSp>
            <p:nvCxnSpPr>
              <p:cNvPr id="76" name="Straight Arrow Connector 75"/>
              <p:cNvCxnSpPr>
                <a:stCxn id="72" idx="3"/>
                <a:endCxn id="75" idx="1"/>
              </p:cNvCxnSpPr>
              <p:nvPr/>
            </p:nvCxnSpPr>
            <p:spPr>
              <a:xfrm>
                <a:off x="13393" y="5432"/>
                <a:ext cx="476" cy="2"/>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p:sp>
        <p:nvSpPr>
          <p:cNvPr id="100" name="Text Box 99"/>
          <p:cNvSpPr txBox="1"/>
          <p:nvPr/>
        </p:nvSpPr>
        <p:spPr>
          <a:xfrm>
            <a:off x="620395" y="660400"/>
            <a:ext cx="5080000" cy="275590"/>
          </a:xfrm>
          <a:prstGeom prst="rect">
            <a:avLst/>
          </a:prstGeom>
          <a:noFill/>
          <a:ln w="9525">
            <a:noFill/>
          </a:ln>
        </p:spPr>
        <p:txBody>
          <a:bodyPr>
            <a:spAutoFit/>
          </a:bodyPr>
          <a:lstStyle/>
          <a:p>
            <a:pPr marL="457200" indent="-457200"/>
            <a:r>
              <a:rPr lang="zh-CN" sz="1200" b="1">
                <a:solidFill>
                  <a:srgbClr val="333333"/>
                </a:solidFill>
                <a:cs typeface="黑体" charset="0"/>
              </a:rPr>
              <a:t>一.1.1</a:t>
            </a:r>
            <a:r>
              <a:rPr lang="en-US" sz="1200" b="1">
                <a:solidFill>
                  <a:srgbClr val="333333"/>
                </a:solidFill>
                <a:latin typeface="Helvetica" charset="0"/>
                <a:cs typeface="黑体" charset="0"/>
              </a:rPr>
              <a:t> </a:t>
            </a:r>
            <a:r>
              <a:rPr lang="zh-CN" sz="1200" b="1">
                <a:solidFill>
                  <a:srgbClr val="333333"/>
                </a:solidFill>
                <a:cs typeface="黑体" charset="0"/>
              </a:rPr>
              <a:t>手眼标定</a:t>
            </a:r>
            <a:endParaRPr lang="en-US"/>
          </a:p>
        </p:txBody>
      </p:sp>
      <p:pic>
        <p:nvPicPr>
          <p:cNvPr id="81" name="Picture 80"/>
          <p:cNvPicPr/>
          <p:nvPr/>
        </p:nvPicPr>
        <p:blipFill>
          <a:blip r:embed="rId9"/>
          <a:stretch>
            <a:fillRect/>
          </a:stretch>
        </p:blipFill>
        <p:spPr>
          <a:xfrm>
            <a:off x="5455285" y="-252095"/>
            <a:ext cx="5762625" cy="1276350"/>
          </a:xfrm>
          <a:prstGeom prst="rect">
            <a:avLst/>
          </a:prstGeom>
          <a:noFill/>
          <a:ln w="9525">
            <a:noFill/>
          </a:ln>
        </p:spPr>
      </p:pic>
      <p:sp>
        <p:nvSpPr>
          <p:cNvPr id="101" name="Text Box 100"/>
          <p:cNvSpPr txBox="1"/>
          <p:nvPr/>
        </p:nvSpPr>
        <p:spPr>
          <a:xfrm>
            <a:off x="-61595" y="-800100"/>
            <a:ext cx="5080000" cy="1545590"/>
          </a:xfrm>
          <a:prstGeom prst="rect">
            <a:avLst/>
          </a:prstGeom>
          <a:noFill/>
          <a:ln w="9525">
            <a:noFill/>
          </a:ln>
        </p:spPr>
        <p:txBody>
          <a:bodyPr>
            <a:spAutoFit/>
          </a:bodyPr>
          <a:lstStyle/>
          <a:p>
            <a:pPr marL="0" indent="304800" algn="ctr"/>
            <a:endParaRPr lang="en-US" sz="1200" b="0">
              <a:latin typeface="Times New Roman" pitchFamily="18" charset="0"/>
              <a:cs typeface="宋体" charset="0"/>
            </a:endParaRPr>
          </a:p>
          <a:p>
            <a:pPr marL="0" indent="304800" algn="ctr"/>
            <a:r>
              <a:rPr lang="en-US" sz="1200" b="0">
                <a:latin typeface="Times New Roman" pitchFamily="18" charset="0"/>
                <a:cs typeface="宋体" charset="0"/>
              </a:rPr>
              <a:t> </a:t>
            </a:r>
            <a:endParaRPr lang="zh-CN" sz="1050" b="1">
              <a:latin typeface="Times New Roman" pitchFamily="18" charset="0"/>
              <a:cs typeface="宋体" charset="0"/>
            </a:endParaRPr>
          </a:p>
          <a:p>
            <a:pPr marL="0" indent="304800" algn="ctr"/>
            <a:r>
              <a:rPr lang="zh-CN" sz="1050" b="1">
                <a:latin typeface="Times New Roman" pitchFamily="18" charset="0"/>
                <a:cs typeface="宋体" charset="0"/>
              </a:rPr>
              <a:t>图</a:t>
            </a:r>
            <a:r>
              <a:rPr lang="en-US" sz="1050" b="1">
                <a:latin typeface="Times New Roman" pitchFamily="18" charset="0"/>
                <a:cs typeface="宋体" charset="0"/>
              </a:rPr>
              <a:t> 52 </a:t>
            </a:r>
            <a:r>
              <a:rPr lang="zh-CN" sz="1050" b="1">
                <a:latin typeface="Times New Roman" pitchFamily="18" charset="0"/>
                <a:cs typeface="宋体" charset="0"/>
              </a:rPr>
              <a:t>标定流程</a:t>
            </a:r>
            <a:endParaRPr lang="zh-CN" sz="1200" b="0">
              <a:cs typeface="宋体" charset="0"/>
            </a:endParaRPr>
          </a:p>
          <a:p>
            <a:pPr marL="0" indent="304800" algn="ctr"/>
            <a:r>
              <a:rPr lang="zh-CN" sz="1200" b="0">
                <a:cs typeface="宋体" charset="0"/>
              </a:rPr>
              <a:t>对真实机械臂的手眼标定主要是为了得到机械臂末端抓持器和相机的三维相对位姿，标定过程较为复杂，首先用棋盘格图片使用</a:t>
            </a:r>
            <a:r>
              <a:rPr lang="en-US" sz="1200" b="0">
                <a:latin typeface="Times New Roman" pitchFamily="18" charset="0"/>
                <a:cs typeface="宋体" charset="0"/>
              </a:rPr>
              <a:t>aruco_ros</a:t>
            </a:r>
            <a:r>
              <a:rPr lang="zh-CN" sz="1200" b="0">
                <a:cs typeface="宋体" charset="0"/>
              </a:rPr>
              <a:t>算法包进行标记点检测。得到各个</a:t>
            </a:r>
            <a:r>
              <a:rPr lang="en-US" sz="1200" b="0">
                <a:latin typeface="Times New Roman" pitchFamily="18" charset="0"/>
                <a:cs typeface="宋体" charset="0"/>
              </a:rPr>
              <a:t>marker</a:t>
            </a:r>
            <a:r>
              <a:rPr lang="zh-CN" sz="1200" b="0">
                <a:cs typeface="宋体" charset="0"/>
              </a:rPr>
              <a:t>相对相机的位置，将该位置发布到</a:t>
            </a:r>
            <a:r>
              <a:rPr lang="en-US" sz="1200" b="0">
                <a:latin typeface="Times New Roman" pitchFamily="18" charset="0"/>
                <a:cs typeface="宋体" charset="0"/>
              </a:rPr>
              <a:t>tf</a:t>
            </a:r>
            <a:r>
              <a:rPr lang="zh-CN" sz="1200" b="0">
                <a:cs typeface="宋体" charset="0"/>
              </a:rPr>
              <a:t>服务中，并且再控制机械臂到另一个位置同样得到相对位置，通过两个相对位置可以解方程得到手眼的相对位置。</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shot from 2021-11-25 23-02-10"/>
          <p:cNvPicPr>
            <a:picLocks noChangeAspect="1"/>
          </p:cNvPicPr>
          <p:nvPr/>
        </p:nvPicPr>
        <p:blipFill>
          <a:blip r:embed="rId1"/>
          <a:stretch>
            <a:fillRect/>
          </a:stretch>
        </p:blipFill>
        <p:spPr>
          <a:xfrm>
            <a:off x="3401060" y="4817110"/>
            <a:ext cx="3226435" cy="2047875"/>
          </a:xfrm>
          <a:prstGeom prst="rect">
            <a:avLst/>
          </a:prstGeom>
        </p:spPr>
      </p:pic>
      <p:grpSp>
        <p:nvGrpSpPr>
          <p:cNvPr id="9" name="Group 8"/>
          <p:cNvGrpSpPr/>
          <p:nvPr/>
        </p:nvGrpSpPr>
        <p:grpSpPr>
          <a:xfrm>
            <a:off x="1766570" y="217805"/>
            <a:ext cx="8658225" cy="5467350"/>
            <a:chOff x="2782" y="343"/>
            <a:chExt cx="13635" cy="8610"/>
          </a:xfrm>
        </p:grpSpPr>
        <p:pic>
          <p:nvPicPr>
            <p:cNvPr id="2" name="Picture 1" descr="Screenshot from 2021-12-08 17-20-14"/>
            <p:cNvPicPr>
              <a:picLocks noChangeAspect="1"/>
            </p:cNvPicPr>
            <p:nvPr/>
          </p:nvPicPr>
          <p:blipFill>
            <a:blip r:embed="rId2"/>
            <a:stretch>
              <a:fillRect/>
            </a:stretch>
          </p:blipFill>
          <p:spPr>
            <a:xfrm>
              <a:off x="2782" y="343"/>
              <a:ext cx="13635" cy="8610"/>
            </a:xfrm>
            <a:prstGeom prst="rect">
              <a:avLst/>
            </a:prstGeom>
          </p:spPr>
        </p:pic>
        <p:sp>
          <p:nvSpPr>
            <p:cNvPr id="3" name="Rectangle 2"/>
            <p:cNvSpPr/>
            <p:nvPr/>
          </p:nvSpPr>
          <p:spPr>
            <a:xfrm>
              <a:off x="2783" y="343"/>
              <a:ext cx="13619" cy="635"/>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4" name="Rectangle 3"/>
            <p:cNvSpPr/>
            <p:nvPr/>
          </p:nvSpPr>
          <p:spPr>
            <a:xfrm>
              <a:off x="2782" y="977"/>
              <a:ext cx="13620" cy="5517"/>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5" name="Rectangle 4"/>
            <p:cNvSpPr/>
            <p:nvPr/>
          </p:nvSpPr>
          <p:spPr>
            <a:xfrm>
              <a:off x="2797" y="6494"/>
              <a:ext cx="13620" cy="2002"/>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6" name="Text Box 5"/>
            <p:cNvSpPr txBox="1"/>
            <p:nvPr/>
          </p:nvSpPr>
          <p:spPr>
            <a:xfrm>
              <a:off x="13432" y="494"/>
              <a:ext cx="2714" cy="483"/>
            </a:xfrm>
            <a:prstGeom prst="rect">
              <a:avLst/>
            </a:prstGeom>
            <a:noFill/>
          </p:spPr>
          <p:txBody>
            <a:bodyPr wrap="none" rtlCol="0">
              <a:spAutoFit/>
            </a:bodyPr>
            <a:p>
              <a:r>
                <a:rPr lang="en-US" altLang="en-US" sz="1400" dirty="0" smtClean="0">
                  <a:solidFill>
                    <a:schemeClr val="accent3"/>
                  </a:solidFill>
                  <a:latin typeface="+mn-lt"/>
                  <a:ea typeface="+mn-ea"/>
                </a:rPr>
                <a:t>保存的rgb图像路径</a:t>
              </a:r>
              <a:endParaRPr lang="en-US" altLang="en-US" sz="1400" dirty="0" smtClean="0">
                <a:solidFill>
                  <a:schemeClr val="accent3"/>
                </a:solidFill>
                <a:latin typeface="+mn-lt"/>
                <a:ea typeface="+mn-ea"/>
              </a:endParaRPr>
            </a:p>
          </p:txBody>
        </p:sp>
        <p:sp>
          <p:nvSpPr>
            <p:cNvPr id="7" name="Text Box 6"/>
            <p:cNvSpPr txBox="1"/>
            <p:nvPr/>
          </p:nvSpPr>
          <p:spPr>
            <a:xfrm>
              <a:off x="13525" y="1232"/>
              <a:ext cx="2528" cy="531"/>
            </a:xfrm>
            <a:prstGeom prst="rect">
              <a:avLst/>
            </a:prstGeom>
            <a:noFill/>
          </p:spPr>
          <p:txBody>
            <a:bodyPr wrap="none" rtlCol="0">
              <a:spAutoFit/>
            </a:bodyPr>
            <a:p>
              <a:r>
                <a:rPr lang="en-US" altLang="en-US" sz="1600" dirty="0" smtClean="0">
                  <a:solidFill>
                    <a:schemeClr val="accent3"/>
                  </a:solidFill>
                  <a:latin typeface="+mn-lt"/>
                  <a:ea typeface="+mn-ea"/>
                </a:rPr>
                <a:t>把手包围盒信息</a:t>
              </a:r>
              <a:endParaRPr lang="en-US" altLang="en-US" sz="1600" dirty="0" smtClean="0">
                <a:solidFill>
                  <a:schemeClr val="accent3"/>
                </a:solidFill>
                <a:latin typeface="+mn-lt"/>
                <a:ea typeface="+mn-ea"/>
              </a:endParaRPr>
            </a:p>
          </p:txBody>
        </p:sp>
        <p:sp>
          <p:nvSpPr>
            <p:cNvPr id="8" name="Text Box 7"/>
            <p:cNvSpPr txBox="1"/>
            <p:nvPr/>
          </p:nvSpPr>
          <p:spPr>
            <a:xfrm>
              <a:off x="13525" y="6637"/>
              <a:ext cx="2528" cy="531"/>
            </a:xfrm>
            <a:prstGeom prst="rect">
              <a:avLst/>
            </a:prstGeom>
            <a:noFill/>
          </p:spPr>
          <p:txBody>
            <a:bodyPr wrap="none" rtlCol="0">
              <a:spAutoFit/>
            </a:bodyPr>
            <a:p>
              <a:r>
                <a:rPr lang="en-US" altLang="en-US" sz="1600" dirty="0" smtClean="0">
                  <a:solidFill>
                    <a:schemeClr val="accent3"/>
                  </a:solidFill>
                  <a:latin typeface="+mn-lt"/>
                  <a:ea typeface="+mn-ea"/>
                </a:rPr>
                <a:t>语义分割图路径</a:t>
              </a:r>
              <a:endParaRPr lang="en-US" altLang="en-US" sz="1600" dirty="0" smtClean="0">
                <a:solidFill>
                  <a:schemeClr val="accent3"/>
                </a:solidFill>
                <a:latin typeface="+mn-lt"/>
                <a:ea typeface="+mn-e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grpSp>
        <p:nvGrpSpPr>
          <p:cNvPr id="21" name="Group 20"/>
          <p:cNvGrpSpPr/>
          <p:nvPr/>
        </p:nvGrpSpPr>
        <p:grpSpPr>
          <a:xfrm>
            <a:off x="662940" y="863600"/>
            <a:ext cx="10865485" cy="1785620"/>
            <a:chOff x="924" y="4167"/>
            <a:chExt cx="17111" cy="2812"/>
          </a:xfrm>
        </p:grpSpPr>
        <p:grpSp>
          <p:nvGrpSpPr>
            <p:cNvPr id="17" name="Group 16"/>
            <p:cNvGrpSpPr/>
            <p:nvPr/>
          </p:nvGrpSpPr>
          <p:grpSpPr>
            <a:xfrm>
              <a:off x="924" y="4167"/>
              <a:ext cx="12734" cy="2813"/>
              <a:chOff x="507" y="4385"/>
              <a:chExt cx="12734" cy="2813"/>
            </a:xfrm>
          </p:grpSpPr>
          <p:sp>
            <p:nvSpPr>
              <p:cNvPr id="14" name="圆角矩形 100"/>
              <p:cNvSpPr/>
              <p:nvPr/>
            </p:nvSpPr>
            <p:spPr bwMode="auto">
              <a:xfrm>
                <a:off x="507" y="4385"/>
                <a:ext cx="3570" cy="2813"/>
              </a:xfrm>
              <a:prstGeom prst="roundRect">
                <a:avLst>
                  <a:gd name="adj" fmla="val 5077"/>
                </a:avLst>
              </a:prstGeom>
              <a:noFill/>
              <a:ln w="28575" cmpd="sng">
                <a:solidFill>
                  <a:schemeClr val="tx1"/>
                </a:solidFill>
                <a:prstDash val="soli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人机交互设备</a:t>
                </a:r>
                <a:endParaRPr lang="en-US" altLang="en-US" sz="2000" b="1" dirty="0">
                  <a:solidFill>
                    <a:schemeClr val="tx1"/>
                  </a:solidFill>
                  <a:latin typeface="Times New Roman"/>
                  <a:ea typeface="黑体"/>
                </a:endParaRPr>
              </a:p>
            </p:txBody>
          </p:sp>
          <p:pic>
            <p:nvPicPr>
              <p:cNvPr id="15" name="Picture 14" descr="Screenshot from 2020-12-15 12-30-34"/>
              <p:cNvPicPr>
                <a:picLocks noChangeAspect="1"/>
              </p:cNvPicPr>
              <p:nvPr/>
            </p:nvPicPr>
            <p:blipFill>
              <a:blip r:embed="rId1"/>
              <a:stretch>
                <a:fillRect/>
              </a:stretch>
            </p:blipFill>
            <p:spPr>
              <a:xfrm>
                <a:off x="609" y="5088"/>
                <a:ext cx="3366" cy="1679"/>
              </a:xfrm>
              <a:prstGeom prst="rect">
                <a:avLst/>
              </a:prstGeom>
            </p:spPr>
          </p:pic>
          <p:cxnSp>
            <p:nvCxnSpPr>
              <p:cNvPr id="34" name="Straight Arrow Connector 33"/>
              <p:cNvCxnSpPr>
                <a:stCxn id="14" idx="3"/>
                <a:endCxn id="4" idx="1"/>
              </p:cNvCxnSpPr>
              <p:nvPr/>
            </p:nvCxnSpPr>
            <p:spPr>
              <a:xfrm>
                <a:off x="4077" y="5792"/>
                <a:ext cx="273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4" name="圆角矩形 100"/>
              <p:cNvSpPr/>
              <p:nvPr/>
            </p:nvSpPr>
            <p:spPr bwMode="auto">
              <a:xfrm>
                <a:off x="6807" y="5321"/>
                <a:ext cx="2252" cy="941"/>
              </a:xfrm>
              <a:prstGeom prst="roundRect">
                <a:avLst>
                  <a:gd name="adj" fmla="val 5077"/>
                </a:avLst>
              </a:prstGeom>
              <a:noFill/>
              <a:ln w="28575" cmpd="sng">
                <a:solidFill>
                  <a:schemeClr val="tx1"/>
                </a:solidFill>
                <a:prstDash val="soli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windows服务程序</a:t>
                </a:r>
                <a:endParaRPr lang="en-US" altLang="en-US" sz="2000" b="1" dirty="0">
                  <a:solidFill>
                    <a:schemeClr val="tx1"/>
                  </a:solidFill>
                  <a:latin typeface="Times New Roman"/>
                  <a:ea typeface="黑体"/>
                </a:endParaRPr>
              </a:p>
            </p:txBody>
          </p:sp>
          <p:sp>
            <p:nvSpPr>
              <p:cNvPr id="5" name="Text Box 4"/>
              <p:cNvSpPr txBox="1"/>
              <p:nvPr/>
            </p:nvSpPr>
            <p:spPr>
              <a:xfrm>
                <a:off x="4478" y="5236"/>
                <a:ext cx="1928" cy="1113"/>
              </a:xfrm>
              <a:prstGeom prst="rect">
                <a:avLst/>
              </a:prstGeom>
              <a:noFill/>
            </p:spPr>
            <p:txBody>
              <a:bodyPr wrap="square" rtlCol="0">
                <a:spAutoFit/>
              </a:bodyPr>
              <a:lstStyle/>
              <a:p>
                <a:r>
                  <a:rPr lang="en-US" altLang="en-US" sz="2000" dirty="0">
                    <a:latin typeface="+mn-lt"/>
                    <a:ea typeface="+mn-ea"/>
                  </a:rPr>
                  <a:t>数据手套</a:t>
                </a:r>
                <a:endParaRPr lang="en-US" altLang="en-US" sz="2000" dirty="0">
                  <a:latin typeface="+mn-lt"/>
                  <a:ea typeface="+mn-ea"/>
                </a:endParaRPr>
              </a:p>
              <a:p>
                <a:r>
                  <a:rPr lang="en-US" altLang="en-US" sz="2000" dirty="0">
                    <a:latin typeface="+mn-lt"/>
                    <a:ea typeface="+mn-ea"/>
                  </a:rPr>
                  <a:t>SDK       </a:t>
                </a:r>
                <a:endParaRPr lang="en-US" altLang="en-US" sz="2000" dirty="0">
                  <a:latin typeface="+mn-lt"/>
                  <a:ea typeface="+mn-ea"/>
                </a:endParaRPr>
              </a:p>
            </p:txBody>
          </p:sp>
          <p:sp>
            <p:nvSpPr>
              <p:cNvPr id="7" name="圆角矩形 100"/>
              <p:cNvSpPr/>
              <p:nvPr/>
            </p:nvSpPr>
            <p:spPr bwMode="auto">
              <a:xfrm>
                <a:off x="10989" y="5322"/>
                <a:ext cx="2252" cy="941"/>
              </a:xfrm>
              <a:prstGeom prst="roundRect">
                <a:avLst>
                  <a:gd name="adj" fmla="val 5077"/>
                </a:avLst>
              </a:prstGeom>
              <a:noFill/>
              <a:ln w="28575" cmpd="sng">
                <a:solidFill>
                  <a:schemeClr val="tx1"/>
                </a:solidFill>
                <a:prstDash val="soli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ROS客户端程序</a:t>
                </a:r>
                <a:endParaRPr lang="en-US" altLang="en-US" sz="2000" b="1" dirty="0">
                  <a:solidFill>
                    <a:schemeClr val="tx1"/>
                  </a:solidFill>
                  <a:latin typeface="Times New Roman"/>
                  <a:ea typeface="黑体"/>
                </a:endParaRPr>
              </a:p>
            </p:txBody>
          </p:sp>
          <p:cxnSp>
            <p:nvCxnSpPr>
              <p:cNvPr id="12" name="Straight Arrow Connector 11"/>
              <p:cNvCxnSpPr>
                <a:stCxn id="4" idx="3"/>
                <a:endCxn id="7" idx="1"/>
              </p:cNvCxnSpPr>
              <p:nvPr/>
            </p:nvCxnSpPr>
            <p:spPr>
              <a:xfrm>
                <a:off x="9059" y="5792"/>
                <a:ext cx="1930"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13" name="Text Box 12"/>
              <p:cNvSpPr txBox="1"/>
              <p:nvPr/>
            </p:nvSpPr>
            <p:spPr>
              <a:xfrm>
                <a:off x="9391" y="5285"/>
                <a:ext cx="1451" cy="1016"/>
              </a:xfrm>
              <a:prstGeom prst="rect">
                <a:avLst/>
              </a:prstGeom>
              <a:noFill/>
            </p:spPr>
            <p:txBody>
              <a:bodyPr wrap="none" rtlCol="0">
                <a:spAutoFit/>
              </a:bodyPr>
              <a:lstStyle/>
              <a:p>
                <a:r>
                  <a:rPr lang="en-US" altLang="en-US" sz="1800" dirty="0">
                    <a:latin typeface="+mn-lt"/>
                    <a:ea typeface="+mn-ea"/>
                  </a:rPr>
                  <a:t>socket</a:t>
                </a:r>
                <a:endParaRPr lang="en-US" altLang="en-US" sz="1800" dirty="0">
                  <a:latin typeface="+mn-lt"/>
                  <a:ea typeface="+mn-ea"/>
                </a:endParaRPr>
              </a:p>
              <a:p>
                <a:r>
                  <a:rPr lang="en-US" altLang="en-US" sz="1800" dirty="0">
                    <a:latin typeface="+mn-lt"/>
                    <a:ea typeface="+mn-ea"/>
                  </a:rPr>
                  <a:t>  通信</a:t>
                </a:r>
                <a:endParaRPr lang="en-US" altLang="en-US" sz="1800" dirty="0">
                  <a:latin typeface="+mn-lt"/>
                  <a:ea typeface="+mn-ea"/>
                </a:endParaRPr>
              </a:p>
            </p:txBody>
          </p:sp>
        </p:grpSp>
        <p:sp>
          <p:nvSpPr>
            <p:cNvPr id="18" name="圆角矩形 100"/>
            <p:cNvSpPr/>
            <p:nvPr/>
          </p:nvSpPr>
          <p:spPr bwMode="auto">
            <a:xfrm>
              <a:off x="15783" y="5103"/>
              <a:ext cx="2252" cy="941"/>
            </a:xfrm>
            <a:prstGeom prst="roundRect">
              <a:avLst>
                <a:gd name="adj" fmla="val 5077"/>
              </a:avLst>
            </a:prstGeom>
            <a:noFill/>
            <a:ln w="28575" cmpd="sng">
              <a:solidFill>
                <a:schemeClr val="tx1"/>
              </a:solidFill>
              <a:prstDash val="soli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rPr>
                <a:t>Unity 3D机械臂</a:t>
              </a:r>
              <a:endParaRPr lang="en-US" altLang="en-US" sz="2000" b="1" dirty="0">
                <a:solidFill>
                  <a:schemeClr val="tx1"/>
                </a:solidFill>
                <a:latin typeface="Times New Roman"/>
                <a:ea typeface="黑体"/>
              </a:endParaRPr>
            </a:p>
          </p:txBody>
        </p:sp>
        <p:cxnSp>
          <p:nvCxnSpPr>
            <p:cNvPr id="19" name="Straight Arrow Connector 18"/>
            <p:cNvCxnSpPr>
              <a:stCxn id="7" idx="3"/>
              <a:endCxn id="18" idx="1"/>
            </p:cNvCxnSpPr>
            <p:nvPr/>
          </p:nvCxnSpPr>
          <p:spPr>
            <a:xfrm flipV="1">
              <a:off x="13658" y="5574"/>
              <a:ext cx="2125"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0" name="Text Box 19"/>
            <p:cNvSpPr txBox="1"/>
            <p:nvPr/>
          </p:nvSpPr>
          <p:spPr>
            <a:xfrm>
              <a:off x="13819" y="5067"/>
              <a:ext cx="1964" cy="1016"/>
            </a:xfrm>
            <a:prstGeom prst="rect">
              <a:avLst/>
            </a:prstGeom>
            <a:noFill/>
          </p:spPr>
          <p:txBody>
            <a:bodyPr wrap="none" rtlCol="0">
              <a:spAutoFit/>
            </a:bodyPr>
            <a:lstStyle/>
            <a:p>
              <a:r>
                <a:rPr lang="en-US" altLang="en-US" sz="1800" dirty="0">
                  <a:latin typeface="+mn-lt"/>
                  <a:ea typeface="+mn-ea"/>
                </a:rPr>
                <a:t>ros sharp</a:t>
              </a:r>
              <a:endParaRPr lang="en-US" altLang="en-US" sz="1800" dirty="0">
                <a:latin typeface="+mn-lt"/>
                <a:ea typeface="+mn-ea"/>
              </a:endParaRPr>
            </a:p>
            <a:p>
              <a:r>
                <a:rPr lang="en-US" altLang="en-US" sz="1800" dirty="0">
                  <a:latin typeface="+mn-lt"/>
                  <a:ea typeface="+mn-ea"/>
                </a:rPr>
                <a:t>  通信</a:t>
              </a:r>
              <a:endParaRPr lang="en-US" altLang="en-US" sz="1800" dirty="0">
                <a:latin typeface="+mn-lt"/>
                <a:ea typeface="+mn-ea"/>
              </a:endParaRPr>
            </a:p>
          </p:txBody>
        </p:sp>
      </p:grpSp>
      <p:grpSp>
        <p:nvGrpSpPr>
          <p:cNvPr id="22" name="Group 21"/>
          <p:cNvGrpSpPr/>
          <p:nvPr/>
        </p:nvGrpSpPr>
        <p:grpSpPr>
          <a:xfrm>
            <a:off x="2160905" y="2649855"/>
            <a:ext cx="7859395" cy="1834515"/>
            <a:chOff x="3610" y="4631"/>
            <a:chExt cx="14834" cy="3708"/>
          </a:xfrm>
        </p:grpSpPr>
        <p:grpSp>
          <p:nvGrpSpPr>
            <p:cNvPr id="11" name="Group 10"/>
            <p:cNvGrpSpPr/>
            <p:nvPr/>
          </p:nvGrpSpPr>
          <p:grpSpPr>
            <a:xfrm>
              <a:off x="3610" y="4631"/>
              <a:ext cx="14834" cy="3709"/>
              <a:chOff x="3610" y="4631"/>
              <a:chExt cx="14834" cy="3709"/>
            </a:xfrm>
          </p:grpSpPr>
          <p:pic>
            <p:nvPicPr>
              <p:cNvPr id="8" name="Picture 7" descr="rgb_1560"/>
              <p:cNvPicPr>
                <a:picLocks noChangeAspect="1"/>
              </p:cNvPicPr>
              <p:nvPr/>
            </p:nvPicPr>
            <p:blipFill>
              <a:blip r:embed="rId2"/>
              <a:stretch>
                <a:fillRect/>
              </a:stretch>
            </p:blipFill>
            <p:spPr>
              <a:xfrm>
                <a:off x="3610" y="4631"/>
                <a:ext cx="4945" cy="3709"/>
              </a:xfrm>
              <a:prstGeom prst="rect">
                <a:avLst/>
              </a:prstGeom>
            </p:spPr>
          </p:pic>
          <p:pic>
            <p:nvPicPr>
              <p:cNvPr id="10" name="Picture 9" descr="result"/>
              <p:cNvPicPr>
                <a:picLocks noChangeAspect="1"/>
              </p:cNvPicPr>
              <p:nvPr/>
            </p:nvPicPr>
            <p:blipFill>
              <a:blip r:embed="rId3"/>
              <a:stretch>
                <a:fillRect/>
              </a:stretch>
            </p:blipFill>
            <p:spPr>
              <a:xfrm>
                <a:off x="13499" y="4631"/>
                <a:ext cx="4945" cy="3709"/>
              </a:xfrm>
              <a:prstGeom prst="rect">
                <a:avLst/>
              </a:prstGeom>
            </p:spPr>
          </p:pic>
        </p:grpSp>
        <p:pic>
          <p:nvPicPr>
            <p:cNvPr id="16" name="Picture 15" descr="result"/>
            <p:cNvPicPr>
              <a:picLocks noChangeAspect="1"/>
            </p:cNvPicPr>
            <p:nvPr/>
          </p:nvPicPr>
          <p:blipFill>
            <a:blip r:embed="rId4"/>
            <a:stretch>
              <a:fillRect/>
            </a:stretch>
          </p:blipFill>
          <p:spPr>
            <a:xfrm>
              <a:off x="8555" y="4631"/>
              <a:ext cx="4944" cy="3708"/>
            </a:xfrm>
            <a:prstGeom prst="rect">
              <a:avLst/>
            </a:prstGeom>
          </p:spPr>
        </p:pic>
      </p:grpSp>
      <p:grpSp>
        <p:nvGrpSpPr>
          <p:cNvPr id="26" name="Group 25"/>
          <p:cNvGrpSpPr/>
          <p:nvPr/>
        </p:nvGrpSpPr>
        <p:grpSpPr>
          <a:xfrm>
            <a:off x="2211778" y="4631690"/>
            <a:ext cx="7679617" cy="2179498"/>
            <a:chOff x="1701" y="7463"/>
            <a:chExt cx="10647" cy="2681"/>
          </a:xfrm>
        </p:grpSpPr>
        <p:pic>
          <p:nvPicPr>
            <p:cNvPr id="23" name="Picture 22" descr="result"/>
            <p:cNvPicPr>
              <a:picLocks noChangeAspect="1"/>
            </p:cNvPicPr>
            <p:nvPr/>
          </p:nvPicPr>
          <p:blipFill>
            <a:blip r:embed="rId5"/>
            <a:stretch>
              <a:fillRect/>
            </a:stretch>
          </p:blipFill>
          <p:spPr>
            <a:xfrm>
              <a:off x="5218" y="7471"/>
              <a:ext cx="3564" cy="2673"/>
            </a:xfrm>
            <a:prstGeom prst="rect">
              <a:avLst/>
            </a:prstGeom>
          </p:spPr>
        </p:pic>
        <p:pic>
          <p:nvPicPr>
            <p:cNvPr id="24" name="Picture 23" descr="result"/>
            <p:cNvPicPr>
              <a:picLocks noChangeAspect="1"/>
            </p:cNvPicPr>
            <p:nvPr/>
          </p:nvPicPr>
          <p:blipFill>
            <a:blip r:embed="rId6"/>
            <a:stretch>
              <a:fillRect/>
            </a:stretch>
          </p:blipFill>
          <p:spPr>
            <a:xfrm>
              <a:off x="8774" y="7463"/>
              <a:ext cx="3574" cy="2681"/>
            </a:xfrm>
            <a:prstGeom prst="rect">
              <a:avLst/>
            </a:prstGeom>
          </p:spPr>
        </p:pic>
        <p:pic>
          <p:nvPicPr>
            <p:cNvPr id="25" name="Picture 24" descr="rgb_1586"/>
            <p:cNvPicPr>
              <a:picLocks noChangeAspect="1"/>
            </p:cNvPicPr>
            <p:nvPr/>
          </p:nvPicPr>
          <p:blipFill>
            <a:blip r:embed="rId7"/>
            <a:stretch>
              <a:fillRect/>
            </a:stretch>
          </p:blipFill>
          <p:spPr>
            <a:xfrm>
              <a:off x="1701" y="7471"/>
              <a:ext cx="3562" cy="2672"/>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85090" y="146050"/>
            <a:ext cx="12127230" cy="9384665"/>
            <a:chOff x="134" y="230"/>
            <a:chExt cx="19098" cy="14779"/>
          </a:xfrm>
        </p:grpSpPr>
        <p:grpSp>
          <p:nvGrpSpPr>
            <p:cNvPr id="33" name="Group 32"/>
            <p:cNvGrpSpPr/>
            <p:nvPr/>
          </p:nvGrpSpPr>
          <p:grpSpPr>
            <a:xfrm>
              <a:off x="134" y="230"/>
              <a:ext cx="19098" cy="11379"/>
              <a:chOff x="134" y="230"/>
              <a:chExt cx="19098" cy="11379"/>
            </a:xfrm>
          </p:grpSpPr>
          <p:grpSp>
            <p:nvGrpSpPr>
              <p:cNvPr id="22" name="Group 21"/>
              <p:cNvGrpSpPr/>
              <p:nvPr/>
            </p:nvGrpSpPr>
            <p:grpSpPr>
              <a:xfrm>
                <a:off x="141" y="230"/>
                <a:ext cx="19089" cy="4587"/>
                <a:chOff x="191" y="1116"/>
                <a:chExt cx="19089" cy="4587"/>
              </a:xfrm>
            </p:grpSpPr>
            <p:pic>
              <p:nvPicPr>
                <p:cNvPr id="5" name="Picture 4" descr="Screenshot from 2021-11-18 16-27-21"/>
                <p:cNvPicPr>
                  <a:picLocks noChangeAspect="1"/>
                </p:cNvPicPr>
                <p:nvPr/>
              </p:nvPicPr>
              <p:blipFill>
                <a:blip r:embed="rId1"/>
                <a:stretch>
                  <a:fillRect/>
                </a:stretch>
              </p:blipFill>
              <p:spPr>
                <a:xfrm>
                  <a:off x="9212" y="1118"/>
                  <a:ext cx="5115" cy="4585"/>
                </a:xfrm>
                <a:prstGeom prst="rect">
                  <a:avLst/>
                </a:prstGeom>
                <a:ln w="28575" cmpd="sng">
                  <a:noFill/>
                  <a:prstDash val="solid"/>
                </a:ln>
              </p:spPr>
            </p:pic>
            <p:grpSp>
              <p:nvGrpSpPr>
                <p:cNvPr id="21" name="Group 20"/>
                <p:cNvGrpSpPr/>
                <p:nvPr/>
              </p:nvGrpSpPr>
              <p:grpSpPr>
                <a:xfrm>
                  <a:off x="191" y="1116"/>
                  <a:ext cx="19089" cy="4587"/>
                  <a:chOff x="157" y="2800"/>
                  <a:chExt cx="19089" cy="4587"/>
                </a:xfrm>
              </p:grpSpPr>
              <p:pic>
                <p:nvPicPr>
                  <p:cNvPr id="7" name="Picture 6" descr="Screenshot from 2021-11-25 20-10-23"/>
                  <p:cNvPicPr>
                    <a:picLocks noChangeAspect="1"/>
                  </p:cNvPicPr>
                  <p:nvPr/>
                </p:nvPicPr>
                <p:blipFill>
                  <a:blip r:embed="rId2"/>
                  <a:stretch>
                    <a:fillRect/>
                  </a:stretch>
                </p:blipFill>
                <p:spPr>
                  <a:xfrm>
                    <a:off x="157" y="2802"/>
                    <a:ext cx="4566" cy="4585"/>
                  </a:xfrm>
                  <a:prstGeom prst="rect">
                    <a:avLst/>
                  </a:prstGeom>
                  <a:ln w="28575" cmpd="sng">
                    <a:noFill/>
                    <a:prstDash val="solid"/>
                  </a:ln>
                </p:spPr>
              </p:pic>
              <p:pic>
                <p:nvPicPr>
                  <p:cNvPr id="10" name="Picture 9" descr="Screenshot from 2021-11-25 20-24-55"/>
                  <p:cNvPicPr>
                    <a:picLocks noChangeAspect="1"/>
                  </p:cNvPicPr>
                  <p:nvPr/>
                </p:nvPicPr>
                <p:blipFill>
                  <a:blip r:embed="rId3"/>
                  <a:srcRect/>
                  <a:stretch>
                    <a:fillRect/>
                  </a:stretch>
                </p:blipFill>
                <p:spPr>
                  <a:xfrm>
                    <a:off x="4723" y="2802"/>
                    <a:ext cx="4455" cy="4584"/>
                  </a:xfrm>
                  <a:prstGeom prst="rect">
                    <a:avLst/>
                  </a:prstGeom>
                  <a:ln w="28575" cmpd="sng">
                    <a:noFill/>
                    <a:prstDash val="solid"/>
                  </a:ln>
                </p:spPr>
              </p:pic>
              <p:pic>
                <p:nvPicPr>
                  <p:cNvPr id="6" name="Picture 5" descr="Screenshot from 2021-11-19 00-07-09"/>
                  <p:cNvPicPr>
                    <a:picLocks noChangeAspect="1"/>
                  </p:cNvPicPr>
                  <p:nvPr/>
                </p:nvPicPr>
                <p:blipFill>
                  <a:blip r:embed="rId4"/>
                  <a:stretch>
                    <a:fillRect/>
                  </a:stretch>
                </p:blipFill>
                <p:spPr>
                  <a:xfrm>
                    <a:off x="14291" y="2800"/>
                    <a:ext cx="4955" cy="4585"/>
                  </a:xfrm>
                  <a:prstGeom prst="rect">
                    <a:avLst/>
                  </a:prstGeom>
                  <a:ln w="28575" cmpd="sng">
                    <a:noFill/>
                    <a:prstDash val="solid"/>
                  </a:ln>
                </p:spPr>
              </p:pic>
            </p:grpSp>
          </p:grpSp>
          <p:pic>
            <p:nvPicPr>
              <p:cNvPr id="23" name="Picture 22" descr="rgb_4528"/>
              <p:cNvPicPr>
                <a:picLocks noChangeAspect="1"/>
              </p:cNvPicPr>
              <p:nvPr/>
            </p:nvPicPr>
            <p:blipFill>
              <a:blip r:embed="rId5"/>
              <a:stretch>
                <a:fillRect/>
              </a:stretch>
            </p:blipFill>
            <p:spPr>
              <a:xfrm>
                <a:off x="141" y="4812"/>
                <a:ext cx="4566" cy="3390"/>
              </a:xfrm>
              <a:prstGeom prst="rect">
                <a:avLst/>
              </a:prstGeom>
            </p:spPr>
          </p:pic>
          <p:pic>
            <p:nvPicPr>
              <p:cNvPr id="24" name="Picture 23" descr="rgb_5252"/>
              <p:cNvPicPr>
                <a:picLocks noChangeAspect="1"/>
              </p:cNvPicPr>
              <p:nvPr/>
            </p:nvPicPr>
            <p:blipFill>
              <a:blip r:embed="rId6"/>
              <a:stretch>
                <a:fillRect/>
              </a:stretch>
            </p:blipFill>
            <p:spPr>
              <a:xfrm>
                <a:off x="4676" y="4813"/>
                <a:ext cx="4521" cy="3391"/>
              </a:xfrm>
              <a:prstGeom prst="rect">
                <a:avLst/>
              </a:prstGeom>
            </p:spPr>
          </p:pic>
          <p:pic>
            <p:nvPicPr>
              <p:cNvPr id="25" name="Picture 24" descr="rgb_6044"/>
              <p:cNvPicPr>
                <a:picLocks noChangeAspect="1"/>
              </p:cNvPicPr>
              <p:nvPr/>
            </p:nvPicPr>
            <p:blipFill>
              <a:blip r:embed="rId7"/>
              <a:stretch>
                <a:fillRect/>
              </a:stretch>
            </p:blipFill>
            <p:spPr>
              <a:xfrm>
                <a:off x="9197" y="4813"/>
                <a:ext cx="5078" cy="3393"/>
              </a:xfrm>
              <a:prstGeom prst="rect">
                <a:avLst/>
              </a:prstGeom>
            </p:spPr>
          </p:pic>
          <p:pic>
            <p:nvPicPr>
              <p:cNvPr id="26" name="Picture 25" descr="rgb_6220"/>
              <p:cNvPicPr>
                <a:picLocks noChangeAspect="1"/>
              </p:cNvPicPr>
              <p:nvPr/>
            </p:nvPicPr>
            <p:blipFill>
              <a:blip r:embed="rId8"/>
              <a:stretch>
                <a:fillRect/>
              </a:stretch>
            </p:blipFill>
            <p:spPr>
              <a:xfrm>
                <a:off x="14275" y="4813"/>
                <a:ext cx="4957" cy="3389"/>
              </a:xfrm>
              <a:prstGeom prst="rect">
                <a:avLst/>
              </a:prstGeom>
            </p:spPr>
          </p:pic>
          <p:pic>
            <p:nvPicPr>
              <p:cNvPr id="27" name="Picture 26" descr="rgb_21281"/>
              <p:cNvPicPr>
                <a:picLocks noChangeAspect="1"/>
              </p:cNvPicPr>
              <p:nvPr/>
            </p:nvPicPr>
            <p:blipFill>
              <a:blip r:embed="rId9"/>
              <a:stretch>
                <a:fillRect/>
              </a:stretch>
            </p:blipFill>
            <p:spPr>
              <a:xfrm>
                <a:off x="134" y="8202"/>
                <a:ext cx="4542" cy="3407"/>
              </a:xfrm>
              <a:prstGeom prst="rect">
                <a:avLst/>
              </a:prstGeom>
            </p:spPr>
          </p:pic>
          <p:pic>
            <p:nvPicPr>
              <p:cNvPr id="28" name="Picture 27" descr="rgb_21623"/>
              <p:cNvPicPr>
                <a:picLocks noChangeAspect="1"/>
              </p:cNvPicPr>
              <p:nvPr/>
            </p:nvPicPr>
            <p:blipFill>
              <a:blip r:embed="rId10"/>
              <a:stretch>
                <a:fillRect/>
              </a:stretch>
            </p:blipFill>
            <p:spPr>
              <a:xfrm>
                <a:off x="4675" y="8202"/>
                <a:ext cx="4542" cy="3407"/>
              </a:xfrm>
              <a:prstGeom prst="rect">
                <a:avLst/>
              </a:prstGeom>
            </p:spPr>
          </p:pic>
          <p:pic>
            <p:nvPicPr>
              <p:cNvPr id="31" name="Picture 30" descr="rgb_22220"/>
              <p:cNvPicPr>
                <a:picLocks noChangeAspect="1"/>
              </p:cNvPicPr>
              <p:nvPr/>
            </p:nvPicPr>
            <p:blipFill>
              <a:blip r:embed="rId11"/>
              <a:stretch>
                <a:fillRect/>
              </a:stretch>
            </p:blipFill>
            <p:spPr>
              <a:xfrm>
                <a:off x="9217" y="8202"/>
                <a:ext cx="5058" cy="3407"/>
              </a:xfrm>
              <a:prstGeom prst="rect">
                <a:avLst/>
              </a:prstGeom>
            </p:spPr>
          </p:pic>
          <p:pic>
            <p:nvPicPr>
              <p:cNvPr id="32" name="Picture 31" descr="rgb_22353"/>
              <p:cNvPicPr>
                <a:picLocks noChangeAspect="1"/>
              </p:cNvPicPr>
              <p:nvPr/>
            </p:nvPicPr>
            <p:blipFill>
              <a:blip r:embed="rId12"/>
              <a:stretch>
                <a:fillRect/>
              </a:stretch>
            </p:blipFill>
            <p:spPr>
              <a:xfrm>
                <a:off x="14277" y="8202"/>
                <a:ext cx="4954" cy="3407"/>
              </a:xfrm>
              <a:prstGeom prst="rect">
                <a:avLst/>
              </a:prstGeom>
            </p:spPr>
          </p:pic>
        </p:grpSp>
        <p:pic>
          <p:nvPicPr>
            <p:cNvPr id="34" name="Picture 33" descr="rgb_3932"/>
            <p:cNvPicPr>
              <a:picLocks noChangeAspect="1"/>
            </p:cNvPicPr>
            <p:nvPr/>
          </p:nvPicPr>
          <p:blipFill>
            <a:blip r:embed="rId13"/>
            <a:stretch>
              <a:fillRect/>
            </a:stretch>
          </p:blipFill>
          <p:spPr>
            <a:xfrm>
              <a:off x="141" y="11609"/>
              <a:ext cx="4534" cy="3401"/>
            </a:xfrm>
            <a:prstGeom prst="rect">
              <a:avLst/>
            </a:prstGeom>
          </p:spPr>
        </p:pic>
        <p:pic>
          <p:nvPicPr>
            <p:cNvPr id="36" name="Picture 35" descr="rgb_4808"/>
            <p:cNvPicPr>
              <a:picLocks noChangeAspect="1"/>
            </p:cNvPicPr>
            <p:nvPr/>
          </p:nvPicPr>
          <p:blipFill>
            <a:blip r:embed="rId14"/>
            <a:stretch>
              <a:fillRect/>
            </a:stretch>
          </p:blipFill>
          <p:spPr>
            <a:xfrm>
              <a:off x="4675" y="11609"/>
              <a:ext cx="4533" cy="3400"/>
            </a:xfrm>
            <a:prstGeom prst="rect">
              <a:avLst/>
            </a:prstGeom>
          </p:spPr>
        </p:pic>
        <p:pic>
          <p:nvPicPr>
            <p:cNvPr id="37" name="Picture 36" descr="rgb_5176"/>
            <p:cNvPicPr>
              <a:picLocks noChangeAspect="1"/>
            </p:cNvPicPr>
            <p:nvPr/>
          </p:nvPicPr>
          <p:blipFill>
            <a:blip r:embed="rId15"/>
            <a:stretch>
              <a:fillRect/>
            </a:stretch>
          </p:blipFill>
          <p:spPr>
            <a:xfrm>
              <a:off x="9217" y="11609"/>
              <a:ext cx="5060" cy="3400"/>
            </a:xfrm>
            <a:prstGeom prst="rect">
              <a:avLst/>
            </a:prstGeom>
          </p:spPr>
        </p:pic>
        <p:pic>
          <p:nvPicPr>
            <p:cNvPr id="38" name="Picture 37" descr="rgb_5456"/>
            <p:cNvPicPr>
              <a:picLocks noChangeAspect="1"/>
            </p:cNvPicPr>
            <p:nvPr/>
          </p:nvPicPr>
          <p:blipFill>
            <a:blip r:embed="rId16"/>
            <a:stretch>
              <a:fillRect/>
            </a:stretch>
          </p:blipFill>
          <p:spPr>
            <a:xfrm>
              <a:off x="14277" y="11609"/>
              <a:ext cx="4955" cy="340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 闭环视觉伺服</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14"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Hutchinson S, Hager G D, Corke P I. A tutorial on visual servo control[J]. IEEE transactions on robotics and automation, 1996, 12(5): 651-670.</a:t>
            </a:r>
            <a:endParaRPr lang="en-US" altLang="zh-CN" sz="1000" dirty="0">
              <a:latin typeface="+mn-lt"/>
              <a:ea typeface="+mn-ea"/>
            </a:endParaRPr>
          </a:p>
        </p:txBody>
      </p:sp>
      <p:sp>
        <p:nvSpPr>
          <p:cNvPr id="20" name="Text Box 19"/>
          <p:cNvSpPr txBox="1"/>
          <p:nvPr/>
        </p:nvSpPr>
        <p:spPr>
          <a:xfrm>
            <a:off x="1041400" y="1648460"/>
            <a:ext cx="3693160" cy="1014730"/>
          </a:xfrm>
          <a:prstGeom prst="rect">
            <a:avLst/>
          </a:prstGeom>
          <a:solidFill>
            <a:schemeClr val="bg1"/>
          </a:solidFill>
        </p:spPr>
        <p:txBody>
          <a:bodyPr wrap="square" rtlCol="0">
            <a:spAutoFit/>
          </a:bodyPr>
          <a:lstStyle/>
          <a:p>
            <a:r>
              <a:rPr lang="en-US" altLang="en-US" sz="2000" dirty="0">
                <a:latin typeface="+mn-lt"/>
                <a:ea typeface="+mn-ea"/>
              </a:rPr>
              <a:t>纯计算速度慢，规划的只是可行路径、不是最优路径，规划可能会失败</a:t>
            </a:r>
            <a:endParaRPr lang="en-US" altLang="en-US" sz="2000" dirty="0">
              <a:latin typeface="+mn-lt"/>
              <a:ea typeface="+mn-ea"/>
            </a:endParaRPr>
          </a:p>
        </p:txBody>
      </p:sp>
      <p:pic>
        <p:nvPicPr>
          <p:cNvPr id="36" name="Picture 35" descr="Screenshot from 2020-12-14 11-01-30"/>
          <p:cNvPicPr>
            <a:picLocks noChangeAspect="1"/>
          </p:cNvPicPr>
          <p:nvPr/>
        </p:nvPicPr>
        <p:blipFill>
          <a:blip r:embed="rId1"/>
          <a:stretch>
            <a:fillRect/>
          </a:stretch>
        </p:blipFill>
        <p:spPr>
          <a:xfrm>
            <a:off x="156845" y="2663190"/>
            <a:ext cx="6100445" cy="2901950"/>
          </a:xfrm>
          <a:prstGeom prst="rect">
            <a:avLst/>
          </a:prstGeom>
        </p:spPr>
      </p:pic>
      <p:pic>
        <p:nvPicPr>
          <p:cNvPr id="37" name="Picture 36" descr="Screenshot from 2020-12-14 11-01-40"/>
          <p:cNvPicPr>
            <a:picLocks noChangeAspect="1"/>
          </p:cNvPicPr>
          <p:nvPr/>
        </p:nvPicPr>
        <p:blipFill>
          <a:blip r:embed="rId2"/>
          <a:stretch>
            <a:fillRect/>
          </a:stretch>
        </p:blipFill>
        <p:spPr>
          <a:xfrm>
            <a:off x="6257290" y="2609850"/>
            <a:ext cx="5727065" cy="2955290"/>
          </a:xfrm>
          <a:prstGeom prst="rect">
            <a:avLst/>
          </a:prstGeom>
        </p:spPr>
      </p:pic>
      <p:sp>
        <p:nvSpPr>
          <p:cNvPr id="38" name="Text Box 37"/>
          <p:cNvSpPr txBox="1"/>
          <p:nvPr/>
        </p:nvSpPr>
        <p:spPr>
          <a:xfrm>
            <a:off x="6374130" y="1648460"/>
            <a:ext cx="4918710" cy="706755"/>
          </a:xfrm>
          <a:prstGeom prst="rect">
            <a:avLst/>
          </a:prstGeom>
          <a:solidFill>
            <a:schemeClr val="bg1"/>
          </a:solidFill>
        </p:spPr>
        <p:txBody>
          <a:bodyPr wrap="square" rtlCol="0">
            <a:spAutoFit/>
          </a:bodyPr>
          <a:lstStyle/>
          <a:p>
            <a:r>
              <a:rPr lang="en-US" altLang="en-US" sz="2000" dirty="0">
                <a:latin typeface="+mn-lt"/>
                <a:ea typeface="+mn-ea"/>
              </a:rPr>
              <a:t>feature extraction和control law纯计算方法，可以用网络代替</a:t>
            </a:r>
            <a:endParaRPr lang="en-US" altLang="en-US" sz="2000" dirty="0">
              <a:latin typeface="+mn-lt"/>
              <a:ea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36550" y="1736725"/>
            <a:ext cx="11370310" cy="2763520"/>
            <a:chOff x="-635" y="3053"/>
            <a:chExt cx="17906" cy="4352"/>
          </a:xfrm>
        </p:grpSpPr>
        <p:grpSp>
          <p:nvGrpSpPr>
            <p:cNvPr id="18" name="Group 17"/>
            <p:cNvGrpSpPr/>
            <p:nvPr/>
          </p:nvGrpSpPr>
          <p:grpSpPr>
            <a:xfrm>
              <a:off x="5737" y="3053"/>
              <a:ext cx="11534" cy="4352"/>
              <a:chOff x="557" y="3019"/>
              <a:chExt cx="11534" cy="4352"/>
            </a:xfrm>
          </p:grpSpPr>
          <p:pic>
            <p:nvPicPr>
              <p:cNvPr id="2" name="Picture 1" descr="Screenshot from 2021-11-25 23-30-25"/>
              <p:cNvPicPr>
                <a:picLocks noChangeAspect="1"/>
              </p:cNvPicPr>
              <p:nvPr/>
            </p:nvPicPr>
            <p:blipFill>
              <a:blip r:embed="rId1"/>
              <a:stretch>
                <a:fillRect/>
              </a:stretch>
            </p:blipFill>
            <p:spPr>
              <a:xfrm>
                <a:off x="557" y="3019"/>
                <a:ext cx="5387" cy="4352"/>
              </a:xfrm>
              <a:prstGeom prst="rect">
                <a:avLst/>
              </a:prstGeom>
              <a:ln w="28575" cmpd="sng">
                <a:solidFill>
                  <a:schemeClr val="bg1"/>
                </a:solidFill>
                <a:prstDash val="solid"/>
              </a:ln>
            </p:spPr>
          </p:pic>
          <p:pic>
            <p:nvPicPr>
              <p:cNvPr id="3" name="Picture 2" descr="1_screenshot_25.11.2021"/>
              <p:cNvPicPr>
                <a:picLocks noChangeAspect="1"/>
              </p:cNvPicPr>
              <p:nvPr/>
            </p:nvPicPr>
            <p:blipFill>
              <a:blip r:embed="rId2"/>
              <a:srcRect/>
              <a:stretch>
                <a:fillRect/>
              </a:stretch>
            </p:blipFill>
            <p:spPr>
              <a:xfrm>
                <a:off x="5827" y="3019"/>
                <a:ext cx="6265" cy="4351"/>
              </a:xfrm>
              <a:prstGeom prst="rect">
                <a:avLst/>
              </a:prstGeom>
              <a:ln w="28575" cmpd="sng">
                <a:solidFill>
                  <a:schemeClr val="bg1"/>
                </a:solidFill>
                <a:prstDash val="solid"/>
              </a:ln>
            </p:spPr>
          </p:pic>
        </p:grpSp>
        <p:pic>
          <p:nvPicPr>
            <p:cNvPr id="4" name="Picture 3" descr="3_screenshot_25.11.2021"/>
            <p:cNvPicPr>
              <a:picLocks noChangeAspect="1"/>
            </p:cNvPicPr>
            <p:nvPr/>
          </p:nvPicPr>
          <p:blipFill>
            <a:blip r:embed="rId3"/>
            <a:srcRect/>
            <a:stretch>
              <a:fillRect/>
            </a:stretch>
          </p:blipFill>
          <p:spPr>
            <a:xfrm>
              <a:off x="-635" y="3054"/>
              <a:ext cx="6372" cy="4351"/>
            </a:xfrm>
            <a:prstGeom prst="rect">
              <a:avLst/>
            </a:prstGeom>
            <a:ln w="28575" cmpd="sng">
              <a:solidFill>
                <a:schemeClr val="bg1"/>
              </a:solidFill>
              <a:prstDash val="solid"/>
            </a:ln>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3556000" y="1989773"/>
            <a:ext cx="5080000" cy="2122805"/>
          </a:xfrm>
          <a:prstGeom prst="rect">
            <a:avLst/>
          </a:prstGeom>
          <a:noFill/>
          <a:ln w="9525">
            <a:noFill/>
          </a:ln>
        </p:spPr>
        <p:txBody>
          <a:bodyPr>
            <a:spAutoFit/>
          </a:bodyPr>
          <a:lstStyle/>
          <a:p>
            <a:pPr marL="0" indent="0"/>
            <a:r>
              <a:rPr lang="zh-CN" sz="1200" b="0">
                <a:cs typeface="宋体" charset="0"/>
              </a:rPr>
              <a:t>奇点和碰撞处理</a:t>
            </a:r>
            <a:endParaRPr lang="zh-CN" sz="1200" b="0">
              <a:cs typeface="宋体" charset="0"/>
            </a:endParaRPr>
          </a:p>
          <a:p>
            <a:pPr marL="0" indent="0"/>
            <a:r>
              <a:rPr lang="zh-CN" sz="1200" b="0">
                <a:cs typeface="宋体" charset="0"/>
              </a:rPr>
              <a:t>得到关节的速度之后，还需要根据相对奇点的距离计算速度比例，越接近奇点，速度必须降低来保护机械臂。</a:t>
            </a:r>
            <a:r>
              <a:rPr lang="en-US" sz="1200" b="0">
                <a:latin typeface="Times New Roman" pitchFamily="18" charset="0"/>
                <a:cs typeface="宋体" charset="0"/>
              </a:rPr>
              <a:t>Svd</a:t>
            </a:r>
            <a:r>
              <a:rPr lang="zh-CN" sz="1200" b="0">
                <a:cs typeface="宋体" charset="0"/>
              </a:rPr>
              <a:t>矩阵中的Ｕ矩阵的最后一行向量的方向指向或者背向奇点位置，符号很容易翻转，必须做额外的检查，进一步计算查看雅克比的条件是否降低，条件计算公式如式６所示</a:t>
            </a:r>
            <a:r>
              <a:rPr lang="en-US" sz="1200" b="0" baseline="30000">
                <a:latin typeface="Times New Roman" pitchFamily="18" charset="0"/>
                <a:cs typeface="宋体" charset="0"/>
              </a:rPr>
              <a:t>[35]</a:t>
            </a:r>
            <a:r>
              <a:rPr lang="zh-CN" sz="1200" b="0">
                <a:cs typeface="宋体" charset="0"/>
              </a:rPr>
              <a:t>，条件值等于奇异值中的最大值除以最小值。如果条件值降低则为指向奇点的方向。可以往关节上加角速度方向上的小量，得到新的雅克比矩阵，再计算得到新的条件，与之前角度上的条件比较大小即可得知方向。如果方向为朝向奇点运动，而且当前速度该方向一致，则需要减速，可以将速度在最低奇点条件阈值和最高奇点条件阈值间直接线性降低，在超过阈值后直接停止，最终实现减速往奇点运动的效果。</a:t>
            </a:r>
            <a:endParaRPr lang="en-US"/>
          </a:p>
        </p:txBody>
      </p:sp>
      <p:pic>
        <p:nvPicPr>
          <p:cNvPr id="5" name="Picture 4"/>
          <p:cNvPicPr/>
          <p:nvPr/>
        </p:nvPicPr>
        <p:blipFill>
          <a:blip r:embed="rId1"/>
          <a:stretch>
            <a:fillRect/>
          </a:stretch>
        </p:blipFill>
        <p:spPr>
          <a:xfrm>
            <a:off x="3556000" y="4112578"/>
            <a:ext cx="2762250" cy="295275"/>
          </a:xfrm>
          <a:prstGeom prst="rect">
            <a:avLst/>
          </a:prstGeom>
          <a:noFill/>
          <a:ln w="9525">
            <a:noFill/>
          </a:ln>
        </p:spPr>
      </p:pic>
      <p:sp>
        <p:nvSpPr>
          <p:cNvPr id="101" name="Text Box 100"/>
          <p:cNvSpPr txBox="1"/>
          <p:nvPr/>
        </p:nvSpPr>
        <p:spPr>
          <a:xfrm>
            <a:off x="3556000" y="4407853"/>
            <a:ext cx="5080000" cy="460375"/>
          </a:xfrm>
          <a:prstGeom prst="rect">
            <a:avLst/>
          </a:prstGeom>
          <a:noFill/>
          <a:ln w="9525">
            <a:noFill/>
          </a:ln>
        </p:spPr>
        <p:txBody>
          <a:bodyPr>
            <a:spAutoFit/>
          </a:bodyPr>
          <a:lstStyle/>
          <a:p>
            <a:pPr marL="0" indent="266700" algn="ctr"/>
            <a:endParaRPr lang="en-US" sz="1200" b="0">
              <a:latin typeface="Times New Roman" pitchFamily="18" charset="0"/>
              <a:cs typeface="宋体" charset="0"/>
            </a:endParaRPr>
          </a:p>
          <a:p>
            <a:pPr marL="0" indent="266700" algn="ctr"/>
            <a:r>
              <a:rPr lang="en-US" sz="1200" b="0">
                <a:latin typeface="Times New Roman" pitchFamily="18" charset="0"/>
                <a:cs typeface="宋体" charset="0"/>
              </a:rPr>
              <a:t> </a:t>
            </a:r>
            <a:r>
              <a:rPr lang="zh-CN" sz="1200" b="0">
                <a:cs typeface="宋体" charset="0"/>
              </a:rPr>
              <a:t>　式６</a:t>
            </a:r>
            <a:endParaRPr lang="en-US"/>
          </a:p>
        </p:txBody>
      </p:sp>
      <p:grpSp>
        <p:nvGrpSpPr>
          <p:cNvPr id="21" name="Group 20"/>
          <p:cNvGrpSpPr/>
          <p:nvPr/>
        </p:nvGrpSpPr>
        <p:grpSpPr>
          <a:xfrm>
            <a:off x="153035" y="741045"/>
            <a:ext cx="8874125" cy="2912110"/>
            <a:chOff x="157" y="2800"/>
            <a:chExt cx="13975" cy="4586"/>
          </a:xfrm>
        </p:grpSpPr>
        <p:grpSp>
          <p:nvGrpSpPr>
            <p:cNvPr id="9" name="Group 8"/>
            <p:cNvGrpSpPr/>
            <p:nvPr/>
          </p:nvGrpSpPr>
          <p:grpSpPr>
            <a:xfrm>
              <a:off x="157" y="2801"/>
              <a:ext cx="4566" cy="4584"/>
              <a:chOff x="1975" y="3394"/>
              <a:chExt cx="4566" cy="4584"/>
            </a:xfrm>
          </p:grpSpPr>
          <p:pic>
            <p:nvPicPr>
              <p:cNvPr id="7" name="Picture 6" descr="Screenshot from 2021-11-25 20-10-23"/>
              <p:cNvPicPr>
                <a:picLocks noChangeAspect="1"/>
              </p:cNvPicPr>
              <p:nvPr/>
            </p:nvPicPr>
            <p:blipFill>
              <a:blip r:embed="rId2"/>
              <a:stretch>
                <a:fillRect/>
              </a:stretch>
            </p:blipFill>
            <p:spPr>
              <a:xfrm>
                <a:off x="1975" y="3394"/>
                <a:ext cx="4566" cy="4584"/>
              </a:xfrm>
              <a:prstGeom prst="rect">
                <a:avLst/>
              </a:prstGeom>
              <a:ln w="28575" cmpd="sng">
                <a:solidFill>
                  <a:srgbClr val="2C2C2C"/>
                </a:solidFill>
                <a:prstDash val="solid"/>
              </a:ln>
            </p:spPr>
          </p:pic>
          <p:sp>
            <p:nvSpPr>
              <p:cNvPr id="8" name="Oval 7"/>
              <p:cNvSpPr/>
              <p:nvPr/>
            </p:nvSpPr>
            <p:spPr>
              <a:xfrm>
                <a:off x="4507" y="5624"/>
                <a:ext cx="136" cy="124"/>
              </a:xfrm>
              <a:prstGeom prst="ellipse">
                <a:avLst/>
              </a:prstGeom>
              <a:solidFill>
                <a:schemeClr val="accent3"/>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grpSp>
          <p:nvGrpSpPr>
            <p:cNvPr id="16" name="Group 15"/>
            <p:cNvGrpSpPr/>
            <p:nvPr/>
          </p:nvGrpSpPr>
          <p:grpSpPr>
            <a:xfrm>
              <a:off x="4723" y="2802"/>
              <a:ext cx="4454" cy="4584"/>
              <a:chOff x="4318" y="2607"/>
              <a:chExt cx="4454" cy="4584"/>
            </a:xfrm>
          </p:grpSpPr>
          <p:pic>
            <p:nvPicPr>
              <p:cNvPr id="10" name="Picture 9" descr="Screenshot from 2021-11-25 20-24-55"/>
              <p:cNvPicPr>
                <a:picLocks noChangeAspect="1"/>
              </p:cNvPicPr>
              <p:nvPr/>
            </p:nvPicPr>
            <p:blipFill>
              <a:blip r:embed="rId3"/>
              <a:srcRect/>
              <a:stretch>
                <a:fillRect/>
              </a:stretch>
            </p:blipFill>
            <p:spPr>
              <a:xfrm>
                <a:off x="4318" y="2607"/>
                <a:ext cx="4455" cy="4584"/>
              </a:xfrm>
              <a:prstGeom prst="rect">
                <a:avLst/>
              </a:prstGeom>
              <a:ln w="28575" cmpd="sng">
                <a:solidFill>
                  <a:srgbClr val="2C2C2C"/>
                </a:solidFill>
                <a:prstDash val="solid"/>
              </a:ln>
            </p:spPr>
          </p:pic>
          <p:sp>
            <p:nvSpPr>
              <p:cNvPr id="11" name="Oval 10"/>
              <p:cNvSpPr/>
              <p:nvPr/>
            </p:nvSpPr>
            <p:spPr>
              <a:xfrm>
                <a:off x="6611" y="4601"/>
                <a:ext cx="136" cy="124"/>
              </a:xfrm>
              <a:prstGeom prst="ellipse">
                <a:avLst/>
              </a:prstGeom>
              <a:solidFill>
                <a:schemeClr val="accent3"/>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sp>
          <p:nvSpPr>
            <p:cNvPr id="2" name="Text Box 1"/>
            <p:cNvSpPr txBox="1"/>
            <p:nvPr/>
          </p:nvSpPr>
          <p:spPr>
            <a:xfrm>
              <a:off x="296" y="2903"/>
              <a:ext cx="4288" cy="1113"/>
            </a:xfrm>
            <a:prstGeom prst="rect">
              <a:avLst/>
            </a:prstGeom>
            <a:solidFill>
              <a:schemeClr val="bg1"/>
            </a:solidFill>
          </p:spPr>
          <p:txBody>
            <a:bodyPr wrap="none" rtlCol="0">
              <a:spAutoFit/>
            </a:bodyPr>
            <a:lstStyle/>
            <a:p>
              <a:r>
                <a:rPr lang="en-US" altLang="en-US" sz="2000" dirty="0">
                  <a:latin typeface="+mn-lt"/>
                  <a:ea typeface="+mn-ea"/>
                </a:rPr>
                <a:t>阶段一：</a:t>
              </a:r>
              <a:endParaRPr lang="en-US" altLang="en-US" sz="2000" dirty="0">
                <a:latin typeface="+mn-lt"/>
                <a:ea typeface="+mn-ea"/>
              </a:endParaRPr>
            </a:p>
            <a:p>
              <a:r>
                <a:rPr lang="en-US" altLang="en-US" sz="2000" dirty="0">
                  <a:latin typeface="+mn-lt"/>
                  <a:ea typeface="+mn-ea"/>
                </a:rPr>
                <a:t>识别把手抓取点并移动</a:t>
              </a:r>
              <a:endParaRPr lang="en-US" altLang="en-US" sz="2000" dirty="0">
                <a:latin typeface="+mn-lt"/>
                <a:ea typeface="+mn-ea"/>
              </a:endParaRPr>
            </a:p>
          </p:txBody>
        </p:sp>
        <p:sp>
          <p:nvSpPr>
            <p:cNvPr id="3" name="Text Box 2"/>
            <p:cNvSpPr txBox="1"/>
            <p:nvPr/>
          </p:nvSpPr>
          <p:spPr>
            <a:xfrm>
              <a:off x="5607" y="2903"/>
              <a:ext cx="2688" cy="1113"/>
            </a:xfrm>
            <a:prstGeom prst="rect">
              <a:avLst/>
            </a:prstGeom>
            <a:solidFill>
              <a:schemeClr val="bg1"/>
            </a:solidFill>
          </p:spPr>
          <p:txBody>
            <a:bodyPr wrap="none" rtlCol="0">
              <a:spAutoFit/>
            </a:bodyPr>
            <a:lstStyle/>
            <a:p>
              <a:r>
                <a:rPr lang="en-US" altLang="en-US" sz="2000" dirty="0">
                  <a:latin typeface="+mn-lt"/>
                  <a:ea typeface="+mn-ea"/>
                </a:rPr>
                <a:t>阶段一：</a:t>
              </a:r>
              <a:endParaRPr lang="en-US" altLang="en-US" sz="2000" dirty="0">
                <a:latin typeface="+mn-lt"/>
                <a:ea typeface="+mn-ea"/>
              </a:endParaRPr>
            </a:p>
            <a:p>
              <a:r>
                <a:rPr lang="en-US" altLang="en-US" sz="2000" dirty="0">
                  <a:latin typeface="+mn-lt"/>
                  <a:ea typeface="+mn-ea"/>
                </a:rPr>
                <a:t>成功抓住把手</a:t>
              </a:r>
              <a:endParaRPr lang="en-US" altLang="en-US" sz="2000" dirty="0">
                <a:latin typeface="+mn-lt"/>
                <a:ea typeface="+mn-ea"/>
              </a:endParaRPr>
            </a:p>
          </p:txBody>
        </p:sp>
        <p:grpSp>
          <p:nvGrpSpPr>
            <p:cNvPr id="20" name="Group 19"/>
            <p:cNvGrpSpPr/>
            <p:nvPr/>
          </p:nvGrpSpPr>
          <p:grpSpPr>
            <a:xfrm>
              <a:off x="9178" y="2800"/>
              <a:ext cx="4954" cy="4584"/>
              <a:chOff x="14293" y="2803"/>
              <a:chExt cx="4954" cy="4584"/>
            </a:xfrm>
          </p:grpSpPr>
          <p:grpSp>
            <p:nvGrpSpPr>
              <p:cNvPr id="15" name="Group 14"/>
              <p:cNvGrpSpPr/>
              <p:nvPr/>
            </p:nvGrpSpPr>
            <p:grpSpPr>
              <a:xfrm>
                <a:off x="14293" y="2803"/>
                <a:ext cx="4954" cy="4584"/>
                <a:chOff x="13888" y="2608"/>
                <a:chExt cx="4954" cy="4584"/>
              </a:xfrm>
            </p:grpSpPr>
            <p:pic>
              <p:nvPicPr>
                <p:cNvPr id="6" name="Picture 5" descr="Screenshot from 2021-11-19 00-07-09"/>
                <p:cNvPicPr>
                  <a:picLocks noChangeAspect="1"/>
                </p:cNvPicPr>
                <p:nvPr/>
              </p:nvPicPr>
              <p:blipFill>
                <a:blip r:embed="rId4"/>
                <a:stretch>
                  <a:fillRect/>
                </a:stretch>
              </p:blipFill>
              <p:spPr>
                <a:xfrm>
                  <a:off x="13888" y="2608"/>
                  <a:ext cx="4955" cy="4585"/>
                </a:xfrm>
                <a:prstGeom prst="rect">
                  <a:avLst/>
                </a:prstGeom>
                <a:ln w="28575" cmpd="sng">
                  <a:solidFill>
                    <a:srgbClr val="2C2C2C"/>
                  </a:solidFill>
                  <a:prstDash val="solid"/>
                </a:ln>
              </p:spPr>
            </p:pic>
            <p:cxnSp>
              <p:nvCxnSpPr>
                <p:cNvPr id="13" name="Straight Arrow Connector 12"/>
                <p:cNvCxnSpPr/>
                <p:nvPr/>
              </p:nvCxnSpPr>
              <p:spPr>
                <a:xfrm flipH="1">
                  <a:off x="15224" y="5526"/>
                  <a:ext cx="453" cy="227"/>
                </a:xfrm>
                <a:prstGeom prst="straightConnector1">
                  <a:avLst/>
                </a:prstGeom>
                <a:solidFill>
                  <a:schemeClr val="accent1"/>
                </a:solidFill>
                <a:ln w="19050" cap="flat" cmpd="sng" algn="ctr">
                  <a:solidFill>
                    <a:schemeClr val="accent6"/>
                  </a:solidFill>
                  <a:prstDash val="solid"/>
                  <a:round/>
                  <a:headEnd type="none" w="med" len="med"/>
                  <a:tailEnd type="arrow" w="med" len="med"/>
                </a:ln>
              </p:spPr>
            </p:cxnSp>
          </p:grpSp>
          <p:sp>
            <p:nvSpPr>
              <p:cNvPr id="4" name="Text Box 3"/>
              <p:cNvSpPr txBox="1"/>
              <p:nvPr/>
            </p:nvSpPr>
            <p:spPr>
              <a:xfrm>
                <a:off x="15426" y="2803"/>
                <a:ext cx="3088" cy="1598"/>
              </a:xfrm>
              <a:prstGeom prst="rect">
                <a:avLst/>
              </a:prstGeom>
              <a:solidFill>
                <a:schemeClr val="bg1"/>
              </a:solidFill>
            </p:spPr>
            <p:txBody>
              <a:bodyPr wrap="none" rtlCol="0">
                <a:spAutoFit/>
              </a:bodyPr>
              <a:lstStyle/>
              <a:p>
                <a:r>
                  <a:rPr lang="en-US" altLang="en-US" sz="2000" dirty="0">
                    <a:latin typeface="+mn-lt"/>
                    <a:ea typeface="+mn-ea"/>
                  </a:rPr>
                  <a:t>阶段二：</a:t>
                </a:r>
                <a:endParaRPr lang="en-US" altLang="en-US" sz="2000" dirty="0">
                  <a:latin typeface="+mn-lt"/>
                  <a:ea typeface="+mn-ea"/>
                </a:endParaRPr>
              </a:p>
              <a:p>
                <a:r>
                  <a:rPr lang="en-US" altLang="en-US" sz="2000" dirty="0">
                    <a:latin typeface="+mn-lt"/>
                    <a:ea typeface="+mn-ea"/>
                  </a:rPr>
                  <a:t>识别法线方向，</a:t>
                </a:r>
                <a:endParaRPr lang="en-US" altLang="en-US" sz="2000" dirty="0">
                  <a:latin typeface="+mn-lt"/>
                  <a:ea typeface="+mn-ea"/>
                </a:endParaRPr>
              </a:p>
              <a:p>
                <a:r>
                  <a:rPr lang="en-US" altLang="en-US" sz="2000" dirty="0">
                    <a:latin typeface="+mn-lt"/>
                    <a:ea typeface="+mn-ea"/>
                  </a:rPr>
                  <a:t>沿法线方向移动</a:t>
                </a:r>
                <a:endParaRPr lang="en-US" altLang="en-US" sz="2000" dirty="0">
                  <a:latin typeface="+mn-lt"/>
                  <a:ea typeface="+mn-ea"/>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三、未来工作计划（</a:t>
            </a:r>
            <a:r>
              <a:rPr kumimoji="1" lang="en-US" altLang="zh-CN" dirty="0"/>
              <a:t>2/3</a:t>
            </a:r>
            <a:r>
              <a:rPr kumimoji="1" lang="zh-CN" altLang="en-US" dirty="0"/>
              <a:t>）</a:t>
            </a:r>
            <a:endParaRPr lang="zh-CN" altLang="en-US" dirty="0"/>
          </a:p>
        </p:txBody>
      </p:sp>
      <p:grpSp>
        <p:nvGrpSpPr>
          <p:cNvPr id="32" name="Group 31"/>
          <p:cNvGrpSpPr/>
          <p:nvPr/>
        </p:nvGrpSpPr>
        <p:grpSpPr>
          <a:xfrm>
            <a:off x="535305" y="1555750"/>
            <a:ext cx="10601960" cy="1014730"/>
            <a:chOff x="144" y="3919"/>
            <a:chExt cx="16696" cy="1598"/>
          </a:xfrm>
        </p:grpSpPr>
        <p:grpSp>
          <p:nvGrpSpPr>
            <p:cNvPr id="6" name="Group 5"/>
            <p:cNvGrpSpPr/>
            <p:nvPr/>
          </p:nvGrpSpPr>
          <p:grpSpPr>
            <a:xfrm>
              <a:off x="144" y="3919"/>
              <a:ext cx="16696" cy="1598"/>
              <a:chOff x="470" y="4782"/>
              <a:chExt cx="16696" cy="1598"/>
            </a:xfrm>
          </p:grpSpPr>
          <p:grpSp>
            <p:nvGrpSpPr>
              <p:cNvPr id="2" name="Group 1"/>
              <p:cNvGrpSpPr/>
              <p:nvPr/>
            </p:nvGrpSpPr>
            <p:grpSpPr>
              <a:xfrm>
                <a:off x="470" y="4782"/>
                <a:ext cx="16696" cy="1598"/>
                <a:chOff x="1510" y="4944"/>
                <a:chExt cx="16696" cy="1598"/>
              </a:xfrm>
            </p:grpSpPr>
            <p:sp>
              <p:nvSpPr>
                <p:cNvPr id="9" name="Text Box 8"/>
                <p:cNvSpPr txBox="1"/>
                <p:nvPr/>
              </p:nvSpPr>
              <p:spPr>
                <a:xfrm>
                  <a:off x="1510" y="4944"/>
                  <a:ext cx="4086" cy="1598"/>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遍历partnet数据集调用URDF-Importer接口自动导入家具</a:t>
                  </a:r>
                  <a:endParaRPr lang="en-US" altLang="en-US" sz="2000" dirty="0">
                    <a:latin typeface="+mn-lt"/>
                    <a:ea typeface="+mn-ea"/>
                  </a:endParaRPr>
                </a:p>
              </p:txBody>
            </p:sp>
            <p:sp>
              <p:nvSpPr>
                <p:cNvPr id="27" name="Text Box 26"/>
                <p:cNvSpPr txBox="1"/>
                <p:nvPr/>
              </p:nvSpPr>
              <p:spPr>
                <a:xfrm>
                  <a:off x="6711" y="4944"/>
                  <a:ext cx="4122" cy="1598"/>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遍历家具部件，确定部件运动方向。每个部件平均运动5次</a:t>
                  </a:r>
                  <a:endParaRPr lang="en-US" altLang="en-US" sz="2000" dirty="0">
                    <a:latin typeface="+mn-lt"/>
                    <a:ea typeface="+mn-ea"/>
                  </a:endParaRPr>
                </a:p>
              </p:txBody>
            </p:sp>
            <p:sp>
              <p:nvSpPr>
                <p:cNvPr id="28" name="Text Box 27"/>
                <p:cNvSpPr txBox="1"/>
                <p:nvPr/>
              </p:nvSpPr>
              <p:spPr>
                <a:xfrm>
                  <a:off x="11842" y="5429"/>
                  <a:ext cx="3123" cy="628"/>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遍历五个相机</a:t>
                  </a:r>
                  <a:endParaRPr lang="en-US" altLang="en-US" sz="2000" dirty="0">
                    <a:latin typeface="+mn-lt"/>
                    <a:ea typeface="+mn-ea"/>
                  </a:endParaRPr>
                </a:p>
              </p:txBody>
            </p:sp>
            <p:sp>
              <p:nvSpPr>
                <p:cNvPr id="29" name="Text Box 28"/>
                <p:cNvSpPr txBox="1"/>
                <p:nvPr/>
              </p:nvSpPr>
              <p:spPr>
                <a:xfrm>
                  <a:off x="16303" y="5429"/>
                  <a:ext cx="1903" cy="628"/>
                </a:xfrm>
                <a:prstGeom prst="rect">
                  <a:avLst/>
                </a:prstGeom>
                <a:solidFill>
                  <a:schemeClr val="bg1"/>
                </a:solidFill>
                <a:ln w="28575" cmpd="sng">
                  <a:solidFill>
                    <a:srgbClr val="000000"/>
                  </a:solidFill>
                  <a:prstDash val="solid"/>
                </a:ln>
              </p:spPr>
              <p:txBody>
                <a:bodyPr wrap="square" rtlCol="0" anchor="t">
                  <a:spAutoFit/>
                </a:bodyPr>
                <a:lstStyle/>
                <a:p>
                  <a:r>
                    <a:rPr lang="en-US" altLang="en-US" sz="2000" dirty="0">
                      <a:latin typeface="+mn-lt"/>
                      <a:ea typeface="+mn-ea"/>
                      <a:sym typeface="+mn-ea"/>
                    </a:rPr>
                    <a:t>保存数据</a:t>
                  </a:r>
                  <a:endParaRPr lang="en-US" altLang="en-US" sz="2000" dirty="0">
                    <a:latin typeface="+mn-lt"/>
                    <a:ea typeface="+mn-ea"/>
                    <a:sym typeface="+mn-ea"/>
                  </a:endParaRPr>
                </a:p>
              </p:txBody>
            </p:sp>
            <p:cxnSp>
              <p:nvCxnSpPr>
                <p:cNvPr id="30" name="Straight Arrow Connector 29"/>
                <p:cNvCxnSpPr>
                  <a:stCxn id="27" idx="3"/>
                  <a:endCxn id="28" idx="1"/>
                </p:cNvCxnSpPr>
                <p:nvPr/>
              </p:nvCxnSpPr>
              <p:spPr>
                <a:xfrm>
                  <a:off x="10833" y="5743"/>
                  <a:ext cx="1009"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31" name="Straight Arrow Connector 30"/>
              <p:cNvCxnSpPr>
                <a:stCxn id="28" idx="3"/>
                <a:endCxn id="29" idx="1"/>
              </p:cNvCxnSpPr>
              <p:nvPr/>
            </p:nvCxnSpPr>
            <p:spPr>
              <a:xfrm>
                <a:off x="13925" y="5581"/>
                <a:ext cx="1338"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cxnSp>
          <p:nvCxnSpPr>
            <p:cNvPr id="33" name="Straight Arrow Connector 32"/>
            <p:cNvCxnSpPr>
              <a:stCxn id="9" idx="3"/>
              <a:endCxn id="27" idx="1"/>
            </p:cNvCxnSpPr>
            <p:nvPr/>
          </p:nvCxnSpPr>
          <p:spPr>
            <a:xfrm>
              <a:off x="4230" y="4718"/>
              <a:ext cx="1115"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pic>
        <p:nvPicPr>
          <p:cNvPr id="4" name="Picture 3" descr="normal1"/>
          <p:cNvPicPr>
            <a:picLocks noChangeAspect="1"/>
          </p:cNvPicPr>
          <p:nvPr/>
        </p:nvPicPr>
        <p:blipFill>
          <a:blip r:embed="rId1"/>
          <a:stretch>
            <a:fillRect/>
          </a:stretch>
        </p:blipFill>
        <p:spPr>
          <a:xfrm>
            <a:off x="8947150" y="421640"/>
            <a:ext cx="1513205" cy="1134110"/>
          </a:xfrm>
          <a:prstGeom prst="rect">
            <a:avLst/>
          </a:prstGeom>
        </p:spPr>
      </p:pic>
      <p:pic>
        <p:nvPicPr>
          <p:cNvPr id="5" name="Picture 4" descr="result"/>
          <p:cNvPicPr>
            <a:picLocks noChangeAspect="1"/>
          </p:cNvPicPr>
          <p:nvPr/>
        </p:nvPicPr>
        <p:blipFill>
          <a:blip r:embed="rId2"/>
          <a:stretch>
            <a:fillRect/>
          </a:stretch>
        </p:blipFill>
        <p:spPr>
          <a:xfrm>
            <a:off x="6933565" y="311150"/>
            <a:ext cx="1510665" cy="1133475"/>
          </a:xfrm>
          <a:prstGeom prst="rect">
            <a:avLst/>
          </a:prstGeom>
        </p:spPr>
      </p:pic>
      <p:grpSp>
        <p:nvGrpSpPr>
          <p:cNvPr id="37" name="Group 36"/>
          <p:cNvGrpSpPr/>
          <p:nvPr/>
        </p:nvGrpSpPr>
        <p:grpSpPr>
          <a:xfrm>
            <a:off x="255270" y="2570480"/>
            <a:ext cx="10748645" cy="4092575"/>
            <a:chOff x="402" y="4048"/>
            <a:chExt cx="16927" cy="6445"/>
          </a:xfrm>
        </p:grpSpPr>
        <p:grpSp>
          <p:nvGrpSpPr>
            <p:cNvPr id="18" name="Group 17"/>
            <p:cNvGrpSpPr/>
            <p:nvPr/>
          </p:nvGrpSpPr>
          <p:grpSpPr>
            <a:xfrm>
              <a:off x="402" y="4048"/>
              <a:ext cx="10233" cy="6445"/>
              <a:chOff x="759" y="3198"/>
              <a:chExt cx="10233" cy="6445"/>
            </a:xfrm>
          </p:grpSpPr>
          <p:sp>
            <p:nvSpPr>
              <p:cNvPr id="7" name="Text Box 6"/>
              <p:cNvSpPr txBox="1"/>
              <p:nvPr/>
            </p:nvSpPr>
            <p:spPr>
              <a:xfrm>
                <a:off x="4611" y="3698"/>
                <a:ext cx="831" cy="5475"/>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像素坐标转换为空间坐标</a:t>
                </a:r>
                <a:endParaRPr lang="en-US" altLang="en-US" sz="2000" dirty="0">
                  <a:latin typeface="+mn-lt"/>
                  <a:ea typeface="+mn-ea"/>
                </a:endParaRPr>
              </a:p>
            </p:txBody>
          </p:sp>
          <p:grpSp>
            <p:nvGrpSpPr>
              <p:cNvPr id="17" name="Group 16"/>
              <p:cNvGrpSpPr/>
              <p:nvPr/>
            </p:nvGrpSpPr>
            <p:grpSpPr>
              <a:xfrm>
                <a:off x="759" y="3198"/>
                <a:ext cx="10233" cy="6445"/>
                <a:chOff x="759" y="3198"/>
                <a:chExt cx="10233" cy="6445"/>
              </a:xfrm>
            </p:grpSpPr>
            <p:sp>
              <p:nvSpPr>
                <p:cNvPr id="8" name="Text Box 7"/>
                <p:cNvSpPr txBox="1"/>
                <p:nvPr/>
              </p:nvSpPr>
              <p:spPr>
                <a:xfrm>
                  <a:off x="6401" y="3198"/>
                  <a:ext cx="831" cy="6445"/>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三通道图像求梯度，梯度叉乘</a:t>
                  </a:r>
                  <a:endParaRPr lang="en-US" altLang="en-US" sz="2000" dirty="0">
                    <a:latin typeface="+mn-lt"/>
                    <a:ea typeface="+mn-ea"/>
                  </a:endParaRPr>
                </a:p>
              </p:txBody>
            </p:sp>
            <p:cxnSp>
              <p:nvCxnSpPr>
                <p:cNvPr id="10" name="Straight Arrow Connector 9"/>
                <p:cNvCxnSpPr>
                  <a:stCxn id="15" idx="3"/>
                  <a:endCxn id="7" idx="1"/>
                </p:cNvCxnSpPr>
                <p:nvPr/>
              </p:nvCxnSpPr>
              <p:spPr>
                <a:xfrm>
                  <a:off x="3135" y="6435"/>
                  <a:ext cx="1476" cy="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1" name="Straight Arrow Connector 10"/>
                <p:cNvCxnSpPr>
                  <a:stCxn id="7" idx="3"/>
                  <a:endCxn id="8" idx="1"/>
                </p:cNvCxnSpPr>
                <p:nvPr/>
              </p:nvCxnSpPr>
              <p:spPr>
                <a:xfrm flipV="1">
                  <a:off x="5442" y="6421"/>
                  <a:ext cx="959" cy="15"/>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cxnSp>
              <p:nvCxnSpPr>
                <p:cNvPr id="12" name="Straight Arrow Connector 11"/>
                <p:cNvCxnSpPr>
                  <a:stCxn id="8" idx="3"/>
                  <a:endCxn id="14" idx="1"/>
                </p:cNvCxnSpPr>
                <p:nvPr/>
              </p:nvCxnSpPr>
              <p:spPr>
                <a:xfrm>
                  <a:off x="7232" y="6421"/>
                  <a:ext cx="1373" cy="11"/>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5" name="Text Box 24"/>
                <p:cNvSpPr txBox="1"/>
                <p:nvPr/>
              </p:nvSpPr>
              <p:spPr>
                <a:xfrm>
                  <a:off x="1203" y="7717"/>
                  <a:ext cx="1488" cy="628"/>
                </a:xfrm>
                <a:prstGeom prst="rect">
                  <a:avLst/>
                </a:prstGeom>
                <a:noFill/>
              </p:spPr>
              <p:txBody>
                <a:bodyPr wrap="none" rtlCol="0">
                  <a:spAutoFit/>
                </a:bodyPr>
                <a:lstStyle/>
                <a:p>
                  <a:r>
                    <a:rPr lang="en-US" altLang="en-US" sz="2000" dirty="0">
                      <a:latin typeface="+mn-lt"/>
                      <a:ea typeface="+mn-ea"/>
                    </a:rPr>
                    <a:t>深度图</a:t>
                  </a:r>
                  <a:endParaRPr lang="en-US" altLang="en-US" sz="2000" dirty="0">
                    <a:latin typeface="+mn-lt"/>
                    <a:ea typeface="+mn-ea"/>
                  </a:endParaRPr>
                </a:p>
              </p:txBody>
            </p:sp>
            <p:sp>
              <p:nvSpPr>
                <p:cNvPr id="13" name="Text Box 12"/>
                <p:cNvSpPr txBox="1"/>
                <p:nvPr/>
              </p:nvSpPr>
              <p:spPr>
                <a:xfrm>
                  <a:off x="9176" y="7717"/>
                  <a:ext cx="1488" cy="628"/>
                </a:xfrm>
                <a:prstGeom prst="rect">
                  <a:avLst/>
                </a:prstGeom>
                <a:noFill/>
              </p:spPr>
              <p:txBody>
                <a:bodyPr wrap="none" rtlCol="0">
                  <a:spAutoFit/>
                </a:bodyPr>
                <a:lstStyle/>
                <a:p>
                  <a:r>
                    <a:rPr lang="en-US" altLang="en-US" sz="2000" dirty="0">
                      <a:latin typeface="+mn-lt"/>
                      <a:ea typeface="+mn-ea"/>
                    </a:rPr>
                    <a:t>法线图</a:t>
                  </a:r>
                  <a:endParaRPr lang="en-US" altLang="en-US" sz="2000" dirty="0">
                    <a:latin typeface="+mn-lt"/>
                    <a:ea typeface="+mn-ea"/>
                  </a:endParaRPr>
                </a:p>
              </p:txBody>
            </p:sp>
            <p:pic>
              <p:nvPicPr>
                <p:cNvPr id="14" name="Picture 13" descr="normal1"/>
                <p:cNvPicPr>
                  <a:picLocks noChangeAspect="1"/>
                </p:cNvPicPr>
                <p:nvPr/>
              </p:nvPicPr>
              <p:blipFill>
                <a:blip r:embed="rId3"/>
                <a:stretch>
                  <a:fillRect/>
                </a:stretch>
              </p:blipFill>
              <p:spPr>
                <a:xfrm>
                  <a:off x="8605" y="5537"/>
                  <a:ext cx="2387" cy="1789"/>
                </a:xfrm>
                <a:prstGeom prst="rect">
                  <a:avLst/>
                </a:prstGeom>
              </p:spPr>
            </p:pic>
            <p:pic>
              <p:nvPicPr>
                <p:cNvPr id="15" name="Picture 14" descr="1_screenshot_26.11.2021"/>
                <p:cNvPicPr>
                  <a:picLocks noChangeAspect="1"/>
                </p:cNvPicPr>
                <p:nvPr/>
              </p:nvPicPr>
              <p:blipFill>
                <a:blip r:embed="rId4"/>
                <a:stretch>
                  <a:fillRect/>
                </a:stretch>
              </p:blipFill>
              <p:spPr>
                <a:xfrm>
                  <a:off x="759" y="5544"/>
                  <a:ext cx="2376" cy="1782"/>
                </a:xfrm>
                <a:prstGeom prst="rect">
                  <a:avLst/>
                </a:prstGeom>
              </p:spPr>
            </p:pic>
          </p:grpSp>
        </p:grpSp>
        <p:grpSp>
          <p:nvGrpSpPr>
            <p:cNvPr id="36" name="Group 35"/>
            <p:cNvGrpSpPr/>
            <p:nvPr/>
          </p:nvGrpSpPr>
          <p:grpSpPr>
            <a:xfrm>
              <a:off x="10635" y="5034"/>
              <a:ext cx="6694" cy="4506"/>
              <a:chOff x="10635" y="5034"/>
              <a:chExt cx="6694" cy="4506"/>
            </a:xfrm>
          </p:grpSpPr>
          <p:cxnSp>
            <p:nvCxnSpPr>
              <p:cNvPr id="19" name="Straight Arrow Connector 18"/>
              <p:cNvCxnSpPr>
                <a:stCxn id="14" idx="3"/>
                <a:endCxn id="20" idx="1"/>
              </p:cNvCxnSpPr>
              <p:nvPr/>
            </p:nvCxnSpPr>
            <p:spPr>
              <a:xfrm>
                <a:off x="10635" y="7282"/>
                <a:ext cx="1252" cy="5"/>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20" name="Text Box 19"/>
              <p:cNvSpPr txBox="1"/>
              <p:nvPr/>
            </p:nvSpPr>
            <p:spPr>
              <a:xfrm>
                <a:off x="11887" y="5034"/>
                <a:ext cx="831" cy="4506"/>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把手检测，法线采样</a:t>
                </a:r>
                <a:endParaRPr lang="en-US" altLang="en-US" sz="2000" dirty="0">
                  <a:latin typeface="+mn-lt"/>
                  <a:ea typeface="+mn-ea"/>
                </a:endParaRPr>
              </a:p>
            </p:txBody>
          </p:sp>
          <p:cxnSp>
            <p:nvCxnSpPr>
              <p:cNvPr id="21" name="Straight Arrow Connector 20"/>
              <p:cNvCxnSpPr>
                <a:stCxn id="20" idx="3"/>
                <a:endCxn id="23" idx="1"/>
              </p:cNvCxnSpPr>
              <p:nvPr/>
            </p:nvCxnSpPr>
            <p:spPr>
              <a:xfrm flipV="1">
                <a:off x="12718" y="7281"/>
                <a:ext cx="777" cy="6"/>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grpSp>
            <p:nvGrpSpPr>
              <p:cNvPr id="26" name="Group 25"/>
              <p:cNvGrpSpPr/>
              <p:nvPr/>
            </p:nvGrpSpPr>
            <p:grpSpPr>
              <a:xfrm>
                <a:off x="13494" y="6394"/>
                <a:ext cx="2387" cy="1788"/>
                <a:chOff x="13342" y="6387"/>
                <a:chExt cx="2387" cy="1788"/>
              </a:xfrm>
            </p:grpSpPr>
            <p:pic>
              <p:nvPicPr>
                <p:cNvPr id="22" name="Picture 21" descr="normal1"/>
                <p:cNvPicPr>
                  <a:picLocks noChangeAspect="1"/>
                </p:cNvPicPr>
                <p:nvPr/>
              </p:nvPicPr>
              <p:blipFill>
                <a:blip r:embed="rId3"/>
                <a:stretch>
                  <a:fillRect/>
                </a:stretch>
              </p:blipFill>
              <p:spPr>
                <a:xfrm>
                  <a:off x="13342" y="6387"/>
                  <a:ext cx="2387" cy="1789"/>
                </a:xfrm>
                <a:prstGeom prst="rect">
                  <a:avLst/>
                </a:prstGeom>
              </p:spPr>
            </p:pic>
            <p:sp>
              <p:nvSpPr>
                <p:cNvPr id="23" name="Rectangle 22"/>
                <p:cNvSpPr/>
                <p:nvPr/>
              </p:nvSpPr>
              <p:spPr>
                <a:xfrm>
                  <a:off x="13343" y="7104"/>
                  <a:ext cx="2386" cy="340"/>
                </a:xfrm>
                <a:prstGeom prst="rect">
                  <a:avLst/>
                </a:prstGeom>
                <a:noFill/>
                <a:ln w="22225">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cxnSp>
              <p:nvCxnSpPr>
                <p:cNvPr id="24" name="Straight Arrow Connector 23"/>
                <p:cNvCxnSpPr/>
                <p:nvPr/>
              </p:nvCxnSpPr>
              <p:spPr>
                <a:xfrm flipV="1">
                  <a:off x="14637" y="6761"/>
                  <a:ext cx="633" cy="141"/>
                </a:xfrm>
                <a:prstGeom prst="straightConnector1">
                  <a:avLst/>
                </a:prstGeom>
                <a:solidFill>
                  <a:schemeClr val="accent1"/>
                </a:solidFill>
                <a:ln w="22225" cap="flat" cmpd="sng" algn="ctr">
                  <a:solidFill>
                    <a:srgbClr val="000066"/>
                  </a:solidFill>
                  <a:prstDash val="solid"/>
                  <a:round/>
                  <a:headEnd type="none" w="med" len="med"/>
                  <a:tailEnd type="arrow" w="med" len="med"/>
                </a:ln>
              </p:spPr>
            </p:cxnSp>
          </p:grpSp>
          <p:cxnSp>
            <p:nvCxnSpPr>
              <p:cNvPr id="34" name="Straight Arrow Connector 33"/>
              <p:cNvCxnSpPr>
                <a:stCxn id="23" idx="3"/>
                <a:endCxn id="35" idx="1"/>
              </p:cNvCxnSpPr>
              <p:nvPr/>
            </p:nvCxnSpPr>
            <p:spPr>
              <a:xfrm>
                <a:off x="15881" y="7281"/>
                <a:ext cx="750" cy="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5" name="Text Box 34"/>
              <p:cNvSpPr txBox="1"/>
              <p:nvPr/>
            </p:nvSpPr>
            <p:spPr>
              <a:xfrm>
                <a:off x="16631" y="5755"/>
                <a:ext cx="698" cy="3052"/>
              </a:xfrm>
              <a:prstGeom prst="rect">
                <a:avLst/>
              </a:prstGeom>
              <a:solidFill>
                <a:schemeClr val="bg1"/>
              </a:solidFill>
              <a:ln w="28575" cmpd="sng">
                <a:solidFill>
                  <a:srgbClr val="000000"/>
                </a:solidFill>
                <a:prstDash val="solid"/>
              </a:ln>
            </p:spPr>
            <p:txBody>
              <a:bodyPr wrap="square" rtlCol="0">
                <a:spAutoFit/>
              </a:bodyPr>
              <a:lstStyle/>
              <a:p>
                <a:r>
                  <a:rPr lang="en-US" altLang="en-US" sz="2000" dirty="0">
                    <a:latin typeface="+mn-lt"/>
                    <a:ea typeface="+mn-ea"/>
                  </a:rPr>
                  <a:t>得到法线方向</a:t>
                </a:r>
                <a:endParaRPr lang="en-US" altLang="en-US" sz="2000" dirty="0">
                  <a:latin typeface="+mn-lt"/>
                  <a:ea typeface="+mn-ea"/>
                </a:endParaRPr>
              </a:p>
            </p:txBody>
          </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135" y="1960880"/>
            <a:ext cx="12064365" cy="1769110"/>
            <a:chOff x="-15" y="3072"/>
            <a:chExt cx="18999" cy="2786"/>
          </a:xfrm>
        </p:grpSpPr>
        <p:sp>
          <p:nvSpPr>
            <p:cNvPr id="2" name="Text Box 1"/>
            <p:cNvSpPr txBox="1"/>
            <p:nvPr/>
          </p:nvSpPr>
          <p:spPr>
            <a:xfrm>
              <a:off x="-15" y="3072"/>
              <a:ext cx="3088" cy="628"/>
            </a:xfrm>
            <a:prstGeom prst="rect">
              <a:avLst/>
            </a:prstGeom>
            <a:solidFill>
              <a:schemeClr val="bg1"/>
            </a:solidFill>
          </p:spPr>
          <p:txBody>
            <a:bodyPr wrap="none" rtlCol="0">
              <a:spAutoFit/>
            </a:bodyPr>
            <a:lstStyle/>
            <a:p>
              <a:r>
                <a:rPr lang="en-US" altLang="en-US" sz="2000" dirty="0">
                  <a:latin typeface="+mn-lt"/>
                  <a:ea typeface="+mn-ea"/>
                </a:rPr>
                <a:t>手指当前角度值</a:t>
              </a:r>
              <a:endParaRPr lang="en-US" altLang="en-US" sz="2000" dirty="0">
                <a:latin typeface="+mn-lt"/>
                <a:ea typeface="+mn-ea"/>
              </a:endParaRPr>
            </a:p>
          </p:txBody>
        </p:sp>
        <p:sp>
          <p:nvSpPr>
            <p:cNvPr id="25" name="Text Box 24"/>
            <p:cNvSpPr txBox="1"/>
            <p:nvPr/>
          </p:nvSpPr>
          <p:spPr>
            <a:xfrm>
              <a:off x="5582" y="5230"/>
              <a:ext cx="3088" cy="628"/>
            </a:xfrm>
            <a:prstGeom prst="rect">
              <a:avLst/>
            </a:prstGeom>
            <a:noFill/>
          </p:spPr>
          <p:txBody>
            <a:bodyPr wrap="none" rtlCol="0">
              <a:spAutoFit/>
            </a:bodyPr>
            <a:lstStyle/>
            <a:p>
              <a:r>
                <a:rPr lang="en-US" altLang="en-US" sz="2000" dirty="0">
                  <a:latin typeface="+mn-lt"/>
                  <a:ea typeface="+mn-ea"/>
                </a:rPr>
                <a:t>深度图法线方向</a:t>
              </a:r>
              <a:endParaRPr lang="en-US" altLang="en-US" sz="2000" dirty="0">
                <a:latin typeface="+mn-lt"/>
                <a:ea typeface="+mn-ea"/>
              </a:endParaRPr>
            </a:p>
          </p:txBody>
        </p:sp>
        <p:sp>
          <p:nvSpPr>
            <p:cNvPr id="3" name="Text Box 2"/>
            <p:cNvSpPr txBox="1"/>
            <p:nvPr/>
          </p:nvSpPr>
          <p:spPr>
            <a:xfrm>
              <a:off x="4047" y="3072"/>
              <a:ext cx="4623" cy="628"/>
            </a:xfrm>
            <a:prstGeom prst="rect">
              <a:avLst/>
            </a:prstGeom>
            <a:solidFill>
              <a:schemeClr val="bg1"/>
            </a:solidFill>
          </p:spPr>
          <p:txBody>
            <a:bodyPr wrap="none" rtlCol="0">
              <a:spAutoFit/>
            </a:bodyPr>
            <a:lstStyle/>
            <a:p>
              <a:r>
                <a:rPr lang="en-US" altLang="en-US" sz="2000" dirty="0">
                  <a:latin typeface="+mn-lt"/>
                  <a:ea typeface="+mn-ea"/>
                </a:rPr>
                <a:t>左边手指角度&lt;右边手指</a:t>
              </a:r>
              <a:endParaRPr lang="en-US" altLang="en-US" sz="2000" dirty="0">
                <a:latin typeface="+mn-lt"/>
                <a:ea typeface="+mn-ea"/>
              </a:endParaRPr>
            </a:p>
          </p:txBody>
        </p:sp>
        <p:cxnSp>
          <p:nvCxnSpPr>
            <p:cNvPr id="4" name="Straight Arrow Connector 3"/>
            <p:cNvCxnSpPr>
              <a:stCxn id="2" idx="3"/>
              <a:endCxn id="3" idx="1"/>
            </p:cNvCxnSpPr>
            <p:nvPr/>
          </p:nvCxnSpPr>
          <p:spPr>
            <a:xfrm>
              <a:off x="3073" y="3386"/>
              <a:ext cx="974"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 name="Text Box 4"/>
            <p:cNvSpPr txBox="1"/>
            <p:nvPr/>
          </p:nvSpPr>
          <p:spPr>
            <a:xfrm>
              <a:off x="9842" y="4138"/>
              <a:ext cx="9143" cy="628"/>
            </a:xfrm>
            <a:prstGeom prst="rect">
              <a:avLst/>
            </a:prstGeom>
            <a:solidFill>
              <a:schemeClr val="bg1"/>
            </a:solidFill>
          </p:spPr>
          <p:txBody>
            <a:bodyPr wrap="none" rtlCol="0">
              <a:spAutoFit/>
            </a:bodyPr>
            <a:lstStyle/>
            <a:p>
              <a:r>
                <a:rPr lang="en-US" altLang="en-US" sz="2000" dirty="0">
                  <a:latin typeface="+mn-lt"/>
                  <a:ea typeface="+mn-ea"/>
                </a:rPr>
                <a:t>末端需朝左旋转，设置速度为[-(法线角度),0,-0.2]</a:t>
              </a:r>
              <a:endParaRPr lang="en-US" altLang="en-US" sz="2000" dirty="0">
                <a:latin typeface="+mn-lt"/>
                <a:ea typeface="+mn-ea"/>
              </a:endParaRPr>
            </a:p>
          </p:txBody>
        </p:sp>
        <p:cxnSp>
          <p:nvCxnSpPr>
            <p:cNvPr id="7" name="Elbow Connector 6"/>
            <p:cNvCxnSpPr>
              <a:stCxn id="3" idx="3"/>
              <a:endCxn id="5" idx="1"/>
            </p:cNvCxnSpPr>
            <p:nvPr/>
          </p:nvCxnSpPr>
          <p:spPr>
            <a:xfrm>
              <a:off x="8670" y="3386"/>
              <a:ext cx="1172" cy="1066"/>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cxnSp>
          <p:nvCxnSpPr>
            <p:cNvPr id="8" name="Elbow Connector 7"/>
            <p:cNvCxnSpPr>
              <a:stCxn id="25" idx="3"/>
              <a:endCxn id="5" idx="1"/>
            </p:cNvCxnSpPr>
            <p:nvPr/>
          </p:nvCxnSpPr>
          <p:spPr>
            <a:xfrm flipV="1">
              <a:off x="8670" y="4452"/>
              <a:ext cx="1172" cy="109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7" name="Group 6"/>
          <p:cNvGrpSpPr/>
          <p:nvPr/>
        </p:nvGrpSpPr>
        <p:grpSpPr>
          <a:xfrm>
            <a:off x="843280" y="716915"/>
            <a:ext cx="9145270" cy="2689860"/>
            <a:chOff x="1295" y="3081"/>
            <a:chExt cx="14402" cy="4236"/>
          </a:xfrm>
        </p:grpSpPr>
        <p:pic>
          <p:nvPicPr>
            <p:cNvPr id="24" name="Picture 24" descr="Screenshot from 2021-10-26 22-20-51"/>
            <p:cNvPicPr>
              <a:picLocks noChangeAspect="1"/>
            </p:cNvPicPr>
            <p:nvPr/>
          </p:nvPicPr>
          <p:blipFill>
            <a:blip r:embed="rId1"/>
            <a:srcRect/>
            <a:stretch>
              <a:fillRect/>
            </a:stretch>
          </p:blipFill>
          <p:spPr>
            <a:xfrm>
              <a:off x="1295" y="3081"/>
              <a:ext cx="5280" cy="4237"/>
            </a:xfrm>
            <a:prstGeom prst="rect">
              <a:avLst/>
            </a:prstGeom>
            <a:ln w="19050" cmpd="sng">
              <a:solidFill>
                <a:srgbClr val="2C2C2C"/>
              </a:solidFill>
              <a:prstDash val="solid"/>
            </a:ln>
          </p:spPr>
        </p:pic>
        <p:pic>
          <p:nvPicPr>
            <p:cNvPr id="4" name="Picture 3" descr="Screenshot from 2021-11-18 16-27-46"/>
            <p:cNvPicPr>
              <a:picLocks noChangeAspect="1"/>
            </p:cNvPicPr>
            <p:nvPr/>
          </p:nvPicPr>
          <p:blipFill>
            <a:blip r:embed="rId2"/>
            <a:stretch>
              <a:fillRect/>
            </a:stretch>
          </p:blipFill>
          <p:spPr>
            <a:xfrm>
              <a:off x="6575" y="3081"/>
              <a:ext cx="4312" cy="4237"/>
            </a:xfrm>
            <a:prstGeom prst="rect">
              <a:avLst/>
            </a:prstGeom>
            <a:ln w="19050" cmpd="sng">
              <a:solidFill>
                <a:srgbClr val="2C2C2C"/>
              </a:solidFill>
              <a:prstDash val="solid"/>
            </a:ln>
          </p:spPr>
        </p:pic>
        <p:pic>
          <p:nvPicPr>
            <p:cNvPr id="6" name="Picture 5" descr="Screenshot from 2021-11-26 22-33-58"/>
            <p:cNvPicPr>
              <a:picLocks noChangeAspect="1"/>
            </p:cNvPicPr>
            <p:nvPr/>
          </p:nvPicPr>
          <p:blipFill>
            <a:blip r:embed="rId3"/>
            <a:stretch>
              <a:fillRect/>
            </a:stretch>
          </p:blipFill>
          <p:spPr>
            <a:xfrm>
              <a:off x="10887" y="3081"/>
              <a:ext cx="4811" cy="4236"/>
            </a:xfrm>
            <a:prstGeom prst="rect">
              <a:avLst/>
            </a:prstGeom>
            <a:ln w="19050" cmpd="sng">
              <a:solidFill>
                <a:srgbClr val="2C2C2C"/>
              </a:solidFill>
              <a:prstDash val="solid"/>
            </a:ln>
          </p:spPr>
        </p:pic>
      </p:grpSp>
      <p:grpSp>
        <p:nvGrpSpPr>
          <p:cNvPr id="10" name="Group 9"/>
          <p:cNvGrpSpPr/>
          <p:nvPr/>
        </p:nvGrpSpPr>
        <p:grpSpPr>
          <a:xfrm>
            <a:off x="1474470" y="3586480"/>
            <a:ext cx="5870575" cy="2659380"/>
            <a:chOff x="2322" y="5664"/>
            <a:chExt cx="9245" cy="4188"/>
          </a:xfrm>
        </p:grpSpPr>
        <p:pic>
          <p:nvPicPr>
            <p:cNvPr id="8" name="Picture 1" descr="Screenshot from 2021-11-17 19-06-51"/>
            <p:cNvPicPr>
              <a:picLocks noChangeAspect="1"/>
            </p:cNvPicPr>
            <p:nvPr/>
          </p:nvPicPr>
          <p:blipFill>
            <a:blip r:embed="rId4"/>
            <a:stretch>
              <a:fillRect/>
            </a:stretch>
          </p:blipFill>
          <p:spPr>
            <a:xfrm>
              <a:off x="2322" y="5664"/>
              <a:ext cx="5103" cy="4186"/>
            </a:xfrm>
            <a:prstGeom prst="rect">
              <a:avLst/>
            </a:prstGeom>
            <a:ln w="22225" cmpd="sng">
              <a:solidFill>
                <a:srgbClr val="2C2C2C"/>
              </a:solidFill>
              <a:prstDash val="solid"/>
            </a:ln>
          </p:spPr>
        </p:pic>
        <p:pic>
          <p:nvPicPr>
            <p:cNvPr id="9" name="Picture 8" descr="Screenshot from 2021-11-26 21-54-18"/>
            <p:cNvPicPr>
              <a:picLocks noChangeAspect="1"/>
            </p:cNvPicPr>
            <p:nvPr/>
          </p:nvPicPr>
          <p:blipFill>
            <a:blip r:embed="rId5"/>
            <a:stretch>
              <a:fillRect/>
            </a:stretch>
          </p:blipFill>
          <p:spPr>
            <a:xfrm>
              <a:off x="7425" y="5664"/>
              <a:ext cx="4143" cy="4188"/>
            </a:xfrm>
            <a:prstGeom prst="rect">
              <a:avLst/>
            </a:prstGeom>
            <a:ln w="22225" cmpd="sng">
              <a:solidFill>
                <a:srgbClr val="2C2C2C"/>
              </a:solidFill>
              <a:prstDash val="solid"/>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16" name="Group 15"/>
          <p:cNvGrpSpPr/>
          <p:nvPr/>
        </p:nvGrpSpPr>
        <p:grpSpPr>
          <a:xfrm>
            <a:off x="3133725" y="716915"/>
            <a:ext cx="5768975" cy="5299710"/>
            <a:chOff x="3397" y="1128"/>
            <a:chExt cx="9085" cy="8346"/>
          </a:xfrm>
        </p:grpSpPr>
        <p:pic>
          <p:nvPicPr>
            <p:cNvPr id="13" name="Picture 12" descr="Screenshot from 2021-11-27 00-02-47"/>
            <p:cNvPicPr>
              <a:picLocks noChangeAspect="1"/>
            </p:cNvPicPr>
            <p:nvPr/>
          </p:nvPicPr>
          <p:blipFill>
            <a:blip r:embed="rId1"/>
            <a:stretch>
              <a:fillRect/>
            </a:stretch>
          </p:blipFill>
          <p:spPr>
            <a:xfrm>
              <a:off x="9262" y="1128"/>
              <a:ext cx="3220" cy="8345"/>
            </a:xfrm>
            <a:prstGeom prst="rect">
              <a:avLst/>
            </a:prstGeom>
            <a:ln w="28575" cmpd="sng">
              <a:solidFill>
                <a:schemeClr val="bg1"/>
              </a:solidFill>
              <a:prstDash val="solid"/>
            </a:ln>
          </p:spPr>
        </p:pic>
        <p:pic>
          <p:nvPicPr>
            <p:cNvPr id="15" name="Picture 14" descr="Screenshot from 2021-11-27 00-07-55"/>
            <p:cNvPicPr>
              <a:picLocks noChangeAspect="1"/>
            </p:cNvPicPr>
            <p:nvPr/>
          </p:nvPicPr>
          <p:blipFill>
            <a:blip r:embed="rId2"/>
            <a:stretch>
              <a:fillRect/>
            </a:stretch>
          </p:blipFill>
          <p:spPr>
            <a:xfrm>
              <a:off x="3397" y="1128"/>
              <a:ext cx="5865" cy="8346"/>
            </a:xfrm>
            <a:prstGeom prst="rect">
              <a:avLst/>
            </a:prstGeom>
            <a:ln w="28575" cmpd="sng">
              <a:solidFill>
                <a:schemeClr val="bg1"/>
              </a:solidFill>
              <a:prstDash val="solid"/>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时间安排</a:t>
            </a:r>
            <a:endParaRPr lang="en-US" altLang="zh-CN" dirty="0"/>
          </a:p>
          <a:p>
            <a:pPr lvl="1"/>
            <a:endParaRPr lang="en-US" altLang="zh-CN" dirty="0">
              <a:latin typeface="+mn-ea"/>
              <a:ea typeface="+mn-ea"/>
            </a:endParaRPr>
          </a:p>
        </p:txBody>
      </p:sp>
      <p:sp>
        <p:nvSpPr>
          <p:cNvPr id="3" name="标题 2"/>
          <p:cNvSpPr>
            <a:spLocks noGrp="1"/>
          </p:cNvSpPr>
          <p:nvPr>
            <p:ph type="title"/>
          </p:nvPr>
        </p:nvSpPr>
        <p:spPr/>
        <p:txBody>
          <a:bodyPr/>
          <a:lstStyle/>
          <a:p>
            <a:r>
              <a:rPr kumimoji="1" lang="zh-CN" altLang="en-US" dirty="0"/>
              <a:t>三、未来工作计划（</a:t>
            </a:r>
            <a:r>
              <a:rPr kumimoji="1" lang="en-US" altLang="zh-CN" dirty="0"/>
              <a:t>3/3</a:t>
            </a:r>
            <a:r>
              <a:rPr kumimoji="1" lang="zh-CN" altLang="en-US" dirty="0"/>
              <a:t>）</a:t>
            </a:r>
            <a:endParaRPr lang="zh-CN" altLang="en-US" dirty="0"/>
          </a:p>
        </p:txBody>
      </p:sp>
      <p:grpSp>
        <p:nvGrpSpPr>
          <p:cNvPr id="22" name="Group 21"/>
          <p:cNvGrpSpPr/>
          <p:nvPr/>
        </p:nvGrpSpPr>
        <p:grpSpPr>
          <a:xfrm>
            <a:off x="3191510" y="1155700"/>
            <a:ext cx="6299200" cy="4726305"/>
            <a:chOff x="1099" y="1837"/>
            <a:chExt cx="9920" cy="7443"/>
          </a:xfrm>
        </p:grpSpPr>
        <p:grpSp>
          <p:nvGrpSpPr>
            <p:cNvPr id="11" name="Group 10"/>
            <p:cNvGrpSpPr/>
            <p:nvPr/>
          </p:nvGrpSpPr>
          <p:grpSpPr>
            <a:xfrm>
              <a:off x="1110" y="6798"/>
              <a:ext cx="6608" cy="2482"/>
              <a:chOff x="6898" y="5476"/>
              <a:chExt cx="6608" cy="2482"/>
            </a:xfrm>
          </p:grpSpPr>
          <p:pic>
            <p:nvPicPr>
              <p:cNvPr id="8" name="Picture 7" descr="rgb_230"/>
              <p:cNvPicPr>
                <a:picLocks noChangeAspect="1"/>
              </p:cNvPicPr>
              <p:nvPr/>
            </p:nvPicPr>
            <p:blipFill>
              <a:blip r:embed="rId1"/>
              <a:stretch>
                <a:fillRect/>
              </a:stretch>
            </p:blipFill>
            <p:spPr>
              <a:xfrm>
                <a:off x="6898" y="5476"/>
                <a:ext cx="3310" cy="2482"/>
              </a:xfrm>
              <a:prstGeom prst="rect">
                <a:avLst/>
              </a:prstGeom>
              <a:ln w="28575" cmpd="sng">
                <a:solidFill>
                  <a:schemeClr val="bg1"/>
                </a:solidFill>
                <a:prstDash val="solid"/>
              </a:ln>
            </p:spPr>
          </p:pic>
          <p:pic>
            <p:nvPicPr>
              <p:cNvPr id="10" name="Picture 9" descr="segmentation_230"/>
              <p:cNvPicPr>
                <a:picLocks noChangeAspect="1"/>
              </p:cNvPicPr>
              <p:nvPr/>
            </p:nvPicPr>
            <p:blipFill>
              <a:blip r:embed="rId2"/>
              <a:stretch>
                <a:fillRect/>
              </a:stretch>
            </p:blipFill>
            <p:spPr>
              <a:xfrm>
                <a:off x="10208" y="5484"/>
                <a:ext cx="3298" cy="2474"/>
              </a:xfrm>
              <a:prstGeom prst="rect">
                <a:avLst/>
              </a:prstGeom>
              <a:ln w="28575" cmpd="sng">
                <a:solidFill>
                  <a:schemeClr val="bg1"/>
                </a:solidFill>
                <a:prstDash val="solid"/>
              </a:ln>
            </p:spPr>
          </p:pic>
        </p:grpSp>
        <p:pic>
          <p:nvPicPr>
            <p:cNvPr id="12" name="Picture 11" descr="1_screenshot_27.11.2021"/>
            <p:cNvPicPr>
              <a:picLocks noChangeAspect="1"/>
            </p:cNvPicPr>
            <p:nvPr/>
          </p:nvPicPr>
          <p:blipFill>
            <a:blip r:embed="rId3"/>
            <a:stretch>
              <a:fillRect/>
            </a:stretch>
          </p:blipFill>
          <p:spPr>
            <a:xfrm>
              <a:off x="7817" y="6802"/>
              <a:ext cx="3202" cy="2478"/>
            </a:xfrm>
            <a:prstGeom prst="rect">
              <a:avLst/>
            </a:prstGeom>
            <a:ln w="28575" cmpd="sng">
              <a:solidFill>
                <a:schemeClr val="bg1"/>
              </a:solidFill>
              <a:prstDash val="solid"/>
            </a:ln>
          </p:spPr>
        </p:pic>
        <p:pic>
          <p:nvPicPr>
            <p:cNvPr id="14" name="Picture 13" descr="2_screenshot_27.11.2021"/>
            <p:cNvPicPr>
              <a:picLocks noChangeAspect="1"/>
            </p:cNvPicPr>
            <p:nvPr/>
          </p:nvPicPr>
          <p:blipFill>
            <a:blip r:embed="rId4"/>
            <a:stretch>
              <a:fillRect/>
            </a:stretch>
          </p:blipFill>
          <p:spPr>
            <a:xfrm>
              <a:off x="7712" y="1837"/>
              <a:ext cx="3302" cy="2477"/>
            </a:xfrm>
            <a:prstGeom prst="rect">
              <a:avLst/>
            </a:prstGeom>
            <a:ln w="28575" cmpd="sng">
              <a:solidFill>
                <a:schemeClr val="bg1"/>
              </a:solidFill>
              <a:prstDash val="solid"/>
            </a:ln>
          </p:spPr>
        </p:pic>
        <p:pic>
          <p:nvPicPr>
            <p:cNvPr id="17" name="Picture 16" descr="3_screenshot_27.11.2021"/>
            <p:cNvPicPr>
              <a:picLocks noChangeAspect="1"/>
            </p:cNvPicPr>
            <p:nvPr/>
          </p:nvPicPr>
          <p:blipFill>
            <a:blip r:embed="rId5"/>
            <a:stretch>
              <a:fillRect/>
            </a:stretch>
          </p:blipFill>
          <p:spPr>
            <a:xfrm>
              <a:off x="7717" y="4316"/>
              <a:ext cx="3302" cy="2477"/>
            </a:xfrm>
            <a:prstGeom prst="rect">
              <a:avLst/>
            </a:prstGeom>
            <a:ln w="28575" cmpd="sng">
              <a:solidFill>
                <a:schemeClr val="bg1"/>
              </a:solidFill>
              <a:prstDash val="solid"/>
            </a:ln>
          </p:spPr>
        </p:pic>
        <p:pic>
          <p:nvPicPr>
            <p:cNvPr id="18" name="Picture 17" descr="segmentation_183"/>
            <p:cNvPicPr>
              <a:picLocks noChangeAspect="1"/>
            </p:cNvPicPr>
            <p:nvPr/>
          </p:nvPicPr>
          <p:blipFill>
            <a:blip r:embed="rId6"/>
            <a:stretch>
              <a:fillRect/>
            </a:stretch>
          </p:blipFill>
          <p:spPr>
            <a:xfrm>
              <a:off x="4407" y="1837"/>
              <a:ext cx="3305" cy="2479"/>
            </a:xfrm>
            <a:prstGeom prst="rect">
              <a:avLst/>
            </a:prstGeom>
            <a:ln w="28575" cmpd="sng">
              <a:solidFill>
                <a:schemeClr val="bg1"/>
              </a:solidFill>
              <a:prstDash val="solid"/>
            </a:ln>
          </p:spPr>
        </p:pic>
        <p:pic>
          <p:nvPicPr>
            <p:cNvPr id="19" name="Picture 18" descr="segmentation_194"/>
            <p:cNvPicPr>
              <a:picLocks noChangeAspect="1"/>
            </p:cNvPicPr>
            <p:nvPr/>
          </p:nvPicPr>
          <p:blipFill>
            <a:blip r:embed="rId7"/>
            <a:stretch>
              <a:fillRect/>
            </a:stretch>
          </p:blipFill>
          <p:spPr>
            <a:xfrm>
              <a:off x="4407" y="4316"/>
              <a:ext cx="3307" cy="2480"/>
            </a:xfrm>
            <a:prstGeom prst="rect">
              <a:avLst/>
            </a:prstGeom>
            <a:ln w="28575" cmpd="sng">
              <a:solidFill>
                <a:schemeClr val="bg1"/>
              </a:solidFill>
              <a:prstDash val="solid"/>
            </a:ln>
          </p:spPr>
        </p:pic>
        <p:pic>
          <p:nvPicPr>
            <p:cNvPr id="20" name="Picture 19" descr="rgb_183"/>
            <p:cNvPicPr>
              <a:picLocks noChangeAspect="1"/>
            </p:cNvPicPr>
            <p:nvPr/>
          </p:nvPicPr>
          <p:blipFill>
            <a:blip r:embed="rId8"/>
            <a:stretch>
              <a:fillRect/>
            </a:stretch>
          </p:blipFill>
          <p:spPr>
            <a:xfrm>
              <a:off x="1099" y="1837"/>
              <a:ext cx="3303" cy="2479"/>
            </a:xfrm>
            <a:prstGeom prst="rect">
              <a:avLst/>
            </a:prstGeom>
            <a:ln w="28575" cmpd="sng">
              <a:solidFill>
                <a:schemeClr val="bg1"/>
              </a:solidFill>
              <a:prstDash val="solid"/>
            </a:ln>
          </p:spPr>
        </p:pic>
        <p:pic>
          <p:nvPicPr>
            <p:cNvPr id="21" name="Picture 20" descr="rgb_194"/>
            <p:cNvPicPr>
              <a:picLocks noChangeAspect="1"/>
            </p:cNvPicPr>
            <p:nvPr/>
          </p:nvPicPr>
          <p:blipFill>
            <a:blip r:embed="rId9"/>
            <a:stretch>
              <a:fillRect/>
            </a:stretch>
          </p:blipFill>
          <p:spPr>
            <a:xfrm>
              <a:off x="1104" y="4316"/>
              <a:ext cx="3305" cy="2479"/>
            </a:xfrm>
            <a:prstGeom prst="rect">
              <a:avLst/>
            </a:prstGeom>
            <a:ln w="28575" cmpd="sng">
              <a:solidFill>
                <a:schemeClr val="bg1"/>
              </a:solidFill>
              <a:prstDash val="solid"/>
            </a:ln>
          </p:spPr>
        </p:pic>
      </p:grpSp>
      <p:grpSp>
        <p:nvGrpSpPr>
          <p:cNvPr id="5" name="Group 4"/>
          <p:cNvGrpSpPr/>
          <p:nvPr/>
        </p:nvGrpSpPr>
        <p:grpSpPr>
          <a:xfrm>
            <a:off x="2433638" y="5960110"/>
            <a:ext cx="8619172" cy="2372360"/>
            <a:chOff x="-716" y="3532"/>
            <a:chExt cx="13573" cy="3736"/>
          </a:xfrm>
        </p:grpSpPr>
        <p:pic>
          <p:nvPicPr>
            <p:cNvPr id="4" name="Picture 3"/>
            <p:cNvPicPr>
              <a:picLocks noChangeAspect="1"/>
            </p:cNvPicPr>
            <p:nvPr/>
          </p:nvPicPr>
          <p:blipFill>
            <a:blip r:embed="rId10"/>
            <a:stretch>
              <a:fillRect/>
            </a:stretch>
          </p:blipFill>
          <p:spPr>
            <a:xfrm>
              <a:off x="8347" y="3532"/>
              <a:ext cx="4510" cy="3735"/>
            </a:xfrm>
            <a:prstGeom prst="rect">
              <a:avLst/>
            </a:prstGeom>
          </p:spPr>
        </p:pic>
        <p:pic>
          <p:nvPicPr>
            <p:cNvPr id="78" name="Picture 27"/>
            <p:cNvPicPr>
              <a:picLocks noChangeAspect="1"/>
            </p:cNvPicPr>
            <p:nvPr/>
          </p:nvPicPr>
          <p:blipFill>
            <a:blip r:embed="rId11"/>
            <a:stretch>
              <a:fillRect/>
            </a:stretch>
          </p:blipFill>
          <p:spPr>
            <a:xfrm>
              <a:off x="-716" y="3532"/>
              <a:ext cx="9063" cy="3736"/>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68300" y="792480"/>
            <a:ext cx="10810240" cy="3924300"/>
            <a:chOff x="580" y="1248"/>
            <a:chExt cx="17024" cy="6180"/>
          </a:xfrm>
        </p:grpSpPr>
        <p:grpSp>
          <p:nvGrpSpPr>
            <p:cNvPr id="3" name="Group 2"/>
            <p:cNvGrpSpPr/>
            <p:nvPr/>
          </p:nvGrpSpPr>
          <p:grpSpPr>
            <a:xfrm>
              <a:off x="580" y="1248"/>
              <a:ext cx="17024" cy="6181"/>
              <a:chOff x="2332" y="3348"/>
              <a:chExt cx="14820" cy="4470"/>
            </a:xfrm>
          </p:grpSpPr>
          <p:grpSp>
            <p:nvGrpSpPr>
              <p:cNvPr id="10" name="Group 9"/>
              <p:cNvGrpSpPr/>
              <p:nvPr/>
            </p:nvGrpSpPr>
            <p:grpSpPr>
              <a:xfrm>
                <a:off x="2332" y="3348"/>
                <a:ext cx="10830" cy="4470"/>
                <a:chOff x="828" y="1828"/>
                <a:chExt cx="10830" cy="4470"/>
              </a:xfrm>
            </p:grpSpPr>
            <p:pic>
              <p:nvPicPr>
                <p:cNvPr id="5" name="Picture 4" descr="Screenshot from 2021-11-27 00-24-41"/>
                <p:cNvPicPr>
                  <a:picLocks noChangeAspect="1"/>
                </p:cNvPicPr>
                <p:nvPr/>
              </p:nvPicPr>
              <p:blipFill>
                <a:blip r:embed="rId1"/>
                <a:stretch>
                  <a:fillRect/>
                </a:stretch>
              </p:blipFill>
              <p:spPr>
                <a:xfrm>
                  <a:off x="828" y="1828"/>
                  <a:ext cx="3795" cy="4470"/>
                </a:xfrm>
                <a:prstGeom prst="rect">
                  <a:avLst/>
                </a:prstGeom>
                <a:ln w="28575" cmpd="sng">
                  <a:solidFill>
                    <a:schemeClr val="bg1"/>
                  </a:solidFill>
                  <a:prstDash val="solid"/>
                </a:ln>
              </p:spPr>
            </p:pic>
            <p:pic>
              <p:nvPicPr>
                <p:cNvPr id="6" name="Picture 5" descr="Screenshot from 2021-11-27 00-24-50"/>
                <p:cNvPicPr>
                  <a:picLocks noChangeAspect="1"/>
                </p:cNvPicPr>
                <p:nvPr/>
              </p:nvPicPr>
              <p:blipFill>
                <a:blip r:embed="rId2"/>
                <a:stretch>
                  <a:fillRect/>
                </a:stretch>
              </p:blipFill>
              <p:spPr>
                <a:xfrm>
                  <a:off x="4623" y="1828"/>
                  <a:ext cx="1515" cy="3570"/>
                </a:xfrm>
                <a:prstGeom prst="rect">
                  <a:avLst/>
                </a:prstGeom>
                <a:ln w="28575" cmpd="sng">
                  <a:solidFill>
                    <a:schemeClr val="bg1"/>
                  </a:solidFill>
                  <a:prstDash val="solid"/>
                </a:ln>
              </p:spPr>
            </p:pic>
            <p:pic>
              <p:nvPicPr>
                <p:cNvPr id="7" name="Picture 6" descr="Screenshot from 2021-11-27 00-24-58"/>
                <p:cNvPicPr>
                  <a:picLocks noChangeAspect="1"/>
                </p:cNvPicPr>
                <p:nvPr/>
              </p:nvPicPr>
              <p:blipFill>
                <a:blip r:embed="rId3"/>
                <a:stretch>
                  <a:fillRect/>
                </a:stretch>
              </p:blipFill>
              <p:spPr>
                <a:xfrm>
                  <a:off x="6138" y="1828"/>
                  <a:ext cx="1650" cy="2655"/>
                </a:xfrm>
                <a:prstGeom prst="rect">
                  <a:avLst/>
                </a:prstGeom>
                <a:ln w="28575" cmpd="sng">
                  <a:solidFill>
                    <a:schemeClr val="bg1"/>
                  </a:solidFill>
                  <a:prstDash val="solid"/>
                </a:ln>
              </p:spPr>
            </p:pic>
            <p:pic>
              <p:nvPicPr>
                <p:cNvPr id="8" name="Picture 7" descr="Screenshot from 2021-11-27 00-25-04"/>
                <p:cNvPicPr>
                  <a:picLocks noChangeAspect="1"/>
                </p:cNvPicPr>
                <p:nvPr/>
              </p:nvPicPr>
              <p:blipFill>
                <a:blip r:embed="rId4"/>
                <a:stretch>
                  <a:fillRect/>
                </a:stretch>
              </p:blipFill>
              <p:spPr>
                <a:xfrm>
                  <a:off x="7788" y="1828"/>
                  <a:ext cx="3870" cy="3765"/>
                </a:xfrm>
                <a:prstGeom prst="rect">
                  <a:avLst/>
                </a:prstGeom>
                <a:ln w="28575" cmpd="sng">
                  <a:solidFill>
                    <a:schemeClr val="bg1"/>
                  </a:solidFill>
                  <a:prstDash val="solid"/>
                </a:ln>
              </p:spPr>
            </p:pic>
          </p:grpSp>
          <p:pic>
            <p:nvPicPr>
              <p:cNvPr id="2" name="Picture 1" descr="Screenshot from 2021-11-27 22-48-07"/>
              <p:cNvPicPr>
                <a:picLocks noChangeAspect="1"/>
              </p:cNvPicPr>
              <p:nvPr/>
            </p:nvPicPr>
            <p:blipFill>
              <a:blip r:embed="rId5"/>
              <a:stretch>
                <a:fillRect/>
              </a:stretch>
            </p:blipFill>
            <p:spPr>
              <a:xfrm>
                <a:off x="13162" y="3348"/>
                <a:ext cx="3990" cy="3225"/>
              </a:xfrm>
              <a:prstGeom prst="rect">
                <a:avLst/>
              </a:prstGeom>
            </p:spPr>
          </p:pic>
        </p:grpSp>
        <p:sp>
          <p:nvSpPr>
            <p:cNvPr id="9" name="Rectangle 8"/>
            <p:cNvSpPr/>
            <p:nvPr/>
          </p:nvSpPr>
          <p:spPr>
            <a:xfrm>
              <a:off x="580" y="1248"/>
              <a:ext cx="1882"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1" name="Rectangle 10"/>
            <p:cNvSpPr/>
            <p:nvPr/>
          </p:nvSpPr>
          <p:spPr>
            <a:xfrm>
              <a:off x="5050"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2" name="Rectangle 11"/>
            <p:cNvSpPr/>
            <p:nvPr/>
          </p:nvSpPr>
          <p:spPr>
            <a:xfrm>
              <a:off x="6868"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3" name="Rectangle 12"/>
            <p:cNvSpPr/>
            <p:nvPr/>
          </p:nvSpPr>
          <p:spPr>
            <a:xfrm>
              <a:off x="8575"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4" name="Rectangle 13"/>
            <p:cNvSpPr/>
            <p:nvPr/>
          </p:nvSpPr>
          <p:spPr>
            <a:xfrm>
              <a:off x="13205"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86230" y="474980"/>
            <a:ext cx="8550910" cy="4732020"/>
            <a:chOff x="4436" y="1650"/>
            <a:chExt cx="13466" cy="7452"/>
          </a:xfrm>
        </p:grpSpPr>
        <p:grpSp>
          <p:nvGrpSpPr>
            <p:cNvPr id="13" name="Group 12"/>
            <p:cNvGrpSpPr/>
            <p:nvPr/>
          </p:nvGrpSpPr>
          <p:grpSpPr>
            <a:xfrm>
              <a:off x="4436" y="1650"/>
              <a:ext cx="13467" cy="7452"/>
              <a:chOff x="4436" y="1650"/>
              <a:chExt cx="13467" cy="7452"/>
            </a:xfrm>
          </p:grpSpPr>
          <p:sp>
            <p:nvSpPr>
              <p:cNvPr id="5" name="Rounded Rectangle 4"/>
              <p:cNvSpPr/>
              <p:nvPr/>
            </p:nvSpPr>
            <p:spPr>
              <a:xfrm>
                <a:off x="4436" y="3253"/>
                <a:ext cx="3525"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rPr>
                  <a:t>载入和保存模块</a:t>
                </a:r>
                <a:endParaRPr lang="en-US" altLang="en-US" sz="2200" dirty="0">
                  <a:solidFill>
                    <a:schemeClr val="tx1"/>
                  </a:solidFill>
                  <a:effectLst>
                    <a:outerShdw blurRad="38100" dist="19050" dir="2700000" algn="tl" rotWithShape="0">
                      <a:schemeClr val="dk1">
                        <a:alpha val="40000"/>
                      </a:schemeClr>
                    </a:outerShdw>
                  </a:effectLst>
                  <a:latin typeface="+mj-lt"/>
                </a:endParaRPr>
              </a:p>
            </p:txBody>
          </p:sp>
          <p:sp>
            <p:nvSpPr>
              <p:cNvPr id="6" name="Rounded Rectangle 5"/>
              <p:cNvSpPr/>
              <p:nvPr/>
            </p:nvSpPr>
            <p:spPr>
              <a:xfrm>
                <a:off x="4436" y="1650"/>
                <a:ext cx="13467" cy="1474"/>
              </a:xfrm>
              <a:prstGeom prst="roundRect">
                <a:avLst/>
              </a:prstGeom>
              <a:solidFill>
                <a:schemeClr val="accent1">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rPr>
                  <a:t>机械臂轨迹数据集生成总体模块设计</a:t>
                </a:r>
                <a:endParaRPr lang="en-US" altLang="en-US" sz="2200" dirty="0">
                  <a:ln>
                    <a:solidFill>
                      <a:schemeClr val="bg1">
                        <a:lumMod val="85000"/>
                      </a:schemeClr>
                    </a:solidFill>
                  </a:ln>
                  <a:solidFill>
                    <a:schemeClr val="bg1"/>
                  </a:solidFill>
                  <a:latin typeface="+mj-lt"/>
                </a:endParaRPr>
              </a:p>
            </p:txBody>
          </p:sp>
          <p:sp>
            <p:nvSpPr>
              <p:cNvPr id="27" name="Rounded Rectangle 26"/>
              <p:cNvSpPr/>
              <p:nvPr/>
            </p:nvSpPr>
            <p:spPr>
              <a:xfrm>
                <a:off x="4436" y="5736"/>
                <a:ext cx="1301"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加载交互对象模型模块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7" name="Rounded Rectangle 6"/>
              <p:cNvSpPr/>
              <p:nvPr/>
            </p:nvSpPr>
            <p:spPr>
              <a:xfrm>
                <a:off x="8714" y="3253"/>
                <a:ext cx="4277"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显示与交互模块</a:t>
                </a:r>
                <a:endParaRPr lang="en-US" altLang="en-US" sz="2200" dirty="0">
                  <a:solidFill>
                    <a:schemeClr val="tx1"/>
                  </a:solidFill>
                  <a:effectLst>
                    <a:outerShdw blurRad="38100" dist="19050" dir="2700000" algn="tl" rotWithShape="0">
                      <a:schemeClr val="dk1">
                        <a:alpha val="40000"/>
                      </a:schemeClr>
                    </a:outerShdw>
                  </a:effectLst>
                  <a:latin typeface="+mj-lt"/>
                  <a:ea typeface="+mn-ea"/>
                  <a:sym typeface="+mn-ea"/>
                </a:endParaRPr>
              </a:p>
            </p:txBody>
          </p:sp>
          <p:sp>
            <p:nvSpPr>
              <p:cNvPr id="10" name="Rounded Rectangle 9"/>
              <p:cNvSpPr/>
              <p:nvPr/>
            </p:nvSpPr>
            <p:spPr>
              <a:xfrm>
                <a:off x="6588" y="5736"/>
                <a:ext cx="1373"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保存轨迹数据模块</a:t>
                </a:r>
                <a:endParaRPr lang="en-US" altLang="en-US" sz="2200" dirty="0">
                  <a:solidFill>
                    <a:schemeClr val="tx1"/>
                  </a:solidFill>
                  <a:effectLst>
                    <a:outerShdw blurRad="38100" dist="19050" dir="2700000" algn="tl" rotWithShape="0">
                      <a:schemeClr val="dk1">
                        <a:alpha val="40000"/>
                      </a:schemeClr>
                    </a:outerShdw>
                  </a:effectLst>
                  <a:latin typeface="+mj-lt"/>
                  <a:sym typeface="+mn-ea"/>
                </a:endParaRPr>
              </a:p>
            </p:txBody>
          </p:sp>
          <p:sp>
            <p:nvSpPr>
              <p:cNvPr id="11" name="Rounded Rectangle 10"/>
              <p:cNvSpPr/>
              <p:nvPr/>
            </p:nvSpPr>
            <p:spPr>
              <a:xfrm>
                <a:off x="8714" y="5736"/>
                <a:ext cx="1290"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传感器显示模块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12" name="Rounded Rectangle 11"/>
              <p:cNvSpPr/>
              <p:nvPr/>
            </p:nvSpPr>
            <p:spPr>
              <a:xfrm>
                <a:off x="10219" y="5736"/>
                <a:ext cx="1267"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机械臂和对象交互界面</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grpSp>
        <p:sp>
          <p:nvSpPr>
            <p:cNvPr id="15" name="Rounded Rectangle 14"/>
            <p:cNvSpPr/>
            <p:nvPr/>
          </p:nvSpPr>
          <p:spPr>
            <a:xfrm>
              <a:off x="11724" y="5736"/>
              <a:ext cx="1267"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轨迹播放模块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16" name="Rounded Rectangle 15"/>
            <p:cNvSpPr/>
            <p:nvPr/>
          </p:nvSpPr>
          <p:spPr>
            <a:xfrm>
              <a:off x="13626" y="3253"/>
              <a:ext cx="4277" cy="2347"/>
            </a:xfrm>
            <a:prstGeom prst="roundRect">
              <a:avLst/>
            </a:prstGeom>
            <a:solidFill>
              <a:schemeClr val="accent5"/>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参数设置模块</a:t>
              </a:r>
              <a:endParaRPr lang="en-US" altLang="en-US" sz="2200" dirty="0">
                <a:solidFill>
                  <a:schemeClr val="tx1"/>
                </a:solidFill>
                <a:effectLst>
                  <a:outerShdw blurRad="38100" dist="19050" dir="2700000" algn="tl" rotWithShape="0">
                    <a:schemeClr val="dk1">
                      <a:alpha val="40000"/>
                    </a:schemeClr>
                  </a:outerShdw>
                </a:effectLst>
                <a:latin typeface="+mj-lt"/>
                <a:ea typeface="+mn-ea"/>
                <a:sym typeface="+mn-ea"/>
              </a:endParaRPr>
            </a:p>
          </p:txBody>
        </p:sp>
        <p:sp>
          <p:nvSpPr>
            <p:cNvPr id="17" name="Rounded Rectangle 16"/>
            <p:cNvSpPr/>
            <p:nvPr/>
          </p:nvSpPr>
          <p:spPr>
            <a:xfrm>
              <a:off x="13626" y="5736"/>
              <a:ext cx="1267"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机械臂设置模块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18" name="Rounded Rectangle 17"/>
            <p:cNvSpPr/>
            <p:nvPr/>
          </p:nvSpPr>
          <p:spPr>
            <a:xfrm>
              <a:off x="15131" y="5736"/>
              <a:ext cx="1267"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交互对象设置模块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sp>
          <p:nvSpPr>
            <p:cNvPr id="19" name="Rounded Rectangle 18"/>
            <p:cNvSpPr/>
            <p:nvPr/>
          </p:nvSpPr>
          <p:spPr>
            <a:xfrm>
              <a:off x="16636" y="5736"/>
              <a:ext cx="1267" cy="3366"/>
            </a:xfrm>
            <a:prstGeom prst="roundRect">
              <a:avLst/>
            </a:prstGeom>
            <a:solidFill>
              <a:schemeClr val="accent2"/>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2200" dirty="0">
                  <a:solidFill>
                    <a:schemeClr val="tx1"/>
                  </a:solidFill>
                  <a:effectLst>
                    <a:outerShdw blurRad="38100" dist="19050" dir="2700000" algn="tl" rotWithShape="0">
                      <a:schemeClr val="dk1">
                        <a:alpha val="40000"/>
                      </a:schemeClr>
                    </a:outerShdw>
                  </a:effectLst>
                  <a:latin typeface="+mj-lt"/>
                  <a:sym typeface="+mn-ea"/>
                </a:rPr>
                <a:t>录制设置模块</a:t>
              </a:r>
              <a:endParaRPr lang="en-US" altLang="en-US" sz="2200" dirty="0">
                <a:ln>
                  <a:solidFill>
                    <a:schemeClr val="bg1">
                      <a:lumMod val="85000"/>
                    </a:schemeClr>
                  </a:solidFill>
                </a:ln>
                <a:solidFill>
                  <a:schemeClr val="tx1"/>
                </a:solidFill>
                <a:effectLst>
                  <a:outerShdw blurRad="38100" dist="19050" dir="2700000" algn="tl" rotWithShape="0">
                    <a:schemeClr val="dk1">
                      <a:alpha val="40000"/>
                    </a:schemeClr>
                  </a:outerShdw>
                </a:effectLst>
                <a:latin typeface="+mj-lt"/>
                <a:sym typeface="+mn-ea"/>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917065" y="267335"/>
            <a:ext cx="9213850" cy="5233670"/>
            <a:chOff x="3019" y="421"/>
            <a:chExt cx="14510" cy="8242"/>
          </a:xfrm>
        </p:grpSpPr>
        <p:pic>
          <p:nvPicPr>
            <p:cNvPr id="5" name="Picture 4" descr="Screenshot from 2021-11-28 23-02-31"/>
            <p:cNvPicPr>
              <a:picLocks noChangeAspect="1"/>
            </p:cNvPicPr>
            <p:nvPr/>
          </p:nvPicPr>
          <p:blipFill>
            <a:blip r:embed="rId1"/>
            <a:srcRect r="28226"/>
            <a:stretch>
              <a:fillRect/>
            </a:stretch>
          </p:blipFill>
          <p:spPr>
            <a:xfrm>
              <a:off x="7015" y="421"/>
              <a:ext cx="10514" cy="8243"/>
            </a:xfrm>
            <a:prstGeom prst="rect">
              <a:avLst/>
            </a:prstGeom>
          </p:spPr>
        </p:pic>
        <p:grpSp>
          <p:nvGrpSpPr>
            <p:cNvPr id="7" name="Group 6"/>
            <p:cNvGrpSpPr/>
            <p:nvPr/>
          </p:nvGrpSpPr>
          <p:grpSpPr>
            <a:xfrm>
              <a:off x="3019" y="421"/>
              <a:ext cx="4538" cy="8243"/>
              <a:chOff x="3019" y="421"/>
              <a:chExt cx="4538" cy="8243"/>
            </a:xfrm>
          </p:grpSpPr>
          <p:pic>
            <p:nvPicPr>
              <p:cNvPr id="6" name="Picture 5"/>
              <p:cNvPicPr>
                <a:picLocks noChangeAspect="1"/>
              </p:cNvPicPr>
              <p:nvPr/>
            </p:nvPicPr>
            <p:blipFill>
              <a:blip r:embed="rId2"/>
              <a:srcRect/>
              <a:stretch>
                <a:fillRect/>
              </a:stretch>
            </p:blipFill>
            <p:spPr>
              <a:xfrm>
                <a:off x="3020" y="3630"/>
                <a:ext cx="3995" cy="5034"/>
              </a:xfrm>
              <a:prstGeom prst="rect">
                <a:avLst/>
              </a:prstGeom>
            </p:spPr>
          </p:pic>
          <p:grpSp>
            <p:nvGrpSpPr>
              <p:cNvPr id="20" name="Group 19"/>
              <p:cNvGrpSpPr/>
              <p:nvPr/>
            </p:nvGrpSpPr>
            <p:grpSpPr>
              <a:xfrm>
                <a:off x="3019" y="421"/>
                <a:ext cx="4538" cy="3837"/>
                <a:chOff x="5141" y="354"/>
                <a:chExt cx="4538" cy="3837"/>
              </a:xfrm>
            </p:grpSpPr>
            <p:grpSp>
              <p:nvGrpSpPr>
                <p:cNvPr id="16" name="Group 15"/>
                <p:cNvGrpSpPr/>
                <p:nvPr/>
              </p:nvGrpSpPr>
              <p:grpSpPr>
                <a:xfrm>
                  <a:off x="5141" y="354"/>
                  <a:ext cx="3996" cy="3209"/>
                  <a:chOff x="2817" y="387"/>
                  <a:chExt cx="3996" cy="3209"/>
                </a:xfrm>
              </p:grpSpPr>
              <p:pic>
                <p:nvPicPr>
                  <p:cNvPr id="3" name="Picture 2" descr="Screenshot from 2021-11-28 12-32-38"/>
                  <p:cNvPicPr>
                    <a:picLocks noChangeAspect="1"/>
                  </p:cNvPicPr>
                  <p:nvPr/>
                </p:nvPicPr>
                <p:blipFill>
                  <a:blip r:embed="rId3"/>
                  <a:stretch>
                    <a:fillRect/>
                  </a:stretch>
                </p:blipFill>
                <p:spPr>
                  <a:xfrm>
                    <a:off x="2817" y="387"/>
                    <a:ext cx="3996" cy="3209"/>
                  </a:xfrm>
                  <a:prstGeom prst="rect">
                    <a:avLst/>
                  </a:prstGeom>
                </p:spPr>
              </p:pic>
              <p:sp>
                <p:nvSpPr>
                  <p:cNvPr id="4" name="Text Box 3"/>
                  <p:cNvSpPr txBox="1"/>
                  <p:nvPr/>
                </p:nvSpPr>
                <p:spPr>
                  <a:xfrm>
                    <a:off x="2817" y="387"/>
                    <a:ext cx="542" cy="628"/>
                  </a:xfrm>
                  <a:prstGeom prst="rect">
                    <a:avLst/>
                  </a:prstGeom>
                  <a:noFill/>
                </p:spPr>
                <p:txBody>
                  <a:bodyPr wrap="none" rtlCol="0">
                    <a:spAutoFit/>
                  </a:bodyPr>
                  <a:lstStyle/>
                  <a:p>
                    <a:r>
                      <a:rPr lang="en-US" altLang="en-US" sz="2000" dirty="0">
                        <a:solidFill>
                          <a:srgbClr val="FF0000"/>
                        </a:solidFill>
                        <a:latin typeface="+mn-lt"/>
                        <a:ea typeface="+mn-ea"/>
                      </a:rPr>
                      <a:t>1</a:t>
                    </a:r>
                    <a:endParaRPr lang="en-US" altLang="en-US" sz="2000" dirty="0">
                      <a:solidFill>
                        <a:srgbClr val="FF0000"/>
                      </a:solidFill>
                      <a:latin typeface="+mn-lt"/>
                      <a:ea typeface="+mn-ea"/>
                    </a:endParaRPr>
                  </a:p>
                </p:txBody>
              </p:sp>
            </p:grpSp>
            <p:sp>
              <p:nvSpPr>
                <p:cNvPr id="17" name="Text Box 16"/>
                <p:cNvSpPr txBox="1"/>
                <p:nvPr/>
              </p:nvSpPr>
              <p:spPr>
                <a:xfrm>
                  <a:off x="5142" y="3563"/>
                  <a:ext cx="542" cy="628"/>
                </a:xfrm>
                <a:prstGeom prst="rect">
                  <a:avLst/>
                </a:prstGeom>
                <a:noFill/>
              </p:spPr>
              <p:txBody>
                <a:bodyPr wrap="none" rtlCol="0">
                  <a:spAutoFit/>
                </a:bodyPr>
                <a:lstStyle/>
                <a:p>
                  <a:r>
                    <a:rPr lang="en-US" altLang="en-US" sz="2000" dirty="0">
                      <a:solidFill>
                        <a:srgbClr val="FF0000"/>
                      </a:solidFill>
                      <a:latin typeface="+mn-lt"/>
                      <a:ea typeface="+mn-ea"/>
                    </a:rPr>
                    <a:t>3</a:t>
                  </a:r>
                  <a:endParaRPr lang="en-US" altLang="en-US" sz="2000" dirty="0">
                    <a:solidFill>
                      <a:srgbClr val="FF0000"/>
                    </a:solidFill>
                    <a:latin typeface="+mn-lt"/>
                    <a:ea typeface="+mn-ea"/>
                  </a:endParaRPr>
                </a:p>
              </p:txBody>
            </p:sp>
            <p:sp>
              <p:nvSpPr>
                <p:cNvPr id="19" name="Text Box 18"/>
                <p:cNvSpPr txBox="1"/>
                <p:nvPr/>
              </p:nvSpPr>
              <p:spPr>
                <a:xfrm>
                  <a:off x="9137" y="354"/>
                  <a:ext cx="542" cy="628"/>
                </a:xfrm>
                <a:prstGeom prst="rect">
                  <a:avLst/>
                </a:prstGeom>
                <a:noFill/>
              </p:spPr>
              <p:txBody>
                <a:bodyPr wrap="none" rtlCol="0">
                  <a:spAutoFit/>
                </a:bodyPr>
                <a:lstStyle/>
                <a:p>
                  <a:r>
                    <a:rPr lang="en-US" altLang="en-US" sz="2000" dirty="0">
                      <a:solidFill>
                        <a:srgbClr val="FF0000"/>
                      </a:solidFill>
                      <a:latin typeface="+mn-lt"/>
                      <a:ea typeface="+mn-ea"/>
                    </a:rPr>
                    <a:t>2</a:t>
                  </a:r>
                  <a:endParaRPr lang="en-US" altLang="en-US" sz="2000" dirty="0">
                    <a:solidFill>
                      <a:srgbClr val="FF0000"/>
                    </a:solidFill>
                    <a:latin typeface="+mn-lt"/>
                    <a:ea typeface="+mn-ea"/>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 闭环视觉伺服</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14" name="文本框 5"/>
          <p:cNvSpPr txBox="1"/>
          <p:nvPr/>
        </p:nvSpPr>
        <p:spPr>
          <a:xfrm>
            <a:off x="0" y="6314440"/>
            <a:ext cx="12192635" cy="24511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Hutchinson S, Hager G D, Corke P I. A tutorial on visual servo control[J]. IEEE transactions on robotics and automation, 1996, 12(5): 651-670.</a:t>
            </a:r>
            <a:endParaRPr lang="en-US" altLang="zh-CN" sz="1000" dirty="0">
              <a:latin typeface="+mn-lt"/>
              <a:ea typeface="+mn-ea"/>
            </a:endParaRPr>
          </a:p>
        </p:txBody>
      </p:sp>
      <p:grpSp>
        <p:nvGrpSpPr>
          <p:cNvPr id="39" name="Group 38"/>
          <p:cNvGrpSpPr/>
          <p:nvPr/>
        </p:nvGrpSpPr>
        <p:grpSpPr>
          <a:xfrm>
            <a:off x="547370" y="2322830"/>
            <a:ext cx="11163935" cy="1203325"/>
            <a:chOff x="-24" y="7067"/>
            <a:chExt cx="17581" cy="1895"/>
          </a:xfrm>
        </p:grpSpPr>
        <p:sp>
          <p:nvSpPr>
            <p:cNvPr id="40" name="圆角矩形 100"/>
            <p:cNvSpPr/>
            <p:nvPr/>
          </p:nvSpPr>
          <p:spPr bwMode="auto">
            <a:xfrm>
              <a:off x="9535" y="7067"/>
              <a:ext cx="3100" cy="1704"/>
            </a:xfrm>
            <a:prstGeom prst="roundRect">
              <a:avLst>
                <a:gd name="adj" fmla="val 5077"/>
              </a:avLst>
            </a:prstGeom>
            <a:noFill/>
            <a:ln w="63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闭环</a:t>
              </a:r>
              <a:r>
                <a:rPr lang="en-US" altLang="en-US" sz="2400" b="1" dirty="0">
                  <a:solidFill>
                    <a:schemeClr val="tx1"/>
                  </a:solidFill>
                  <a:latin typeface="Times New Roman"/>
                  <a:ea typeface="黑体"/>
                  <a:sym typeface="+mn-ea"/>
                </a:rPr>
                <a:t>视觉伺服到达目标位置</a:t>
              </a:r>
              <a:endParaRPr lang="en-US" altLang="en-US" sz="2400" b="1" dirty="0">
                <a:solidFill>
                  <a:schemeClr val="tx1"/>
                </a:solidFill>
                <a:latin typeface="Times New Roman"/>
                <a:ea typeface="黑体"/>
                <a:sym typeface="+mn-ea"/>
              </a:endParaRPr>
            </a:p>
          </p:txBody>
        </p:sp>
        <p:grpSp>
          <p:nvGrpSpPr>
            <p:cNvPr id="41" name="Group 40"/>
            <p:cNvGrpSpPr/>
            <p:nvPr/>
          </p:nvGrpSpPr>
          <p:grpSpPr>
            <a:xfrm>
              <a:off x="-24" y="7605"/>
              <a:ext cx="17581" cy="1357"/>
              <a:chOff x="-24" y="7605"/>
              <a:chExt cx="17581" cy="1357"/>
            </a:xfrm>
          </p:grpSpPr>
          <p:sp>
            <p:nvSpPr>
              <p:cNvPr id="42" name="Text Box 41"/>
              <p:cNvSpPr txBox="1"/>
              <p:nvPr/>
            </p:nvSpPr>
            <p:spPr>
              <a:xfrm>
                <a:off x="-24" y="7605"/>
                <a:ext cx="3455" cy="628"/>
              </a:xfrm>
              <a:prstGeom prst="rect">
                <a:avLst/>
              </a:prstGeom>
              <a:solidFill>
                <a:schemeClr val="bg1"/>
              </a:solidFill>
              <a:ln w="28575" cmpd="sng">
                <a:solidFill>
                  <a:srgbClr val="2C2C2C"/>
                </a:solidFill>
                <a:prstDash val="solid"/>
              </a:ln>
            </p:spPr>
            <p:txBody>
              <a:bodyPr wrap="square" rtlCol="0">
                <a:spAutoFit/>
              </a:bodyPr>
              <a:lstStyle/>
              <a:p>
                <a:r>
                  <a:rPr lang="en-US" altLang="en-US" sz="2000" dirty="0">
                    <a:latin typeface="+mn-lt"/>
                    <a:ea typeface="+mn-ea"/>
                  </a:rPr>
                  <a:t>多部件物体（门）</a:t>
                </a:r>
                <a:endParaRPr lang="en-US" altLang="en-US" sz="2000" dirty="0">
                  <a:latin typeface="+mn-lt"/>
                  <a:ea typeface="+mn-ea"/>
                </a:endParaRPr>
              </a:p>
            </p:txBody>
          </p:sp>
          <p:cxnSp>
            <p:nvCxnSpPr>
              <p:cNvPr id="43" name="Straight Arrow Connector 42"/>
              <p:cNvCxnSpPr>
                <a:stCxn id="42" idx="3"/>
                <a:endCxn id="44" idx="1"/>
              </p:cNvCxnSpPr>
              <p:nvPr/>
            </p:nvCxnSpPr>
            <p:spPr>
              <a:xfrm>
                <a:off x="3431" y="7919"/>
                <a:ext cx="2181"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4" name="Text Box 43"/>
              <p:cNvSpPr txBox="1"/>
              <p:nvPr/>
            </p:nvSpPr>
            <p:spPr>
              <a:xfrm>
                <a:off x="5612" y="7605"/>
                <a:ext cx="2288" cy="628"/>
              </a:xfrm>
              <a:prstGeom prst="rect">
                <a:avLst/>
              </a:prstGeom>
              <a:solidFill>
                <a:schemeClr val="bg1"/>
              </a:solidFill>
              <a:ln w="28575" cmpd="sng">
                <a:solidFill>
                  <a:srgbClr val="2C2C2C"/>
                </a:solidFill>
                <a:prstDash val="solid"/>
              </a:ln>
            </p:spPr>
            <p:txBody>
              <a:bodyPr wrap="none" rtlCol="0">
                <a:spAutoFit/>
              </a:bodyPr>
              <a:lstStyle/>
              <a:p>
                <a:r>
                  <a:rPr lang="en-US" altLang="en-US" sz="2000" dirty="0">
                    <a:latin typeface="+mn-lt"/>
                    <a:ea typeface="+mn-ea"/>
                  </a:rPr>
                  <a:t>门把手位置</a:t>
                </a:r>
                <a:endParaRPr lang="en-US" altLang="en-US" sz="2000" dirty="0">
                  <a:latin typeface="+mn-lt"/>
                  <a:ea typeface="+mn-ea"/>
                </a:endParaRPr>
              </a:p>
            </p:txBody>
          </p:sp>
          <p:sp>
            <p:nvSpPr>
              <p:cNvPr id="45" name="矩形 25"/>
              <p:cNvSpPr/>
              <p:nvPr/>
            </p:nvSpPr>
            <p:spPr>
              <a:xfrm>
                <a:off x="3326" y="7605"/>
                <a:ext cx="2390" cy="1357"/>
              </a:xfrm>
              <a:prstGeom prst="rect">
                <a:avLst/>
              </a:prstGeom>
              <a:noFill/>
              <a:ln>
                <a:noFill/>
              </a:ln>
            </p:spPr>
            <p:txBody>
              <a:bodyPr wrap="square" lIns="0" tIns="0" rIns="0" bIns="0" rtlCol="0">
                <a:spAutoFit/>
              </a:bodyPr>
              <a:lstStyle/>
              <a:p>
                <a:pPr algn="ctr"/>
                <a:r>
                  <a:rPr lang="en-US" altLang="zh-CN" sz="1400" b="1" dirty="0">
                    <a:latin typeface="Times New Roman"/>
                    <a:ea typeface="黑体"/>
                  </a:rPr>
                  <a:t>物体识别定位</a:t>
                </a:r>
                <a:endParaRPr lang="en-US" altLang="zh-CN" sz="2800" b="1" dirty="0">
                  <a:latin typeface="Times New Roman"/>
                  <a:ea typeface="黑体"/>
                </a:endParaRPr>
              </a:p>
              <a:p>
                <a:pPr algn="ctr"/>
                <a:r>
                  <a:rPr lang="en-US" altLang="zh-CN" sz="1400" b="1" dirty="0">
                    <a:latin typeface="Times New Roman"/>
                    <a:ea typeface="黑体"/>
                  </a:rPr>
                  <a:t>抓取姿态分析</a:t>
                </a:r>
                <a:endParaRPr lang="en-US" altLang="zh-CN" sz="2800" b="1" dirty="0">
                  <a:latin typeface="Times New Roman"/>
                  <a:ea typeface="黑体"/>
                </a:endParaRPr>
              </a:p>
              <a:p>
                <a:pPr algn="ctr"/>
                <a:endParaRPr lang="en-US" altLang="zh-CN" sz="2800" b="1" dirty="0">
                  <a:latin typeface="Times New Roman"/>
                  <a:ea typeface="黑体"/>
                </a:endParaRPr>
              </a:p>
            </p:txBody>
          </p:sp>
          <p:cxnSp>
            <p:nvCxnSpPr>
              <p:cNvPr id="46" name="直接箭头连接符 21"/>
              <p:cNvCxnSpPr>
                <a:stCxn id="44" idx="3"/>
                <a:endCxn id="40" idx="1"/>
              </p:cNvCxnSpPr>
              <p:nvPr/>
            </p:nvCxnSpPr>
            <p:spPr bwMode="auto">
              <a:xfrm>
                <a:off x="7900" y="7919"/>
                <a:ext cx="1635"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7" name="Straight Arrow Connector 46"/>
              <p:cNvCxnSpPr>
                <a:stCxn id="40" idx="3"/>
                <a:endCxn id="48" idx="1"/>
              </p:cNvCxnSpPr>
              <p:nvPr/>
            </p:nvCxnSpPr>
            <p:spPr>
              <a:xfrm>
                <a:off x="12635" y="7919"/>
                <a:ext cx="1187"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8" name="圆角矩形 100"/>
              <p:cNvSpPr/>
              <p:nvPr/>
            </p:nvSpPr>
            <p:spPr bwMode="auto">
              <a:xfrm>
                <a:off x="13822" y="7628"/>
                <a:ext cx="3735" cy="583"/>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自定义后续动作</a:t>
                </a:r>
                <a:endParaRPr lang="en-US" altLang="en-US" sz="2400" b="1" dirty="0">
                  <a:solidFill>
                    <a:schemeClr val="tx1"/>
                  </a:solidFill>
                  <a:latin typeface="Times New Roman"/>
                  <a:ea typeface="黑体"/>
                  <a:sym typeface="+mn-ea"/>
                </a:endParaRPr>
              </a:p>
            </p:txBody>
          </p:sp>
        </p:grpSp>
      </p:grpSp>
      <p:sp>
        <p:nvSpPr>
          <p:cNvPr id="4" name="Text Box 3"/>
          <p:cNvSpPr txBox="1"/>
          <p:nvPr/>
        </p:nvSpPr>
        <p:spPr>
          <a:xfrm>
            <a:off x="1080770" y="3808095"/>
            <a:ext cx="9834880" cy="1014730"/>
          </a:xfrm>
          <a:prstGeom prst="rect">
            <a:avLst/>
          </a:prstGeom>
          <a:solidFill>
            <a:schemeClr val="bg1"/>
          </a:solidFill>
        </p:spPr>
        <p:txBody>
          <a:bodyPr wrap="none" rtlCol="0">
            <a:spAutoFit/>
          </a:bodyPr>
          <a:lstStyle/>
          <a:p>
            <a:r>
              <a:rPr lang="en-US" altLang="en-US" sz="2000" dirty="0">
                <a:latin typeface="+mn-lt"/>
                <a:ea typeface="+mn-ea"/>
              </a:rPr>
              <a:t>基于感知的算法：成功率很高，研究的很成熟，但对于每个任务都要人工给定一些动作</a:t>
            </a:r>
            <a:endParaRPr lang="en-US" altLang="en-US" sz="2000" dirty="0">
              <a:latin typeface="+mn-lt"/>
              <a:ea typeface="+mn-ea"/>
            </a:endParaRPr>
          </a:p>
          <a:p>
            <a:endParaRPr lang="en-US" altLang="en-US" sz="2000" dirty="0">
              <a:latin typeface="+mn-lt"/>
              <a:ea typeface="+mn-ea"/>
            </a:endParaRPr>
          </a:p>
          <a:p>
            <a:r>
              <a:rPr lang="en-US" altLang="en-US" sz="2000" dirty="0">
                <a:latin typeface="+mn-lt"/>
                <a:ea typeface="+mn-ea"/>
              </a:rPr>
              <a:t>基于强化学习的算法：成功率较低，训练速度较慢，研究空间较大，是真正的自主学习</a:t>
            </a:r>
            <a:endParaRPr lang="en-US" altLang="en-US" sz="2000" dirty="0">
              <a:latin typeface="+mn-lt"/>
              <a:ea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15" idx="2"/>
          </p:cNvCxnSpPr>
          <p:nvPr/>
        </p:nvCxnSpPr>
        <p:spPr>
          <a:xfrm flipV="1">
            <a:off x="6358890" y="1634490"/>
            <a:ext cx="289560" cy="8636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nvGrpSpPr>
          <p:cNvPr id="35" name="Group 34"/>
          <p:cNvGrpSpPr/>
          <p:nvPr/>
        </p:nvGrpSpPr>
        <p:grpSpPr>
          <a:xfrm>
            <a:off x="3109595" y="115570"/>
            <a:ext cx="4238625" cy="4975225"/>
            <a:chOff x="2173" y="366"/>
            <a:chExt cx="6610" cy="7835"/>
          </a:xfrm>
        </p:grpSpPr>
        <p:grpSp>
          <p:nvGrpSpPr>
            <p:cNvPr id="34" name="Group 33"/>
            <p:cNvGrpSpPr/>
            <p:nvPr/>
          </p:nvGrpSpPr>
          <p:grpSpPr>
            <a:xfrm>
              <a:off x="2173" y="366"/>
              <a:ext cx="6610" cy="7835"/>
              <a:chOff x="5331" y="400"/>
              <a:chExt cx="6610" cy="7835"/>
            </a:xfrm>
          </p:grpSpPr>
          <p:grpSp>
            <p:nvGrpSpPr>
              <p:cNvPr id="31" name="Group 30"/>
              <p:cNvGrpSpPr/>
              <p:nvPr/>
            </p:nvGrpSpPr>
            <p:grpSpPr>
              <a:xfrm>
                <a:off x="5331" y="400"/>
                <a:ext cx="6610" cy="7835"/>
                <a:chOff x="5331" y="400"/>
                <a:chExt cx="6610" cy="7835"/>
              </a:xfrm>
            </p:grpSpPr>
            <p:grpSp>
              <p:nvGrpSpPr>
                <p:cNvPr id="24" name="Group 23"/>
                <p:cNvGrpSpPr/>
                <p:nvPr/>
              </p:nvGrpSpPr>
              <p:grpSpPr>
                <a:xfrm>
                  <a:off x="5331" y="400"/>
                  <a:ext cx="6610" cy="7835"/>
                  <a:chOff x="5331" y="400"/>
                  <a:chExt cx="6610" cy="7835"/>
                </a:xfrm>
              </p:grpSpPr>
              <p:pic>
                <p:nvPicPr>
                  <p:cNvPr id="7" name="Picture 6" descr="glove"/>
                  <p:cNvPicPr>
                    <a:picLocks noChangeAspect="1"/>
                  </p:cNvPicPr>
                  <p:nvPr/>
                </p:nvPicPr>
                <p:blipFill>
                  <a:blip r:embed="rId1"/>
                  <a:srcRect/>
                  <a:stretch>
                    <a:fillRect/>
                  </a:stretch>
                </p:blipFill>
                <p:spPr>
                  <a:xfrm>
                    <a:off x="5331" y="400"/>
                    <a:ext cx="6191" cy="7835"/>
                  </a:xfrm>
                  <a:prstGeom prst="rect">
                    <a:avLst/>
                  </a:prstGeom>
                </p:spPr>
              </p:pic>
              <p:grpSp>
                <p:nvGrpSpPr>
                  <p:cNvPr id="22" name="Group 21"/>
                  <p:cNvGrpSpPr/>
                  <p:nvPr/>
                </p:nvGrpSpPr>
                <p:grpSpPr>
                  <a:xfrm>
                    <a:off x="5702" y="400"/>
                    <a:ext cx="6239" cy="2392"/>
                    <a:chOff x="5702" y="400"/>
                    <a:chExt cx="6239" cy="2392"/>
                  </a:xfrm>
                </p:grpSpPr>
                <p:cxnSp>
                  <p:nvCxnSpPr>
                    <p:cNvPr id="8" name="Straight Arrow Connector 7"/>
                    <p:cNvCxnSpPr>
                      <a:endCxn id="11" idx="2"/>
                    </p:cNvCxnSpPr>
                    <p:nvPr/>
                  </p:nvCxnSpPr>
                  <p:spPr>
                    <a:xfrm flipV="1">
                      <a:off x="9089" y="1028"/>
                      <a:ext cx="1275" cy="77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9" name="Straight Arrow Connector 8"/>
                    <p:cNvCxnSpPr>
                      <a:endCxn id="12" idx="2"/>
                    </p:cNvCxnSpPr>
                    <p:nvPr/>
                  </p:nvCxnSpPr>
                  <p:spPr>
                    <a:xfrm flipV="1">
                      <a:off x="8140" y="1028"/>
                      <a:ext cx="327" cy="6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0" name="Straight Arrow Connector 9"/>
                    <p:cNvCxnSpPr>
                      <a:endCxn id="13" idx="2"/>
                    </p:cNvCxnSpPr>
                    <p:nvPr/>
                  </p:nvCxnSpPr>
                  <p:spPr>
                    <a:xfrm flipH="1" flipV="1">
                      <a:off x="6793" y="1798"/>
                      <a:ext cx="432" cy="627"/>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1" name="Text Box 10"/>
                    <p:cNvSpPr txBox="1"/>
                    <p:nvPr/>
                  </p:nvSpPr>
                  <p:spPr>
                    <a:xfrm>
                      <a:off x="9272" y="400"/>
                      <a:ext cx="2183" cy="628"/>
                    </a:xfrm>
                    <a:prstGeom prst="rect">
                      <a:avLst/>
                    </a:prstGeom>
                    <a:noFill/>
                  </p:spPr>
                  <p:txBody>
                    <a:bodyPr wrap="square" rtlCol="0">
                      <a:spAutoFit/>
                    </a:bodyPr>
                    <a:lstStyle/>
                    <a:p>
                      <a:r>
                        <a:rPr lang="en-US" altLang="en-US" sz="2000" dirty="0">
                          <a:latin typeface="+mn-lt"/>
                          <a:ea typeface="+mn-ea"/>
                        </a:rPr>
                        <a:t>x方向移动</a:t>
                      </a:r>
                      <a:endParaRPr lang="en-US" altLang="en-US" sz="2000" dirty="0">
                        <a:latin typeface="+mn-lt"/>
                        <a:ea typeface="+mn-ea"/>
                      </a:endParaRPr>
                    </a:p>
                  </p:txBody>
                </p:sp>
                <p:sp>
                  <p:nvSpPr>
                    <p:cNvPr id="12" name="Text Box 11"/>
                    <p:cNvSpPr txBox="1"/>
                    <p:nvPr/>
                  </p:nvSpPr>
                  <p:spPr>
                    <a:xfrm>
                      <a:off x="7376" y="400"/>
                      <a:ext cx="2183" cy="628"/>
                    </a:xfrm>
                    <a:prstGeom prst="rect">
                      <a:avLst/>
                    </a:prstGeom>
                    <a:noFill/>
                  </p:spPr>
                  <p:txBody>
                    <a:bodyPr wrap="square" rtlCol="0">
                      <a:spAutoFit/>
                    </a:bodyPr>
                    <a:lstStyle/>
                    <a:p>
                      <a:r>
                        <a:rPr lang="en-US" altLang="en-US" sz="2000" dirty="0">
                          <a:latin typeface="+mn-lt"/>
                          <a:ea typeface="+mn-ea"/>
                        </a:rPr>
                        <a:t>y方向移动</a:t>
                      </a:r>
                      <a:endParaRPr lang="en-US" altLang="en-US" sz="2000" dirty="0">
                        <a:latin typeface="+mn-lt"/>
                        <a:ea typeface="+mn-ea"/>
                      </a:endParaRPr>
                    </a:p>
                  </p:txBody>
                </p:sp>
                <p:sp>
                  <p:nvSpPr>
                    <p:cNvPr id="13" name="Text Box 12"/>
                    <p:cNvSpPr txBox="1"/>
                    <p:nvPr/>
                  </p:nvSpPr>
                  <p:spPr>
                    <a:xfrm>
                      <a:off x="5702" y="1170"/>
                      <a:ext cx="2183" cy="628"/>
                    </a:xfrm>
                    <a:prstGeom prst="rect">
                      <a:avLst/>
                    </a:prstGeom>
                    <a:noFill/>
                  </p:spPr>
                  <p:txBody>
                    <a:bodyPr wrap="square" rtlCol="0">
                      <a:spAutoFit/>
                    </a:bodyPr>
                    <a:lstStyle/>
                    <a:p>
                      <a:r>
                        <a:rPr lang="en-US" altLang="en-US" sz="2000" dirty="0">
                          <a:latin typeface="+mn-lt"/>
                          <a:ea typeface="+mn-ea"/>
                        </a:rPr>
                        <a:t>z方向移动</a:t>
                      </a:r>
                      <a:endParaRPr lang="en-US" altLang="en-US" sz="2000" dirty="0">
                        <a:latin typeface="+mn-lt"/>
                        <a:ea typeface="+mn-ea"/>
                      </a:endParaRPr>
                    </a:p>
                  </p:txBody>
                </p:sp>
                <p:sp>
                  <p:nvSpPr>
                    <p:cNvPr id="15" name="Text Box 14"/>
                    <p:cNvSpPr txBox="1"/>
                    <p:nvPr/>
                  </p:nvSpPr>
                  <p:spPr>
                    <a:xfrm>
                      <a:off x="9758" y="2164"/>
                      <a:ext cx="2183" cy="628"/>
                    </a:xfrm>
                    <a:prstGeom prst="rect">
                      <a:avLst/>
                    </a:prstGeom>
                    <a:noFill/>
                  </p:spPr>
                  <p:txBody>
                    <a:bodyPr wrap="square" rtlCol="0">
                      <a:spAutoFit/>
                    </a:bodyPr>
                    <a:lstStyle/>
                    <a:p>
                      <a:r>
                        <a:rPr lang="en-US" altLang="en-US" sz="2000" dirty="0">
                          <a:latin typeface="+mn-lt"/>
                          <a:ea typeface="+mn-ea"/>
                        </a:rPr>
                        <a:t>夹取控制</a:t>
                      </a:r>
                      <a:endParaRPr lang="en-US" altLang="en-US" sz="2000" dirty="0">
                        <a:latin typeface="+mn-lt"/>
                        <a:ea typeface="+mn-ea"/>
                      </a:endParaRPr>
                    </a:p>
                  </p:txBody>
                </p:sp>
              </p:grpSp>
            </p:grpSp>
            <p:cxnSp>
              <p:nvCxnSpPr>
                <p:cNvPr id="25" name="Straight Arrow Connector 24"/>
                <p:cNvCxnSpPr/>
                <p:nvPr/>
              </p:nvCxnSpPr>
              <p:spPr>
                <a:xfrm>
                  <a:off x="8137" y="5724"/>
                  <a:ext cx="1804" cy="129"/>
                </a:xfrm>
                <a:prstGeom prst="straightConnector1">
                  <a:avLst/>
                </a:prstGeom>
                <a:solidFill>
                  <a:schemeClr val="accent1"/>
                </a:solidFill>
                <a:ln w="44450" cap="flat" cmpd="sng" algn="ctr">
                  <a:solidFill>
                    <a:schemeClr val="accent3"/>
                  </a:solidFill>
                  <a:prstDash val="solid"/>
                  <a:round/>
                  <a:headEnd type="none" w="med" len="med"/>
                  <a:tailEnd type="arrow" w="med" len="med"/>
                </a:ln>
              </p:spPr>
            </p:cxnSp>
            <p:cxnSp>
              <p:nvCxnSpPr>
                <p:cNvPr id="26" name="Straight Arrow Connector 25"/>
                <p:cNvCxnSpPr/>
                <p:nvPr/>
              </p:nvCxnSpPr>
              <p:spPr>
                <a:xfrm flipV="1">
                  <a:off x="8126" y="4266"/>
                  <a:ext cx="114" cy="1474"/>
                </a:xfrm>
                <a:prstGeom prst="straightConnector1">
                  <a:avLst/>
                </a:prstGeom>
                <a:solidFill>
                  <a:schemeClr val="accent1"/>
                </a:solidFill>
                <a:ln w="44450" cap="flat" cmpd="sng" algn="ctr">
                  <a:solidFill>
                    <a:schemeClr val="accent1"/>
                  </a:solidFill>
                  <a:prstDash val="solid"/>
                  <a:round/>
                  <a:headEnd type="none" w="med" len="med"/>
                  <a:tailEnd type="arrow" w="med" len="med"/>
                </a:ln>
              </p:spPr>
            </p:cxnSp>
            <p:cxnSp>
              <p:nvCxnSpPr>
                <p:cNvPr id="27" name="Straight Arrow Connector 26"/>
                <p:cNvCxnSpPr/>
                <p:nvPr/>
              </p:nvCxnSpPr>
              <p:spPr>
                <a:xfrm flipV="1">
                  <a:off x="8126" y="4493"/>
                  <a:ext cx="567" cy="1247"/>
                </a:xfrm>
                <a:prstGeom prst="straightConnector1">
                  <a:avLst/>
                </a:prstGeom>
                <a:solidFill>
                  <a:schemeClr val="accent1"/>
                </a:solidFill>
                <a:ln w="44450" cap="flat" cmpd="sng" algn="ctr">
                  <a:solidFill>
                    <a:srgbClr val="0000FF"/>
                  </a:solidFill>
                  <a:prstDash val="solid"/>
                  <a:round/>
                  <a:headEnd type="none" w="med" len="med"/>
                  <a:tailEnd type="arrow" w="med" len="med"/>
                </a:ln>
              </p:spPr>
            </p:cxnSp>
            <p:sp>
              <p:nvSpPr>
                <p:cNvPr id="28" name="Curved Up Arrow 27"/>
                <p:cNvSpPr/>
                <p:nvPr/>
              </p:nvSpPr>
              <p:spPr>
                <a:xfrm>
                  <a:off x="8847" y="5400"/>
                  <a:ext cx="527" cy="907"/>
                </a:xfrm>
                <a:prstGeom prst="curvedUpArrow">
                  <a:avLst/>
                </a:prstGeom>
                <a:solidFill>
                  <a:schemeClr val="bg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tx1"/>
                    </a:solidFill>
                    <a:latin typeface="+mj-lt"/>
                  </a:endParaRPr>
                </a:p>
              </p:txBody>
            </p:sp>
            <p:sp>
              <p:nvSpPr>
                <p:cNvPr id="29" name="Curved Right Arrow 28"/>
                <p:cNvSpPr/>
                <p:nvPr/>
              </p:nvSpPr>
              <p:spPr>
                <a:xfrm>
                  <a:off x="8240" y="4833"/>
                  <a:ext cx="453" cy="567"/>
                </a:xfrm>
                <a:prstGeom prst="curvedRightArrow">
                  <a:avLst/>
                </a:prstGeom>
                <a:solidFill>
                  <a:schemeClr val="bg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tx1"/>
                    </a:solidFill>
                    <a:latin typeface="+mj-lt"/>
                  </a:endParaRPr>
                </a:p>
              </p:txBody>
            </p:sp>
            <p:sp>
              <p:nvSpPr>
                <p:cNvPr id="30" name="Curved Right Arrow 29"/>
                <p:cNvSpPr/>
                <p:nvPr/>
              </p:nvSpPr>
              <p:spPr>
                <a:xfrm rot="3780000">
                  <a:off x="7909" y="4409"/>
                  <a:ext cx="418" cy="567"/>
                </a:xfrm>
                <a:prstGeom prst="curvedRightArrow">
                  <a:avLst/>
                </a:prstGeom>
                <a:solidFill>
                  <a:schemeClr val="bg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tx1"/>
                    </a:solidFill>
                    <a:latin typeface="+mj-lt"/>
                  </a:endParaRPr>
                </a:p>
              </p:txBody>
            </p:sp>
          </p:grpSp>
          <p:sp>
            <p:nvSpPr>
              <p:cNvPr id="33" name="Text Box 32"/>
              <p:cNvSpPr txBox="1"/>
              <p:nvPr/>
            </p:nvSpPr>
            <p:spPr>
              <a:xfrm>
                <a:off x="5588" y="4748"/>
                <a:ext cx="2183" cy="2082"/>
              </a:xfrm>
              <a:prstGeom prst="rect">
                <a:avLst/>
              </a:prstGeom>
              <a:noFill/>
            </p:spPr>
            <p:txBody>
              <a:bodyPr wrap="square" rtlCol="0">
                <a:spAutoFit/>
              </a:bodyPr>
              <a:lstStyle/>
              <a:p>
                <a:r>
                  <a:rPr lang="en-US" altLang="en-US" sz="2000" dirty="0">
                    <a:solidFill>
                      <a:schemeClr val="accent3"/>
                    </a:solidFill>
                    <a:latin typeface="+mn-lt"/>
                    <a:ea typeface="+mn-ea"/>
                  </a:rPr>
                  <a:t>手掌旋转控制机械臂末端旋转</a:t>
                </a:r>
                <a:endParaRPr lang="en-US" altLang="en-US" sz="2000" dirty="0">
                  <a:solidFill>
                    <a:schemeClr val="accent3"/>
                  </a:solidFill>
                  <a:latin typeface="+mn-lt"/>
                  <a:ea typeface="+mn-ea"/>
                </a:endParaRPr>
              </a:p>
            </p:txBody>
          </p:sp>
        </p:grpSp>
        <p:cxnSp>
          <p:nvCxnSpPr>
            <p:cNvPr id="14" name="Straight Arrow Connector 13"/>
            <p:cNvCxnSpPr>
              <a:endCxn id="15" idx="2"/>
            </p:cNvCxnSpPr>
            <p:nvPr/>
          </p:nvCxnSpPr>
          <p:spPr>
            <a:xfrm flipV="1">
              <a:off x="7219" y="2758"/>
              <a:ext cx="473" cy="94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pic>
        <p:nvPicPr>
          <p:cNvPr id="2" name="Picture 1"/>
          <p:cNvPicPr>
            <a:picLocks noChangeAspect="1"/>
          </p:cNvPicPr>
          <p:nvPr/>
        </p:nvPicPr>
        <p:blipFill>
          <a:blip r:embed="rId2"/>
          <a:srcRect/>
          <a:stretch>
            <a:fillRect/>
          </a:stretch>
        </p:blipFill>
        <p:spPr>
          <a:xfrm>
            <a:off x="7348220" y="604520"/>
            <a:ext cx="3954145" cy="49815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194435" y="5342890"/>
            <a:ext cx="7734300" cy="1889125"/>
            <a:chOff x="1881" y="8414"/>
            <a:chExt cx="12180" cy="2975"/>
          </a:xfrm>
        </p:grpSpPr>
        <p:pic>
          <p:nvPicPr>
            <p:cNvPr id="46" name="Picture 45" descr="8_1"/>
            <p:cNvPicPr>
              <a:picLocks noChangeAspect="1"/>
            </p:cNvPicPr>
            <p:nvPr/>
          </p:nvPicPr>
          <p:blipFill>
            <a:blip r:embed="rId1"/>
            <a:stretch>
              <a:fillRect/>
            </a:stretch>
          </p:blipFill>
          <p:spPr>
            <a:xfrm>
              <a:off x="7963" y="8414"/>
              <a:ext cx="6098" cy="2975"/>
            </a:xfrm>
            <a:prstGeom prst="rect">
              <a:avLst/>
            </a:prstGeom>
          </p:spPr>
        </p:pic>
        <p:pic>
          <p:nvPicPr>
            <p:cNvPr id="47" name="Picture 46" descr="9_1"/>
            <p:cNvPicPr>
              <a:picLocks noChangeAspect="1"/>
            </p:cNvPicPr>
            <p:nvPr/>
          </p:nvPicPr>
          <p:blipFill>
            <a:blip r:embed="rId2"/>
            <a:stretch>
              <a:fillRect/>
            </a:stretch>
          </p:blipFill>
          <p:spPr>
            <a:xfrm>
              <a:off x="1881" y="8415"/>
              <a:ext cx="6098" cy="2975"/>
            </a:xfrm>
            <a:prstGeom prst="rect">
              <a:avLst/>
            </a:prstGeom>
          </p:spPr>
        </p:pic>
      </p:grpSp>
      <p:grpSp>
        <p:nvGrpSpPr>
          <p:cNvPr id="49" name="Group 48"/>
          <p:cNvGrpSpPr/>
          <p:nvPr/>
        </p:nvGrpSpPr>
        <p:grpSpPr>
          <a:xfrm>
            <a:off x="629285" y="113665"/>
            <a:ext cx="10932160" cy="4932680"/>
            <a:chOff x="991" y="179"/>
            <a:chExt cx="17216" cy="7768"/>
          </a:xfrm>
        </p:grpSpPr>
        <p:grpSp>
          <p:nvGrpSpPr>
            <p:cNvPr id="45" name="Group 44"/>
            <p:cNvGrpSpPr/>
            <p:nvPr/>
          </p:nvGrpSpPr>
          <p:grpSpPr>
            <a:xfrm>
              <a:off x="991" y="179"/>
              <a:ext cx="17217" cy="7766"/>
              <a:chOff x="792" y="-1126"/>
              <a:chExt cx="24482" cy="11944"/>
            </a:xfrm>
          </p:grpSpPr>
          <p:pic>
            <p:nvPicPr>
              <p:cNvPr id="36" name="Picture 35" descr="0_1"/>
              <p:cNvPicPr>
                <a:picLocks noChangeAspect="1"/>
              </p:cNvPicPr>
              <p:nvPr/>
            </p:nvPicPr>
            <p:blipFill>
              <a:blip r:embed="rId3"/>
              <a:stretch>
                <a:fillRect/>
              </a:stretch>
            </p:blipFill>
            <p:spPr>
              <a:xfrm>
                <a:off x="792" y="6837"/>
                <a:ext cx="8162" cy="3981"/>
              </a:xfrm>
              <a:prstGeom prst="rect">
                <a:avLst/>
              </a:prstGeom>
            </p:spPr>
          </p:pic>
          <p:pic>
            <p:nvPicPr>
              <p:cNvPr id="37" name="Picture 36" descr="1_1"/>
              <p:cNvPicPr>
                <a:picLocks noChangeAspect="1"/>
              </p:cNvPicPr>
              <p:nvPr/>
            </p:nvPicPr>
            <p:blipFill>
              <a:blip r:embed="rId4"/>
              <a:stretch>
                <a:fillRect/>
              </a:stretch>
            </p:blipFill>
            <p:spPr>
              <a:xfrm>
                <a:off x="17115" y="6834"/>
                <a:ext cx="8159" cy="3980"/>
              </a:xfrm>
              <a:prstGeom prst="rect">
                <a:avLst/>
              </a:prstGeom>
            </p:spPr>
          </p:pic>
          <p:pic>
            <p:nvPicPr>
              <p:cNvPr id="38" name="Picture 37" descr="2_1"/>
              <p:cNvPicPr>
                <a:picLocks noChangeAspect="1"/>
              </p:cNvPicPr>
              <p:nvPr/>
            </p:nvPicPr>
            <p:blipFill>
              <a:blip r:embed="rId5"/>
              <a:stretch>
                <a:fillRect/>
              </a:stretch>
            </p:blipFill>
            <p:spPr>
              <a:xfrm>
                <a:off x="17114" y="-1125"/>
                <a:ext cx="8160" cy="3980"/>
              </a:xfrm>
              <a:prstGeom prst="rect">
                <a:avLst/>
              </a:prstGeom>
            </p:spPr>
          </p:pic>
          <p:pic>
            <p:nvPicPr>
              <p:cNvPr id="39" name="Picture 38" descr="3_1"/>
              <p:cNvPicPr>
                <a:picLocks noChangeAspect="1"/>
              </p:cNvPicPr>
              <p:nvPr/>
            </p:nvPicPr>
            <p:blipFill>
              <a:blip r:embed="rId6"/>
              <a:stretch>
                <a:fillRect/>
              </a:stretch>
            </p:blipFill>
            <p:spPr>
              <a:xfrm>
                <a:off x="17115" y="2855"/>
                <a:ext cx="8159" cy="3980"/>
              </a:xfrm>
              <a:prstGeom prst="rect">
                <a:avLst/>
              </a:prstGeom>
            </p:spPr>
          </p:pic>
          <p:grpSp>
            <p:nvGrpSpPr>
              <p:cNvPr id="44" name="Group 43"/>
              <p:cNvGrpSpPr/>
              <p:nvPr/>
            </p:nvGrpSpPr>
            <p:grpSpPr>
              <a:xfrm>
                <a:off x="795" y="-1126"/>
                <a:ext cx="16319" cy="7961"/>
                <a:chOff x="710" y="478"/>
                <a:chExt cx="16319" cy="7961"/>
              </a:xfrm>
            </p:grpSpPr>
            <p:pic>
              <p:nvPicPr>
                <p:cNvPr id="40" name="Picture 39" descr="4_1"/>
                <p:cNvPicPr>
                  <a:picLocks noChangeAspect="1"/>
                </p:cNvPicPr>
                <p:nvPr/>
              </p:nvPicPr>
              <p:blipFill>
                <a:blip r:embed="rId7"/>
                <a:stretch>
                  <a:fillRect/>
                </a:stretch>
              </p:blipFill>
              <p:spPr>
                <a:xfrm>
                  <a:off x="8869" y="4459"/>
                  <a:ext cx="8160" cy="3980"/>
                </a:xfrm>
                <a:prstGeom prst="rect">
                  <a:avLst/>
                </a:prstGeom>
              </p:spPr>
            </p:pic>
            <p:pic>
              <p:nvPicPr>
                <p:cNvPr id="41" name="Picture 40" descr="5_1"/>
                <p:cNvPicPr>
                  <a:picLocks noChangeAspect="1"/>
                </p:cNvPicPr>
                <p:nvPr/>
              </p:nvPicPr>
              <p:blipFill>
                <a:blip r:embed="rId8"/>
                <a:stretch>
                  <a:fillRect/>
                </a:stretch>
              </p:blipFill>
              <p:spPr>
                <a:xfrm>
                  <a:off x="710" y="4459"/>
                  <a:ext cx="8159" cy="3980"/>
                </a:xfrm>
                <a:prstGeom prst="rect">
                  <a:avLst/>
                </a:prstGeom>
              </p:spPr>
            </p:pic>
            <p:pic>
              <p:nvPicPr>
                <p:cNvPr id="42" name="Picture 41" descr="6_1"/>
                <p:cNvPicPr>
                  <a:picLocks noChangeAspect="1"/>
                </p:cNvPicPr>
                <p:nvPr/>
              </p:nvPicPr>
              <p:blipFill>
                <a:blip r:embed="rId9"/>
                <a:stretch>
                  <a:fillRect/>
                </a:stretch>
              </p:blipFill>
              <p:spPr>
                <a:xfrm>
                  <a:off x="8869" y="478"/>
                  <a:ext cx="8160" cy="3981"/>
                </a:xfrm>
                <a:prstGeom prst="rect">
                  <a:avLst/>
                </a:prstGeom>
              </p:spPr>
            </p:pic>
            <p:pic>
              <p:nvPicPr>
                <p:cNvPr id="43" name="Picture 42" descr="7_1"/>
                <p:cNvPicPr>
                  <a:picLocks noChangeAspect="1"/>
                </p:cNvPicPr>
                <p:nvPr/>
              </p:nvPicPr>
              <p:blipFill>
                <a:blip r:embed="rId10"/>
                <a:stretch>
                  <a:fillRect/>
                </a:stretch>
              </p:blipFill>
              <p:spPr>
                <a:xfrm>
                  <a:off x="710" y="478"/>
                  <a:ext cx="8159" cy="3980"/>
                </a:xfrm>
                <a:prstGeom prst="rect">
                  <a:avLst/>
                </a:prstGeom>
              </p:spPr>
            </p:pic>
          </p:grpSp>
        </p:grpSp>
        <p:pic>
          <p:nvPicPr>
            <p:cNvPr id="48" name="Picture 47" descr="106_1"/>
            <p:cNvPicPr>
              <a:picLocks noChangeAspect="1"/>
            </p:cNvPicPr>
            <p:nvPr/>
          </p:nvPicPr>
          <p:blipFill>
            <a:blip r:embed="rId11"/>
            <a:stretch>
              <a:fillRect/>
            </a:stretch>
          </p:blipFill>
          <p:spPr>
            <a:xfrm>
              <a:off x="6731" y="5357"/>
              <a:ext cx="5738" cy="2590"/>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pic>
        <p:nvPicPr>
          <p:cNvPr id="6" name="Picture 5" descr="Screenshot from 2021-11-28 16-39-24"/>
          <p:cNvPicPr>
            <a:picLocks noChangeAspect="1"/>
          </p:cNvPicPr>
          <p:nvPr/>
        </p:nvPicPr>
        <p:blipFill>
          <a:blip r:embed="rId1"/>
          <a:stretch>
            <a:fillRect/>
          </a:stretch>
        </p:blipFill>
        <p:spPr>
          <a:xfrm>
            <a:off x="13335" y="-3810"/>
            <a:ext cx="2743200" cy="4467225"/>
          </a:xfrm>
          <a:prstGeom prst="rect">
            <a:avLst/>
          </a:prstGeom>
        </p:spPr>
      </p:pic>
      <p:pic>
        <p:nvPicPr>
          <p:cNvPr id="7" name="Picture 6" descr="Screenshot from 2021-11-28 16-39-40"/>
          <p:cNvPicPr>
            <a:picLocks noChangeAspect="1"/>
          </p:cNvPicPr>
          <p:nvPr/>
        </p:nvPicPr>
        <p:blipFill>
          <a:blip r:embed="rId2"/>
          <a:stretch>
            <a:fillRect/>
          </a:stretch>
        </p:blipFill>
        <p:spPr>
          <a:xfrm>
            <a:off x="2756535" y="-3810"/>
            <a:ext cx="2505075" cy="4467225"/>
          </a:xfrm>
          <a:prstGeom prst="rect">
            <a:avLst/>
          </a:prstGeom>
        </p:spPr>
      </p:pic>
      <p:grpSp>
        <p:nvGrpSpPr>
          <p:cNvPr id="5" name="Group 4"/>
          <p:cNvGrpSpPr/>
          <p:nvPr/>
        </p:nvGrpSpPr>
        <p:grpSpPr>
          <a:xfrm>
            <a:off x="630555" y="113665"/>
            <a:ext cx="11052810" cy="5376545"/>
            <a:chOff x="993" y="179"/>
            <a:chExt cx="11476" cy="5176"/>
          </a:xfrm>
        </p:grpSpPr>
        <p:pic>
          <p:nvPicPr>
            <p:cNvPr id="40" name="Picture 39" descr="4_1"/>
            <p:cNvPicPr>
              <a:picLocks noChangeAspect="1"/>
            </p:cNvPicPr>
            <p:nvPr/>
          </p:nvPicPr>
          <p:blipFill>
            <a:blip r:embed="rId3"/>
            <a:stretch>
              <a:fillRect/>
            </a:stretch>
          </p:blipFill>
          <p:spPr>
            <a:xfrm>
              <a:off x="6731" y="2767"/>
              <a:ext cx="5739" cy="2588"/>
            </a:xfrm>
            <a:prstGeom prst="rect">
              <a:avLst/>
            </a:prstGeom>
          </p:spPr>
        </p:pic>
        <p:pic>
          <p:nvPicPr>
            <p:cNvPr id="41" name="Picture 40" descr="5_1"/>
            <p:cNvPicPr>
              <a:picLocks noChangeAspect="1"/>
            </p:cNvPicPr>
            <p:nvPr/>
          </p:nvPicPr>
          <p:blipFill>
            <a:blip r:embed="rId4"/>
            <a:stretch>
              <a:fillRect/>
            </a:stretch>
          </p:blipFill>
          <p:spPr>
            <a:xfrm>
              <a:off x="993" y="2767"/>
              <a:ext cx="5738" cy="2588"/>
            </a:xfrm>
            <a:prstGeom prst="rect">
              <a:avLst/>
            </a:prstGeom>
          </p:spPr>
        </p:pic>
        <p:pic>
          <p:nvPicPr>
            <p:cNvPr id="42" name="Picture 41" descr="6_1"/>
            <p:cNvPicPr>
              <a:picLocks noChangeAspect="1"/>
            </p:cNvPicPr>
            <p:nvPr/>
          </p:nvPicPr>
          <p:blipFill>
            <a:blip r:embed="rId5"/>
            <a:stretch>
              <a:fillRect/>
            </a:stretch>
          </p:blipFill>
          <p:spPr>
            <a:xfrm>
              <a:off x="6731" y="179"/>
              <a:ext cx="5739" cy="2588"/>
            </a:xfrm>
            <a:prstGeom prst="rect">
              <a:avLst/>
            </a:prstGeom>
          </p:spPr>
        </p:pic>
        <p:pic>
          <p:nvPicPr>
            <p:cNvPr id="43" name="Picture 42" descr="7_1"/>
            <p:cNvPicPr>
              <a:picLocks noChangeAspect="1"/>
            </p:cNvPicPr>
            <p:nvPr/>
          </p:nvPicPr>
          <p:blipFill>
            <a:blip r:embed="rId6"/>
            <a:stretch>
              <a:fillRect/>
            </a:stretch>
          </p:blipFill>
          <p:spPr>
            <a:xfrm>
              <a:off x="993" y="179"/>
              <a:ext cx="5738" cy="2588"/>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5115560" y="2903220"/>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grpSp>
        <p:nvGrpSpPr>
          <p:cNvPr id="14" name="Group 13"/>
          <p:cNvGrpSpPr/>
          <p:nvPr/>
        </p:nvGrpSpPr>
        <p:grpSpPr>
          <a:xfrm>
            <a:off x="1212850" y="2218690"/>
            <a:ext cx="10026650" cy="2420620"/>
            <a:chOff x="1910" y="3494"/>
            <a:chExt cx="15790" cy="3812"/>
          </a:xfrm>
        </p:grpSpPr>
        <p:pic>
          <p:nvPicPr>
            <p:cNvPr id="9" name="Picture 8" descr="Screenshot from 2021-12-02 13-48-23"/>
            <p:cNvPicPr>
              <a:picLocks noChangeAspect="1"/>
            </p:cNvPicPr>
            <p:nvPr/>
          </p:nvPicPr>
          <p:blipFill>
            <a:blip r:embed="rId1"/>
            <a:stretch>
              <a:fillRect/>
            </a:stretch>
          </p:blipFill>
          <p:spPr>
            <a:xfrm>
              <a:off x="1910" y="3494"/>
              <a:ext cx="4883" cy="3812"/>
            </a:xfrm>
            <a:prstGeom prst="rect">
              <a:avLst/>
            </a:prstGeom>
            <a:ln w="28575" cmpd="sng">
              <a:solidFill>
                <a:srgbClr val="2C2C2C"/>
              </a:solidFill>
              <a:prstDash val="solid"/>
            </a:ln>
          </p:spPr>
        </p:pic>
        <p:pic>
          <p:nvPicPr>
            <p:cNvPr id="87" name="Picture 87" descr="Screenshot from 2020-10-09 23-14-10"/>
            <p:cNvPicPr>
              <a:picLocks noChangeAspect="1"/>
            </p:cNvPicPr>
            <p:nvPr/>
          </p:nvPicPr>
          <p:blipFill>
            <a:blip r:embed="rId2"/>
            <a:srcRect/>
            <a:stretch>
              <a:fillRect/>
            </a:stretch>
          </p:blipFill>
          <p:spPr>
            <a:xfrm>
              <a:off x="12102" y="3494"/>
              <a:ext cx="5598" cy="3812"/>
            </a:xfrm>
            <a:prstGeom prst="rect">
              <a:avLst/>
            </a:prstGeom>
            <a:ln w="31750" cmpd="sng">
              <a:solidFill>
                <a:srgbClr val="2C2C2C"/>
              </a:solidFill>
              <a:prstDash val="solid"/>
            </a:ln>
          </p:spPr>
        </p:pic>
        <p:cxnSp>
          <p:nvCxnSpPr>
            <p:cNvPr id="10" name="Straight Arrow Connector 9"/>
            <p:cNvCxnSpPr>
              <a:stCxn id="9" idx="3"/>
              <a:endCxn id="87" idx="1"/>
            </p:cNvCxnSpPr>
            <p:nvPr/>
          </p:nvCxnSpPr>
          <p:spPr>
            <a:xfrm>
              <a:off x="6793" y="5400"/>
              <a:ext cx="5309" cy="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2" name="Text Box 11"/>
            <p:cNvSpPr txBox="1"/>
            <p:nvPr/>
          </p:nvSpPr>
          <p:spPr>
            <a:xfrm>
              <a:off x="7303" y="5647"/>
              <a:ext cx="4288" cy="1113"/>
            </a:xfrm>
            <a:prstGeom prst="rect">
              <a:avLst/>
            </a:prstGeom>
            <a:solidFill>
              <a:schemeClr val="bg1"/>
            </a:solidFill>
          </p:spPr>
          <p:txBody>
            <a:bodyPr wrap="none" rtlCol="0">
              <a:spAutoFit/>
            </a:bodyPr>
            <a:lstStyle/>
            <a:p>
              <a:pPr algn="l"/>
              <a:r>
                <a:rPr lang="en-US" altLang="en-US" sz="2000" dirty="0">
                  <a:latin typeface="+mn-lt"/>
                  <a:ea typeface="+mn-ea"/>
                </a:rPr>
                <a:t>油门刹车控制前进速度</a:t>
              </a:r>
              <a:endParaRPr lang="en-US" altLang="en-US" sz="2000" dirty="0">
                <a:latin typeface="+mn-lt"/>
                <a:ea typeface="+mn-ea"/>
              </a:endParaRPr>
            </a:p>
            <a:p>
              <a:pPr algn="l"/>
              <a:r>
                <a:rPr lang="en-US" altLang="en-US" sz="2000" dirty="0">
                  <a:latin typeface="+mn-lt"/>
                  <a:ea typeface="+mn-ea"/>
                  <a:sym typeface="+mn-ea"/>
                </a:rPr>
                <a:t>方向盘控制旋转</a:t>
              </a:r>
              <a:endParaRPr lang="en-US" altLang="en-US" sz="2000" dirty="0">
                <a:latin typeface="+mn-lt"/>
                <a:ea typeface="+mn-ea"/>
              </a:endParaRPr>
            </a:p>
          </p:txBody>
        </p:sp>
        <p:sp>
          <p:nvSpPr>
            <p:cNvPr id="13" name="Text Box 12"/>
            <p:cNvSpPr txBox="1"/>
            <p:nvPr/>
          </p:nvSpPr>
          <p:spPr>
            <a:xfrm>
              <a:off x="8252" y="4572"/>
              <a:ext cx="1696" cy="628"/>
            </a:xfrm>
            <a:prstGeom prst="rect">
              <a:avLst/>
            </a:prstGeom>
            <a:solidFill>
              <a:schemeClr val="bg1"/>
            </a:solidFill>
          </p:spPr>
          <p:txBody>
            <a:bodyPr wrap="none" rtlCol="0">
              <a:spAutoFit/>
            </a:bodyPr>
            <a:lstStyle/>
            <a:p>
              <a:pPr algn="l"/>
              <a:r>
                <a:rPr lang="en-US" altLang="en-US" sz="2000" dirty="0">
                  <a:latin typeface="+mn-lt"/>
                  <a:ea typeface="+mn-ea"/>
                </a:rPr>
                <a:t>ros通信</a:t>
              </a:r>
              <a:endParaRPr lang="en-US" altLang="en-US" sz="2000" dirty="0">
                <a:latin typeface="+mn-lt"/>
                <a:ea typeface="+mn-ea"/>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14" name="Text Box 13"/>
          <p:cNvSpPr txBox="1"/>
          <p:nvPr/>
        </p:nvSpPr>
        <p:spPr>
          <a:xfrm>
            <a:off x="3556000" y="-873442"/>
            <a:ext cx="5080000" cy="2122805"/>
          </a:xfrm>
          <a:prstGeom prst="rect">
            <a:avLst/>
          </a:prstGeom>
          <a:noFill/>
          <a:ln w="9525">
            <a:noFill/>
          </a:ln>
        </p:spPr>
        <p:txBody>
          <a:bodyPr>
            <a:spAutoFit/>
          </a:bodyPr>
          <a:lstStyle/>
          <a:p>
            <a:pPr marL="0" indent="304800"/>
            <a:r>
              <a:rPr lang="zh-CN" sz="1200" b="0">
                <a:cs typeface="宋体" charset="0"/>
              </a:rPr>
              <a:t>1、由</a:t>
            </a:r>
            <a:r>
              <a:rPr lang="en-US" sz="1200" b="0">
                <a:latin typeface="Times New Roman" pitchFamily="18" charset="0"/>
                <a:cs typeface="宋体" charset="0"/>
              </a:rPr>
              <a:t>unity</a:t>
            </a:r>
            <a:r>
              <a:rPr lang="zh-CN" sz="1200" b="0">
                <a:cs typeface="宋体" charset="0"/>
              </a:rPr>
              <a:t>端通过</a:t>
            </a:r>
            <a:r>
              <a:rPr lang="en-US" sz="1200" b="0">
                <a:latin typeface="Times New Roman" pitchFamily="18" charset="0"/>
                <a:cs typeface="宋体" charset="0"/>
              </a:rPr>
              <a:t>shader gpu</a:t>
            </a:r>
            <a:r>
              <a:rPr lang="zh-CN" sz="1200" b="0">
                <a:cs typeface="宋体" charset="0"/>
              </a:rPr>
              <a:t>计算深度图的像素三维空间位置并返回，该方式的点云计算速度较快。除了上述获取深度图的</a:t>
            </a:r>
            <a:r>
              <a:rPr lang="en-US" sz="1200" b="0">
                <a:latin typeface="Times New Roman" pitchFamily="18" charset="0"/>
                <a:cs typeface="宋体" charset="0"/>
              </a:rPr>
              <a:t>shader</a:t>
            </a:r>
            <a:r>
              <a:rPr lang="zh-CN" sz="1200" b="0">
                <a:cs typeface="宋体" charset="0"/>
              </a:rPr>
              <a:t>代码，还创建了</a:t>
            </a:r>
            <a:r>
              <a:rPr lang="en-US" sz="1200" b="0">
                <a:latin typeface="Times New Roman" pitchFamily="18" charset="0"/>
                <a:cs typeface="宋体" charset="0"/>
              </a:rPr>
              <a:t>ReconstructPositionInvMatrix.shader</a:t>
            </a:r>
            <a:r>
              <a:rPr lang="zh-CN" sz="1200" b="0">
                <a:cs typeface="宋体" charset="0"/>
              </a:rPr>
              <a:t>文件，该</a:t>
            </a:r>
            <a:r>
              <a:rPr lang="en-US" sz="1200" b="0">
                <a:latin typeface="Times New Roman" pitchFamily="18" charset="0"/>
                <a:cs typeface="宋体" charset="0"/>
              </a:rPr>
              <a:t>shader</a:t>
            </a:r>
            <a:r>
              <a:rPr lang="zh-CN" sz="1200" b="0">
                <a:cs typeface="宋体" charset="0"/>
              </a:rPr>
              <a:t>将得到的归一化的深度和</a:t>
            </a:r>
            <a:r>
              <a:rPr lang="en-US" sz="1200" b="0">
                <a:latin typeface="Times New Roman" pitchFamily="18" charset="0"/>
                <a:cs typeface="宋体" charset="0"/>
              </a:rPr>
              <a:t>x</a:t>
            </a:r>
            <a:r>
              <a:rPr lang="zh-CN" sz="1200" b="0">
                <a:cs typeface="宋体" charset="0"/>
              </a:rPr>
              <a:t>，</a:t>
            </a:r>
            <a:r>
              <a:rPr lang="en-US" sz="1200" b="0">
                <a:latin typeface="Times New Roman" pitchFamily="18" charset="0"/>
                <a:cs typeface="宋体" charset="0"/>
              </a:rPr>
              <a:t>y</a:t>
            </a:r>
            <a:r>
              <a:rPr lang="zh-CN" sz="1200" b="0">
                <a:cs typeface="宋体" charset="0"/>
              </a:rPr>
              <a:t>纹理坐标一起乘上逆投影矩阵得到真实的像素点坐标相对于相机的三维坐标位置，公式推导如下所示。其中有一个</a:t>
            </a:r>
            <a:r>
              <a:rPr lang="en-US" sz="1200" b="0">
                <a:latin typeface="Times New Roman" pitchFamily="18" charset="0"/>
                <a:cs typeface="宋体" charset="0"/>
              </a:rPr>
              <a:t>/w</a:t>
            </a:r>
            <a:r>
              <a:rPr lang="zh-CN" sz="1200" b="0">
                <a:cs typeface="宋体" charset="0"/>
              </a:rPr>
              <a:t>的操作，如果按照正常思维来算，应该是先乘以</a:t>
            </a:r>
            <a:r>
              <a:rPr lang="en-US" sz="1200" b="0">
                <a:latin typeface="Times New Roman" pitchFamily="18" charset="0"/>
                <a:cs typeface="宋体" charset="0"/>
              </a:rPr>
              <a:t>w</a:t>
            </a:r>
            <a:r>
              <a:rPr lang="zh-CN" sz="1200" b="0">
                <a:cs typeface="宋体" charset="0"/>
              </a:rPr>
              <a:t>，然后进行逆变换，最后再把</a:t>
            </a:r>
            <a:r>
              <a:rPr lang="en-US" sz="1200" b="0">
                <a:latin typeface="Times New Roman" pitchFamily="18" charset="0"/>
                <a:cs typeface="宋体" charset="0"/>
              </a:rPr>
              <a:t>world</a:t>
            </a:r>
            <a:r>
              <a:rPr lang="zh-CN" sz="1200" b="0">
                <a:cs typeface="宋体" charset="0"/>
              </a:rPr>
              <a:t>中的</a:t>
            </a:r>
            <a:r>
              <a:rPr lang="en-US" sz="1200" b="0">
                <a:latin typeface="Times New Roman" pitchFamily="18" charset="0"/>
                <a:cs typeface="宋体" charset="0"/>
              </a:rPr>
              <a:t>w</a:t>
            </a:r>
            <a:r>
              <a:rPr lang="zh-CN" sz="1200" b="0">
                <a:cs typeface="宋体" charset="0"/>
              </a:rPr>
              <a:t>抛弃，即是最终的世界坐标，不过实际上投影变换是一个损失维度的变换，我们并不知道应该乘以哪个</a:t>
            </a:r>
            <a:r>
              <a:rPr lang="en-US" sz="1200" b="0">
                <a:latin typeface="Times New Roman" pitchFamily="18" charset="0"/>
                <a:cs typeface="宋体" charset="0"/>
              </a:rPr>
              <a:t>w</a:t>
            </a:r>
            <a:r>
              <a:rPr lang="zh-CN" sz="1200" b="0">
                <a:cs typeface="宋体" charset="0"/>
              </a:rPr>
              <a:t>，所以实际上上面的计算，并非按照理想的情况进行的计算，而是根据计算推导而来。</a:t>
            </a:r>
            <a:endParaRPr lang="zh-CN" sz="1200" b="0">
              <a:cs typeface="宋体" charset="0"/>
            </a:endParaRPr>
          </a:p>
          <a:p>
            <a:pPr marL="0" indent="304800"/>
            <a:r>
              <a:rPr lang="zh-CN" sz="1200" b="0">
                <a:cs typeface="宋体" charset="0"/>
              </a:rPr>
              <a:t>已知条件（</a:t>
            </a:r>
            <a:r>
              <a:rPr lang="en-US" sz="1200" b="0">
                <a:latin typeface="Times New Roman" pitchFamily="18" charset="0"/>
                <a:cs typeface="宋体" charset="0"/>
              </a:rPr>
              <a:t>M</a:t>
            </a:r>
            <a:r>
              <a:rPr lang="zh-CN" sz="1200" b="0">
                <a:cs typeface="宋体" charset="0"/>
              </a:rPr>
              <a:t>为</a:t>
            </a:r>
            <a:r>
              <a:rPr lang="en-US" sz="1200" b="0">
                <a:latin typeface="Times New Roman" pitchFamily="18" charset="0"/>
                <a:cs typeface="宋体" charset="0"/>
              </a:rPr>
              <a:t>VP</a:t>
            </a:r>
            <a:r>
              <a:rPr lang="zh-CN" sz="1200" b="0">
                <a:cs typeface="宋体" charset="0"/>
              </a:rPr>
              <a:t>矩阵，</a:t>
            </a:r>
            <a:r>
              <a:rPr lang="en-US" sz="1200" b="0">
                <a:latin typeface="Times New Roman" pitchFamily="18" charset="0"/>
                <a:cs typeface="宋体" charset="0"/>
              </a:rPr>
              <a:t>M^-1</a:t>
            </a:r>
            <a:r>
              <a:rPr lang="zh-CN" sz="1200" b="0">
                <a:cs typeface="宋体" charset="0"/>
              </a:rPr>
              <a:t>即为其逆矩阵，</a:t>
            </a:r>
            <a:r>
              <a:rPr lang="en-US" sz="1200" b="0">
                <a:latin typeface="Times New Roman" pitchFamily="18" charset="0"/>
                <a:cs typeface="宋体" charset="0"/>
              </a:rPr>
              <a:t>Clip</a:t>
            </a:r>
            <a:r>
              <a:rPr lang="zh-CN" sz="1200" b="0">
                <a:cs typeface="宋体" charset="0"/>
              </a:rPr>
              <a:t>为裁剪空间，</a:t>
            </a:r>
            <a:r>
              <a:rPr lang="en-US" sz="1200" b="0">
                <a:latin typeface="Times New Roman" pitchFamily="18" charset="0"/>
                <a:cs typeface="宋体" charset="0"/>
              </a:rPr>
              <a:t>ndc</a:t>
            </a:r>
            <a:r>
              <a:rPr lang="zh-CN" sz="1200" b="0">
                <a:cs typeface="宋体" charset="0"/>
              </a:rPr>
              <a:t>为标准设备空间，</a:t>
            </a:r>
            <a:r>
              <a:rPr lang="en-US" sz="1200" b="0">
                <a:latin typeface="Times New Roman" pitchFamily="18" charset="0"/>
                <a:cs typeface="宋体" charset="0"/>
              </a:rPr>
              <a:t>world</a:t>
            </a:r>
            <a:r>
              <a:rPr lang="zh-CN" sz="1200" b="0">
                <a:cs typeface="宋体" charset="0"/>
              </a:rPr>
              <a:t>为世界空间）：</a:t>
            </a:r>
            <a:endParaRPr lang="en-US"/>
          </a:p>
        </p:txBody>
      </p:sp>
      <p:pic>
        <p:nvPicPr>
          <p:cNvPr id="15" name="Picture 14"/>
          <p:cNvPicPr/>
          <p:nvPr/>
        </p:nvPicPr>
        <p:blipFill>
          <a:blip r:embed="rId1"/>
          <a:stretch>
            <a:fillRect/>
          </a:stretch>
        </p:blipFill>
        <p:spPr>
          <a:xfrm>
            <a:off x="3556000" y="1249363"/>
            <a:ext cx="2647950" cy="390525"/>
          </a:xfrm>
          <a:prstGeom prst="rect">
            <a:avLst/>
          </a:prstGeom>
          <a:noFill/>
          <a:ln w="9525">
            <a:noFill/>
          </a:ln>
        </p:spPr>
      </p:pic>
      <p:sp>
        <p:nvSpPr>
          <p:cNvPr id="110" name="Text Box 109"/>
          <p:cNvSpPr txBox="1"/>
          <p:nvPr/>
        </p:nvSpPr>
        <p:spPr>
          <a:xfrm>
            <a:off x="3556000" y="1639888"/>
            <a:ext cx="5080000" cy="460375"/>
          </a:xfrm>
          <a:prstGeom prst="rect">
            <a:avLst/>
          </a:prstGeom>
          <a:noFill/>
          <a:ln w="9525">
            <a:noFill/>
          </a:ln>
        </p:spPr>
        <p:txBody>
          <a:bodyPr>
            <a:spAutoFit/>
          </a:bodyPr>
          <a:lstStyle/>
          <a:p>
            <a:pPr marL="0" indent="304800"/>
            <a:endParaRPr lang="en-US" sz="1200" b="0">
              <a:latin typeface="Times New Roman" pitchFamily="18" charset="0"/>
              <a:cs typeface="宋体" charset="0"/>
            </a:endParaRPr>
          </a:p>
          <a:p>
            <a:pPr marL="0" indent="304800"/>
            <a:r>
              <a:rPr lang="en-US" sz="1200" b="0">
                <a:latin typeface="Times New Roman" pitchFamily="18" charset="0"/>
                <a:cs typeface="宋体" charset="0"/>
              </a:rPr>
              <a:t> </a:t>
            </a:r>
            <a:endParaRPr lang="en-US"/>
          </a:p>
        </p:txBody>
      </p:sp>
      <p:pic>
        <p:nvPicPr>
          <p:cNvPr id="16" name="Picture 15"/>
          <p:cNvPicPr/>
          <p:nvPr/>
        </p:nvPicPr>
        <p:blipFill>
          <a:blip r:embed="rId2"/>
          <a:stretch>
            <a:fillRect/>
          </a:stretch>
        </p:blipFill>
        <p:spPr>
          <a:xfrm>
            <a:off x="3556000" y="2100263"/>
            <a:ext cx="1895475" cy="295275"/>
          </a:xfrm>
          <a:prstGeom prst="rect">
            <a:avLst/>
          </a:prstGeom>
          <a:noFill/>
          <a:ln w="9525">
            <a:noFill/>
          </a:ln>
        </p:spPr>
      </p:pic>
      <p:sp>
        <p:nvSpPr>
          <p:cNvPr id="111" name="Text Box 110"/>
          <p:cNvSpPr txBox="1"/>
          <p:nvPr/>
        </p:nvSpPr>
        <p:spPr>
          <a:xfrm>
            <a:off x="3556000" y="2395538"/>
            <a:ext cx="5080000" cy="645160"/>
          </a:xfrm>
          <a:prstGeom prst="rect">
            <a:avLst/>
          </a:prstGeom>
          <a:noFill/>
          <a:ln w="9525">
            <a:noFill/>
          </a:ln>
        </p:spPr>
        <p:txBody>
          <a:bodyPr>
            <a:spAutoFit/>
          </a:bodyPr>
          <a:lstStyle/>
          <a:p>
            <a:pPr marL="0" indent="0" algn="ctr"/>
            <a:endParaRPr lang="en-US" sz="1200" b="0">
              <a:latin typeface="Times New Roman" pitchFamily="18" charset="0"/>
              <a:cs typeface="宋体" charset="0"/>
            </a:endParaRPr>
          </a:p>
          <a:p>
            <a:pPr marL="0" indent="0" algn="ctr"/>
            <a:r>
              <a:rPr lang="en-US" sz="1200" b="0">
                <a:latin typeface="Times New Roman" pitchFamily="18" charset="0"/>
                <a:cs typeface="宋体" charset="0"/>
              </a:rPr>
              <a:t> </a:t>
            </a:r>
            <a:endParaRPr lang="zh-CN" sz="1200" b="0">
              <a:cs typeface="宋体" charset="0"/>
            </a:endParaRPr>
          </a:p>
          <a:p>
            <a:pPr marL="0" indent="0" algn="ctr"/>
            <a:r>
              <a:rPr lang="zh-CN" sz="1200" b="0">
                <a:cs typeface="宋体" charset="0"/>
              </a:rPr>
              <a:t>二者结合得：</a:t>
            </a:r>
            <a:endParaRPr lang="en-US"/>
          </a:p>
        </p:txBody>
      </p:sp>
      <p:pic>
        <p:nvPicPr>
          <p:cNvPr id="17" name="Picture 16"/>
          <p:cNvPicPr/>
          <p:nvPr/>
        </p:nvPicPr>
        <p:blipFill>
          <a:blip r:embed="rId3"/>
          <a:stretch>
            <a:fillRect/>
          </a:stretch>
        </p:blipFill>
        <p:spPr>
          <a:xfrm>
            <a:off x="3556000" y="3040698"/>
            <a:ext cx="2295525" cy="295275"/>
          </a:xfrm>
          <a:prstGeom prst="rect">
            <a:avLst/>
          </a:prstGeom>
          <a:noFill/>
          <a:ln w="9525">
            <a:noFill/>
          </a:ln>
        </p:spPr>
      </p:pic>
      <p:sp>
        <p:nvSpPr>
          <p:cNvPr id="112" name="Text Box 111"/>
          <p:cNvSpPr txBox="1"/>
          <p:nvPr/>
        </p:nvSpPr>
        <p:spPr>
          <a:xfrm>
            <a:off x="3556000" y="3335972"/>
            <a:ext cx="5080000" cy="829945"/>
          </a:xfrm>
          <a:prstGeom prst="rect">
            <a:avLst/>
          </a:prstGeom>
          <a:noFill/>
          <a:ln w="9525">
            <a:noFill/>
          </a:ln>
        </p:spPr>
        <p:txBody>
          <a:bodyPr>
            <a:spAutoFit/>
          </a:bodyPr>
          <a:lstStyle/>
          <a:p>
            <a:pPr marL="0" indent="0" algn="ctr"/>
            <a:endParaRPr lang="en-US" sz="1200" b="0">
              <a:latin typeface="Times New Roman" pitchFamily="18" charset="0"/>
              <a:cs typeface="宋体" charset="0"/>
            </a:endParaRPr>
          </a:p>
          <a:p>
            <a:pPr marL="0" indent="0" algn="ctr"/>
            <a:r>
              <a:rPr lang="en-US" sz="1200" b="0">
                <a:latin typeface="Times New Roman" pitchFamily="18" charset="0"/>
                <a:cs typeface="宋体" charset="0"/>
              </a:rPr>
              <a:t> </a:t>
            </a:r>
            <a:endParaRPr lang="zh-CN" sz="1200" b="0">
              <a:cs typeface="宋体" charset="0"/>
            </a:endParaRPr>
          </a:p>
          <a:p>
            <a:pPr marL="0" indent="0" algn="ctr"/>
            <a:r>
              <a:rPr lang="zh-CN" sz="1200" b="0">
                <a:cs typeface="宋体" charset="0"/>
              </a:rPr>
              <a:t>我们已知</a:t>
            </a:r>
            <a:r>
              <a:rPr lang="en-US" sz="1200" b="0">
                <a:latin typeface="Times New Roman" pitchFamily="18" charset="0"/>
                <a:cs typeface="宋体" charset="0"/>
              </a:rPr>
              <a:t>M</a:t>
            </a:r>
            <a:r>
              <a:rPr lang="zh-CN" sz="1200" b="0">
                <a:cs typeface="宋体" charset="0"/>
              </a:rPr>
              <a:t>和</a:t>
            </a:r>
            <a:r>
              <a:rPr lang="en-US" sz="1200" b="0">
                <a:latin typeface="Times New Roman" pitchFamily="18" charset="0"/>
                <a:cs typeface="宋体" charset="0"/>
              </a:rPr>
              <a:t>ndc</a:t>
            </a:r>
            <a:r>
              <a:rPr lang="zh-CN" sz="1200" b="0">
                <a:cs typeface="宋体" charset="0"/>
              </a:rPr>
              <a:t>，然而还是不知道</a:t>
            </a:r>
            <a:r>
              <a:rPr lang="en-US" sz="1200" b="0">
                <a:latin typeface="Times New Roman" pitchFamily="18" charset="0"/>
                <a:cs typeface="宋体" charset="0"/>
              </a:rPr>
              <a:t>Clip.w</a:t>
            </a:r>
            <a:r>
              <a:rPr lang="zh-CN" sz="1200" b="0">
                <a:cs typeface="宋体" charset="0"/>
              </a:rPr>
              <a:t>，但是有一个特殊情况，是</a:t>
            </a:r>
            <a:r>
              <a:rPr lang="en-US" sz="1200" b="0">
                <a:latin typeface="Times New Roman" pitchFamily="18" charset="0"/>
                <a:cs typeface="宋体" charset="0"/>
              </a:rPr>
              <a:t>world</a:t>
            </a:r>
            <a:r>
              <a:rPr lang="zh-CN" sz="1200" b="0">
                <a:cs typeface="宋体" charset="0"/>
              </a:rPr>
              <a:t>的</a:t>
            </a:r>
            <a:r>
              <a:rPr lang="en-US" sz="1200" b="0">
                <a:latin typeface="Times New Roman" pitchFamily="18" charset="0"/>
                <a:cs typeface="宋体" charset="0"/>
              </a:rPr>
              <a:t>w</a:t>
            </a:r>
            <a:r>
              <a:rPr lang="zh-CN" sz="1200" b="0">
                <a:cs typeface="宋体" charset="0"/>
              </a:rPr>
              <a:t>坐标，经过变换后应该是</a:t>
            </a:r>
            <a:r>
              <a:rPr lang="en-US" sz="1200" b="0">
                <a:latin typeface="Times New Roman" pitchFamily="18" charset="0"/>
                <a:cs typeface="宋体" charset="0"/>
              </a:rPr>
              <a:t>1</a:t>
            </a:r>
            <a:r>
              <a:rPr lang="zh-CN" sz="1200" b="0">
                <a:cs typeface="宋体" charset="0"/>
              </a:rPr>
              <a:t>，即</a:t>
            </a:r>
            <a:endParaRPr lang="en-US"/>
          </a:p>
        </p:txBody>
      </p:sp>
      <p:pic>
        <p:nvPicPr>
          <p:cNvPr id="18" name="Picture 17"/>
          <p:cNvPicPr/>
          <p:nvPr/>
        </p:nvPicPr>
        <p:blipFill>
          <a:blip r:embed="rId4"/>
          <a:stretch>
            <a:fillRect/>
          </a:stretch>
        </p:blipFill>
        <p:spPr>
          <a:xfrm>
            <a:off x="3556000" y="4165917"/>
            <a:ext cx="3162300" cy="295275"/>
          </a:xfrm>
          <a:prstGeom prst="rect">
            <a:avLst/>
          </a:prstGeom>
          <a:noFill/>
          <a:ln w="9525">
            <a:noFill/>
          </a:ln>
        </p:spPr>
      </p:pic>
      <p:sp>
        <p:nvSpPr>
          <p:cNvPr id="113" name="Text Box 112"/>
          <p:cNvSpPr txBox="1"/>
          <p:nvPr/>
        </p:nvSpPr>
        <p:spPr>
          <a:xfrm>
            <a:off x="3556000" y="4461192"/>
            <a:ext cx="5080000" cy="645160"/>
          </a:xfrm>
          <a:prstGeom prst="rect">
            <a:avLst/>
          </a:prstGeom>
          <a:noFill/>
          <a:ln w="9525">
            <a:noFill/>
          </a:ln>
        </p:spPr>
        <p:txBody>
          <a:bodyPr>
            <a:spAutoFit/>
          </a:bodyPr>
          <a:lstStyle/>
          <a:p>
            <a:pPr marL="0" indent="0"/>
            <a:endParaRPr lang="en-US" sz="1200" b="0">
              <a:latin typeface="Times New Roman" pitchFamily="18" charset="0"/>
              <a:cs typeface="宋体" charset="0"/>
            </a:endParaRPr>
          </a:p>
          <a:p>
            <a:pPr marL="0" indent="0"/>
            <a:r>
              <a:rPr lang="en-US" sz="1200" b="0">
                <a:latin typeface="Times New Roman" pitchFamily="18" charset="0"/>
                <a:cs typeface="宋体" charset="0"/>
              </a:rPr>
              <a:t> </a:t>
            </a:r>
            <a:endParaRPr lang="zh-CN" sz="1200" b="0">
              <a:cs typeface="宋体" charset="0"/>
            </a:endParaRPr>
          </a:p>
          <a:p>
            <a:pPr marL="0" indent="0"/>
            <a:r>
              <a:rPr lang="zh-CN" sz="1200" b="0">
                <a:cs typeface="宋体" charset="0"/>
              </a:rPr>
              <a:t>进而得到</a:t>
            </a:r>
            <a:r>
              <a:rPr lang="en-US" sz="1200" b="0" i="1">
                <a:latin typeface="Cambria Math" panose="02040503050406030204" pitchFamily="18" charset="0"/>
                <a:cs typeface="宋体" charset="0"/>
              </a:rPr>
              <a:t> </a:t>
            </a:r>
            <a:endParaRPr lang="en-US"/>
          </a:p>
        </p:txBody>
      </p:sp>
      <p:pic>
        <p:nvPicPr>
          <p:cNvPr id="19" name="Picture 18"/>
          <p:cNvPicPr/>
          <p:nvPr/>
        </p:nvPicPr>
        <p:blipFill>
          <a:blip r:embed="rId5"/>
          <a:stretch>
            <a:fillRect/>
          </a:stretch>
        </p:blipFill>
        <p:spPr>
          <a:xfrm>
            <a:off x="3556000" y="5106352"/>
            <a:ext cx="1952625" cy="390525"/>
          </a:xfrm>
          <a:prstGeom prst="rect">
            <a:avLst/>
          </a:prstGeom>
          <a:noFill/>
          <a:ln w="9525">
            <a:noFill/>
          </a:ln>
        </p:spPr>
      </p:pic>
      <p:sp>
        <p:nvSpPr>
          <p:cNvPr id="114" name="Text Box 113"/>
          <p:cNvSpPr txBox="1"/>
          <p:nvPr/>
        </p:nvSpPr>
        <p:spPr>
          <a:xfrm>
            <a:off x="3556000" y="5496877"/>
            <a:ext cx="5080000" cy="645160"/>
          </a:xfrm>
          <a:prstGeom prst="rect">
            <a:avLst/>
          </a:prstGeom>
          <a:noFill/>
          <a:ln w="9525">
            <a:noFill/>
          </a:ln>
        </p:spPr>
        <p:txBody>
          <a:bodyPr>
            <a:spAutoFit/>
          </a:bodyPr>
          <a:lstStyle/>
          <a:p>
            <a:pPr marL="0" indent="0"/>
            <a:endParaRPr lang="en-US" sz="1200" b="0">
              <a:latin typeface="Times New Roman" pitchFamily="18" charset="0"/>
              <a:cs typeface="宋体" charset="0"/>
            </a:endParaRPr>
          </a:p>
          <a:p>
            <a:pPr marL="0" indent="0"/>
            <a:r>
              <a:rPr lang="en-US" sz="1200" b="0">
                <a:latin typeface="Times New Roman" pitchFamily="18" charset="0"/>
                <a:cs typeface="宋体" charset="0"/>
              </a:rPr>
              <a:t> </a:t>
            </a:r>
            <a:endParaRPr lang="zh-CN" sz="1200" b="0">
              <a:latin typeface="Times New Roman" pitchFamily="18" charset="0"/>
              <a:cs typeface="宋体" charset="0"/>
            </a:endParaRPr>
          </a:p>
          <a:p>
            <a:pPr marL="0" indent="0"/>
            <a:r>
              <a:rPr lang="zh-CN" sz="1200" b="0">
                <a:latin typeface="Times New Roman" pitchFamily="18" charset="0"/>
                <a:cs typeface="宋体" charset="0"/>
              </a:rPr>
              <a:t>代</a:t>
            </a:r>
            <a:r>
              <a:rPr lang="zh-CN" sz="1200" b="0">
                <a:cs typeface="宋体" charset="0"/>
              </a:rPr>
              <a:t>入上面等式得到：</a:t>
            </a:r>
            <a:endParaRPr lang="en-US"/>
          </a:p>
        </p:txBody>
      </p:sp>
      <p:pic>
        <p:nvPicPr>
          <p:cNvPr id="20" name="Picture 19"/>
          <p:cNvPicPr/>
          <p:nvPr/>
        </p:nvPicPr>
        <p:blipFill>
          <a:blip r:embed="rId6"/>
          <a:stretch>
            <a:fillRect/>
          </a:stretch>
        </p:blipFill>
        <p:spPr>
          <a:xfrm>
            <a:off x="3556000" y="6142037"/>
            <a:ext cx="1543050" cy="390525"/>
          </a:xfrm>
          <a:prstGeom prst="rect">
            <a:avLst/>
          </a:prstGeom>
          <a:noFill/>
          <a:ln w="9525">
            <a:noFill/>
          </a:ln>
        </p:spPr>
      </p:pic>
      <p:sp>
        <p:nvSpPr>
          <p:cNvPr id="115" name="Text Box 114"/>
          <p:cNvSpPr txBox="1"/>
          <p:nvPr/>
        </p:nvSpPr>
        <p:spPr>
          <a:xfrm>
            <a:off x="3556000" y="6532563"/>
            <a:ext cx="5080000" cy="1198880"/>
          </a:xfrm>
          <a:prstGeom prst="rect">
            <a:avLst/>
          </a:prstGeom>
          <a:noFill/>
          <a:ln w="9525">
            <a:noFill/>
          </a:ln>
        </p:spPr>
        <p:txBody>
          <a:bodyPr>
            <a:spAutoFit/>
          </a:bodyPr>
          <a:lstStyle/>
          <a:p>
            <a:pPr marL="0" indent="0" algn="l"/>
            <a:r>
              <a:rPr lang="zh-CN" sz="1200" b="0">
                <a:cs typeface="宋体" charset="0"/>
              </a:rPr>
              <a:t>。所以，世界坐标就等于</a:t>
            </a:r>
            <a:r>
              <a:rPr lang="en-US" sz="1200" b="0">
                <a:latin typeface="Times New Roman" pitchFamily="18" charset="0"/>
                <a:cs typeface="宋体" charset="0"/>
              </a:rPr>
              <a:t>ndc</a:t>
            </a:r>
            <a:r>
              <a:rPr lang="zh-CN" sz="1200" b="0">
                <a:cs typeface="宋体" charset="0"/>
              </a:rPr>
              <a:t>进行</a:t>
            </a:r>
            <a:r>
              <a:rPr lang="en-US" sz="1200" b="0">
                <a:latin typeface="Times New Roman" pitchFamily="18" charset="0"/>
                <a:cs typeface="宋体" charset="0"/>
              </a:rPr>
              <a:t>VP</a:t>
            </a:r>
            <a:r>
              <a:rPr lang="zh-CN" sz="1200" b="0">
                <a:cs typeface="宋体" charset="0"/>
              </a:rPr>
              <a:t>逆变换之后再除以自身的</a:t>
            </a:r>
            <a:r>
              <a:rPr lang="en-US" sz="1200" b="0">
                <a:latin typeface="Times New Roman" pitchFamily="18" charset="0"/>
                <a:cs typeface="宋体" charset="0"/>
              </a:rPr>
              <a:t>w</a:t>
            </a:r>
            <a:r>
              <a:rPr lang="zh-CN" sz="1200" b="0">
                <a:cs typeface="宋体" charset="0"/>
              </a:rPr>
              <a:t>。</a:t>
            </a:r>
            <a:endParaRPr lang="zh-CN" sz="1200" b="0">
              <a:cs typeface="宋体" charset="0"/>
            </a:endParaRPr>
          </a:p>
          <a:p>
            <a:pPr marL="0" indent="0" algn="l"/>
            <a:r>
              <a:rPr lang="zh-CN" sz="1200" b="0">
                <a:cs typeface="宋体" charset="0"/>
              </a:rPr>
              <a:t>同时将点三维坐标信息传递给</a:t>
            </a:r>
            <a:r>
              <a:rPr lang="en-US" sz="1200" b="0">
                <a:latin typeface="Times New Roman" pitchFamily="18" charset="0"/>
                <a:cs typeface="宋体" charset="0"/>
              </a:rPr>
              <a:t>float4</a:t>
            </a:r>
            <a:r>
              <a:rPr lang="zh-CN" sz="1200" b="0">
                <a:cs typeface="宋体" charset="0"/>
              </a:rPr>
              <a:t>类型的返回值。并且传递</a:t>
            </a:r>
            <a:r>
              <a:rPr lang="en-US" sz="1200" b="0">
                <a:latin typeface="Times New Roman" pitchFamily="18" charset="0"/>
                <a:cs typeface="宋体" charset="0"/>
              </a:rPr>
              <a:t>R32G32B32A32_SFLOAT</a:t>
            </a:r>
            <a:r>
              <a:rPr lang="zh-CN" sz="1200" b="0">
                <a:cs typeface="宋体" charset="0"/>
              </a:rPr>
              <a:t>格式的纹理上到</a:t>
            </a:r>
            <a:r>
              <a:rPr lang="en-US" sz="1200" b="0">
                <a:latin typeface="Times New Roman" pitchFamily="18" charset="0"/>
                <a:cs typeface="宋体" charset="0"/>
              </a:rPr>
              <a:t>depth camera</a:t>
            </a:r>
            <a:r>
              <a:rPr lang="zh-CN" sz="1200" b="0">
                <a:cs typeface="宋体" charset="0"/>
              </a:rPr>
              <a:t>中，将</a:t>
            </a:r>
            <a:r>
              <a:rPr lang="en-US" sz="1200" b="0">
                <a:latin typeface="Times New Roman" pitchFamily="18" charset="0"/>
                <a:cs typeface="宋体" charset="0"/>
              </a:rPr>
              <a:t>shader</a:t>
            </a:r>
            <a:r>
              <a:rPr lang="zh-CN" sz="1200" b="0">
                <a:cs typeface="宋体" charset="0"/>
              </a:rPr>
              <a:t>中</a:t>
            </a:r>
            <a:r>
              <a:rPr lang="en-US" sz="1200" b="0">
                <a:latin typeface="Times New Roman" pitchFamily="18" charset="0"/>
                <a:cs typeface="宋体" charset="0"/>
              </a:rPr>
              <a:t>float4</a:t>
            </a:r>
            <a:r>
              <a:rPr lang="zh-CN" sz="1200" b="0">
                <a:cs typeface="宋体" charset="0"/>
              </a:rPr>
              <a:t>即</a:t>
            </a:r>
            <a:r>
              <a:rPr lang="en-US" sz="1200" b="0">
                <a:latin typeface="Times New Roman" pitchFamily="18" charset="0"/>
                <a:cs typeface="宋体" charset="0"/>
              </a:rPr>
              <a:t>4</a:t>
            </a:r>
            <a:r>
              <a:rPr lang="zh-CN" sz="1200" b="0">
                <a:cs typeface="宋体" charset="0"/>
              </a:rPr>
              <a:t>个</a:t>
            </a:r>
            <a:r>
              <a:rPr lang="en-US" sz="1200" b="0">
                <a:latin typeface="Times New Roman" pitchFamily="18" charset="0"/>
                <a:cs typeface="宋体" charset="0"/>
              </a:rPr>
              <a:t>4bytes</a:t>
            </a:r>
            <a:r>
              <a:rPr lang="zh-CN" sz="1200" b="0">
                <a:cs typeface="宋体" charset="0"/>
              </a:rPr>
              <a:t>浮点数据按照字节形式保存到该纹理上。通过</a:t>
            </a:r>
            <a:r>
              <a:rPr lang="en-US" sz="1200" b="0">
                <a:latin typeface="Times New Roman" pitchFamily="18" charset="0"/>
                <a:cs typeface="宋体" charset="0"/>
              </a:rPr>
              <a:t>unity</a:t>
            </a:r>
            <a:r>
              <a:rPr lang="zh-CN" sz="1200" b="0">
                <a:cs typeface="宋体" charset="0"/>
              </a:rPr>
              <a:t>纹理的</a:t>
            </a:r>
            <a:r>
              <a:rPr lang="en-US" sz="1200" b="0">
                <a:latin typeface="Times New Roman" pitchFamily="18" charset="0"/>
                <a:cs typeface="宋体" charset="0"/>
              </a:rPr>
              <a:t>GetRawTextureData()</a:t>
            </a:r>
            <a:r>
              <a:rPr lang="zh-CN" sz="1200" b="0">
                <a:cs typeface="宋体" charset="0"/>
              </a:rPr>
              <a:t>接口将数据以小端</a:t>
            </a:r>
            <a:r>
              <a:rPr lang="en-US" sz="1200" b="0">
                <a:latin typeface="Times New Roman" pitchFamily="18" charset="0"/>
                <a:cs typeface="宋体" charset="0"/>
              </a:rPr>
              <a:t>(</a:t>
            </a:r>
            <a:r>
              <a:rPr lang="zh-CN" sz="1200" b="0">
                <a:cs typeface="宋体" charset="0"/>
              </a:rPr>
              <a:t>低尾</a:t>
            </a:r>
            <a:r>
              <a:rPr lang="en-US" sz="1200" b="0">
                <a:latin typeface="Times New Roman" pitchFamily="18" charset="0"/>
                <a:cs typeface="宋体" charset="0"/>
              </a:rPr>
              <a:t>)</a:t>
            </a:r>
            <a:r>
              <a:rPr lang="zh-CN" sz="1200" b="0">
                <a:cs typeface="宋体" charset="0"/>
              </a:rPr>
              <a:t>模式取出到</a:t>
            </a:r>
            <a:r>
              <a:rPr lang="en-US" sz="1200" b="0">
                <a:latin typeface="Times New Roman" pitchFamily="18" charset="0"/>
                <a:cs typeface="宋体" charset="0"/>
              </a:rPr>
              <a:t>byte</a:t>
            </a:r>
            <a:r>
              <a:rPr lang="zh-CN" sz="1200" b="0">
                <a:cs typeface="宋体" charset="0"/>
              </a:rPr>
              <a:t>数组中。</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744220" y="969962"/>
            <a:ext cx="10703560" cy="5051425"/>
            <a:chOff x="744220" y="969962"/>
            <a:chExt cx="10703560" cy="5051425"/>
          </a:xfrm>
        </p:grpSpPr>
        <p:grpSp>
          <p:nvGrpSpPr>
            <p:cNvPr id="79" name="组合 78"/>
            <p:cNvGrpSpPr/>
            <p:nvPr/>
          </p:nvGrpSpPr>
          <p:grpSpPr>
            <a:xfrm>
              <a:off x="744220" y="969962"/>
              <a:ext cx="10703560" cy="5051425"/>
              <a:chOff x="744220" y="969962"/>
              <a:chExt cx="10703560" cy="5051425"/>
            </a:xfrm>
          </p:grpSpPr>
          <p:grpSp>
            <p:nvGrpSpPr>
              <p:cNvPr id="4" name="Group 73"/>
              <p:cNvGrpSpPr/>
              <p:nvPr/>
            </p:nvGrpSpPr>
            <p:grpSpPr>
              <a:xfrm>
                <a:off x="744220" y="969962"/>
                <a:ext cx="10703560" cy="5051425"/>
                <a:chOff x="1172" y="2247"/>
                <a:chExt cx="16856" cy="7955"/>
              </a:xfrm>
            </p:grpSpPr>
            <p:grpSp>
              <p:nvGrpSpPr>
                <p:cNvPr id="5" name="Group 51"/>
                <p:cNvGrpSpPr/>
                <p:nvPr/>
              </p:nvGrpSpPr>
              <p:grpSpPr>
                <a:xfrm>
                  <a:off x="1172" y="2247"/>
                  <a:ext cx="16856" cy="7955"/>
                  <a:chOff x="1172" y="2247"/>
                  <a:chExt cx="16856" cy="7955"/>
                </a:xfrm>
              </p:grpSpPr>
              <p:grpSp>
                <p:nvGrpSpPr>
                  <p:cNvPr id="7" name="Group 21"/>
                  <p:cNvGrpSpPr/>
                  <p:nvPr/>
                </p:nvGrpSpPr>
                <p:grpSpPr>
                  <a:xfrm>
                    <a:off x="1172" y="2247"/>
                    <a:ext cx="16856" cy="7955"/>
                    <a:chOff x="1172" y="2247"/>
                    <a:chExt cx="16856" cy="7955"/>
                  </a:xfrm>
                </p:grpSpPr>
                <p:sp>
                  <p:nvSpPr>
                    <p:cNvPr id="9" name="Rounded Rectangle 16"/>
                    <p:cNvSpPr/>
                    <p:nvPr/>
                  </p:nvSpPr>
                  <p:spPr>
                    <a:xfrm>
                      <a:off x="1173" y="8554"/>
                      <a:ext cx="12153" cy="1648"/>
                    </a:xfrm>
                    <a:prstGeom prst="roundRect">
                      <a:avLst/>
                    </a:prstGeom>
                    <a:noFill/>
                    <a:ln w="15875" cmpd="sng">
                      <a:solidFill>
                        <a:srgbClr val="002060"/>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sp>
                  <p:nvSpPr>
                    <p:cNvPr id="10" name="Text Box 18"/>
                    <p:cNvSpPr txBox="1"/>
                    <p:nvPr/>
                  </p:nvSpPr>
                  <p:spPr>
                    <a:xfrm>
                      <a:off x="4023" y="8646"/>
                      <a:ext cx="6451" cy="921"/>
                    </a:xfrm>
                    <a:prstGeom prst="rect">
                      <a:avLst/>
                    </a:prstGeom>
                    <a:noFill/>
                  </p:spPr>
                  <p:txBody>
                    <a:bodyPr wrap="square" rtlCol="0">
                      <a:spAutoFit/>
                    </a:bodyPr>
                    <a:lstStyle/>
                    <a:p>
                      <a:pPr algn="ctr"/>
                      <a:r>
                        <a:rPr lang="en-US" altLang="zh-CN" sz="1600" dirty="0">
                          <a:latin typeface="+mn-lt"/>
                          <a:ea typeface="+mn-ea"/>
                          <a:sym typeface="+mn-ea"/>
                        </a:rPr>
                        <a:t>2.5  </a:t>
                      </a:r>
                      <a:r>
                        <a:rPr lang="zh-CN" altLang="en-US" sz="1600" dirty="0">
                          <a:latin typeface="+mn-lt"/>
                          <a:ea typeface="+mn-ea"/>
                          <a:sym typeface="+mn-ea"/>
                        </a:rPr>
                        <a:t>基于</a:t>
                      </a:r>
                      <a:r>
                        <a:rPr lang="en-US" altLang="en-US" sz="1600" dirty="0">
                          <a:latin typeface="+mn-lt"/>
                          <a:ea typeface="+mn-ea"/>
                          <a:sym typeface="+mn-ea"/>
                        </a:rPr>
                        <a:t>Gazebo</a:t>
                      </a:r>
                      <a:r>
                        <a:rPr lang="zh-CN" altLang="en-US" sz="1600" dirty="0">
                          <a:latin typeface="+mn-lt"/>
                          <a:ea typeface="+mn-ea"/>
                          <a:sym typeface="+mn-ea"/>
                        </a:rPr>
                        <a:t>的机器人物理仿真与控制</a:t>
                      </a:r>
                      <a:endParaRPr lang="en-US" altLang="en-US" sz="1600" dirty="0">
                        <a:latin typeface="+mn-lt"/>
                        <a:ea typeface="+mn-ea"/>
                        <a:sym typeface="+mn-ea"/>
                      </a:endParaRPr>
                    </a:p>
                    <a:p>
                      <a:pPr algn="l"/>
                      <a:endParaRPr lang="en-US" altLang="en-US" sz="1600" dirty="0">
                        <a:latin typeface="+mn-lt"/>
                        <a:ea typeface="+mn-ea"/>
                        <a:sym typeface="+mn-ea"/>
                      </a:endParaRPr>
                    </a:p>
                  </p:txBody>
                </p:sp>
                <p:grpSp>
                  <p:nvGrpSpPr>
                    <p:cNvPr id="11" name="Group 20"/>
                    <p:cNvGrpSpPr/>
                    <p:nvPr/>
                  </p:nvGrpSpPr>
                  <p:grpSpPr>
                    <a:xfrm>
                      <a:off x="1172" y="2247"/>
                      <a:ext cx="16856" cy="7955"/>
                      <a:chOff x="1172" y="2247"/>
                      <a:chExt cx="16856" cy="7955"/>
                    </a:xfrm>
                  </p:grpSpPr>
                  <p:grpSp>
                    <p:nvGrpSpPr>
                      <p:cNvPr id="12" name="Group 68"/>
                      <p:cNvGrpSpPr/>
                      <p:nvPr/>
                    </p:nvGrpSpPr>
                    <p:grpSpPr>
                      <a:xfrm>
                        <a:off x="1172" y="2247"/>
                        <a:ext cx="16856" cy="7955"/>
                        <a:chOff x="845" y="4450"/>
                        <a:chExt cx="16856" cy="7955"/>
                      </a:xfrm>
                    </p:grpSpPr>
                    <p:sp>
                      <p:nvSpPr>
                        <p:cNvPr id="21" name="Rounded Rectangle 65"/>
                        <p:cNvSpPr/>
                        <p:nvPr/>
                      </p:nvSpPr>
                      <p:spPr>
                        <a:xfrm>
                          <a:off x="14266" y="7130"/>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机器车URDF描述文件</a:t>
                          </a:r>
                          <a:endParaRPr lang="en-US" altLang="en-US" sz="1600" dirty="0">
                            <a:ln>
                              <a:solidFill>
                                <a:schemeClr val="bg1">
                                  <a:lumMod val="85000"/>
                                </a:schemeClr>
                              </a:solidFill>
                            </a:ln>
                            <a:solidFill>
                              <a:schemeClr val="tx1"/>
                            </a:solidFill>
                            <a:latin typeface="+mn-lt"/>
                            <a:ea typeface="+mn-ea"/>
                            <a:sym typeface="+mn-ea"/>
                          </a:endParaRPr>
                        </a:p>
                      </p:txBody>
                    </p:sp>
                    <p:grpSp>
                      <p:nvGrpSpPr>
                        <p:cNvPr id="22" name="Group 67"/>
                        <p:cNvGrpSpPr/>
                        <p:nvPr/>
                      </p:nvGrpSpPr>
                      <p:grpSpPr>
                        <a:xfrm>
                          <a:off x="845" y="4450"/>
                          <a:ext cx="16856" cy="7955"/>
                          <a:chOff x="845" y="4450"/>
                          <a:chExt cx="16856" cy="7955"/>
                        </a:xfrm>
                      </p:grpSpPr>
                      <p:grpSp>
                        <p:nvGrpSpPr>
                          <p:cNvPr id="23" name="Group 64"/>
                          <p:cNvGrpSpPr/>
                          <p:nvPr/>
                        </p:nvGrpSpPr>
                        <p:grpSpPr>
                          <a:xfrm>
                            <a:off x="845" y="4450"/>
                            <a:ext cx="16856" cy="7955"/>
                            <a:chOff x="845" y="4450"/>
                            <a:chExt cx="16856" cy="7955"/>
                          </a:xfrm>
                        </p:grpSpPr>
                        <p:grpSp>
                          <p:nvGrpSpPr>
                            <p:cNvPr id="25" name="Group 58"/>
                            <p:cNvGrpSpPr/>
                            <p:nvPr/>
                          </p:nvGrpSpPr>
                          <p:grpSpPr>
                            <a:xfrm>
                              <a:off x="845" y="4450"/>
                              <a:ext cx="16856" cy="7955"/>
                              <a:chOff x="845" y="4467"/>
                              <a:chExt cx="16856" cy="7955"/>
                            </a:xfrm>
                          </p:grpSpPr>
                          <p:grpSp>
                            <p:nvGrpSpPr>
                              <p:cNvPr id="28" name="Group 56"/>
                              <p:cNvGrpSpPr/>
                              <p:nvPr/>
                            </p:nvGrpSpPr>
                            <p:grpSpPr>
                              <a:xfrm>
                                <a:off x="845" y="4467"/>
                                <a:ext cx="16856" cy="7955"/>
                                <a:chOff x="655" y="5653"/>
                                <a:chExt cx="16856" cy="7955"/>
                              </a:xfrm>
                            </p:grpSpPr>
                            <p:grpSp>
                              <p:nvGrpSpPr>
                                <p:cNvPr id="30" name="Group 39"/>
                                <p:cNvGrpSpPr/>
                                <p:nvPr/>
                              </p:nvGrpSpPr>
                              <p:grpSpPr>
                                <a:xfrm>
                                  <a:off x="655" y="5668"/>
                                  <a:ext cx="13425" cy="5939"/>
                                  <a:chOff x="-2370" y="5485"/>
                                  <a:chExt cx="13425" cy="5939"/>
                                </a:xfrm>
                              </p:grpSpPr>
                              <p:sp>
                                <p:nvSpPr>
                                  <p:cNvPr id="41" name="Text Box 22"/>
                                  <p:cNvSpPr txBox="1"/>
                                  <p:nvPr/>
                                </p:nvSpPr>
                                <p:spPr>
                                  <a:xfrm>
                                    <a:off x="10529" y="6354"/>
                                    <a:ext cx="488" cy="531"/>
                                  </a:xfrm>
                                  <a:prstGeom prst="rect">
                                    <a:avLst/>
                                  </a:prstGeom>
                                  <a:solidFill>
                                    <a:schemeClr val="bg1"/>
                                  </a:solidFill>
                                </p:spPr>
                                <p:txBody>
                                  <a:bodyPr wrap="none" rtlCol="0" anchor="t">
                                    <a:spAutoFit/>
                                  </a:bodyPr>
                                  <a:lstStyle/>
                                  <a:p>
                                    <a:endParaRPr lang="en-US" altLang="en-US" sz="1600" dirty="0">
                                      <a:latin typeface="+mn-lt"/>
                                      <a:ea typeface="+mn-ea"/>
                                      <a:sym typeface="+mn-ea"/>
                                    </a:endParaRPr>
                                  </a:p>
                                </p:txBody>
                              </p:sp>
                              <p:grpSp>
                                <p:nvGrpSpPr>
                                  <p:cNvPr id="42" name="Group 37"/>
                                  <p:cNvGrpSpPr/>
                                  <p:nvPr/>
                                </p:nvGrpSpPr>
                                <p:grpSpPr>
                                  <a:xfrm>
                                    <a:off x="-2370" y="5485"/>
                                    <a:ext cx="12153" cy="5939"/>
                                    <a:chOff x="-3689" y="6087"/>
                                    <a:chExt cx="12153" cy="5939"/>
                                  </a:xfrm>
                                </p:grpSpPr>
                                <p:sp>
                                  <p:nvSpPr>
                                    <p:cNvPr id="44" name="Rounded Rectangle 27"/>
                                    <p:cNvSpPr/>
                                    <p:nvPr/>
                                  </p:nvSpPr>
                                  <p:spPr>
                                    <a:xfrm>
                                      <a:off x="-3689" y="10589"/>
                                      <a:ext cx="12153" cy="1437"/>
                                    </a:xfrm>
                                    <a:prstGeom prst="roundRect">
                                      <a:avLst/>
                                    </a:prstGeom>
                                    <a:noFill/>
                                    <a:ln w="15875" cmpd="sng">
                                      <a:solidFill>
                                        <a:schemeClr val="accent2">
                                          <a:lumMod val="75000"/>
                                        </a:schemeClr>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grpSp>
                                  <p:nvGrpSpPr>
                                    <p:cNvPr id="45" name="Group 36"/>
                                    <p:cNvGrpSpPr/>
                                    <p:nvPr/>
                                  </p:nvGrpSpPr>
                                  <p:grpSpPr>
                                    <a:xfrm>
                                      <a:off x="-3688" y="6087"/>
                                      <a:ext cx="11941" cy="5830"/>
                                      <a:chOff x="-3688" y="6087"/>
                                      <a:chExt cx="11941" cy="5830"/>
                                    </a:xfrm>
                                  </p:grpSpPr>
                                  <p:sp>
                                    <p:nvSpPr>
                                      <p:cNvPr id="46" name="Rounded Rectangle 14"/>
                                      <p:cNvSpPr/>
                                      <p:nvPr/>
                                    </p:nvSpPr>
                                    <p:spPr>
                                      <a:xfrm>
                                        <a:off x="-3688" y="6087"/>
                                        <a:ext cx="5423" cy="4266"/>
                                      </a:xfrm>
                                      <a:prstGeom prst="roundRect">
                                        <a:avLst/>
                                      </a:prstGeom>
                                      <a:noFill/>
                                      <a:ln w="2222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grpSp>
                                    <p:nvGrpSpPr>
                                      <p:cNvPr id="47" name="Group 35"/>
                                      <p:cNvGrpSpPr/>
                                      <p:nvPr/>
                                    </p:nvGrpSpPr>
                                    <p:grpSpPr>
                                      <a:xfrm>
                                        <a:off x="-2646" y="6220"/>
                                        <a:ext cx="10899" cy="5697"/>
                                        <a:chOff x="-2646" y="6220"/>
                                        <a:chExt cx="10899" cy="5697"/>
                                      </a:xfrm>
                                    </p:grpSpPr>
                                    <p:sp>
                                      <p:nvSpPr>
                                        <p:cNvPr id="48" name="Text Box 17"/>
                                        <p:cNvSpPr txBox="1"/>
                                        <p:nvPr/>
                                      </p:nvSpPr>
                                      <p:spPr>
                                        <a:xfrm>
                                          <a:off x="-2646" y="6220"/>
                                          <a:ext cx="291" cy="533"/>
                                        </a:xfrm>
                                        <a:prstGeom prst="rect">
                                          <a:avLst/>
                                        </a:prstGeom>
                                        <a:solidFill>
                                          <a:schemeClr val="bg1"/>
                                        </a:solidFill>
                                      </p:spPr>
                                      <p:txBody>
                                        <a:bodyPr wrap="none" rtlCol="0">
                                          <a:spAutoFit/>
                                        </a:bodyPr>
                                        <a:lstStyle/>
                                        <a:p>
                                          <a:endParaRPr lang="en-US" altLang="en-US" sz="1600" dirty="0">
                                            <a:latin typeface="+mn-lt"/>
                                            <a:ea typeface="+mn-ea"/>
                                          </a:endParaRPr>
                                        </a:p>
                                      </p:txBody>
                                    </p:sp>
                                    <p:sp>
                                      <p:nvSpPr>
                                        <p:cNvPr id="49" name="Rounded Rectangle 23"/>
                                        <p:cNvSpPr/>
                                        <p:nvPr/>
                                      </p:nvSpPr>
                                      <p:spPr>
                                        <a:xfrm>
                                          <a:off x="3756" y="8083"/>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Physx物理</a:t>
                                          </a:r>
                                          <a:r>
                                            <a:rPr lang="zh-CN" altLang="en-US" sz="1600" dirty="0">
                                              <a:solidFill>
                                                <a:schemeClr val="tx1"/>
                                              </a:solidFill>
                                              <a:sym typeface="+mn-ea"/>
                                            </a:rPr>
                                            <a:t>引擎</a:t>
                                          </a:r>
                                          <a:endParaRPr lang="en-US" altLang="en-US" sz="1600" dirty="0">
                                            <a:ln>
                                              <a:solidFill>
                                                <a:schemeClr val="bg1">
                                                  <a:lumMod val="85000"/>
                                                </a:schemeClr>
                                              </a:solidFill>
                                            </a:ln>
                                            <a:solidFill>
                                              <a:schemeClr val="tx1"/>
                                            </a:solidFill>
                                            <a:latin typeface="+mn-lt"/>
                                            <a:ea typeface="+mn-ea"/>
                                            <a:sym typeface="+mn-ea"/>
                                          </a:endParaRPr>
                                        </a:p>
                                      </p:txBody>
                                    </p:sp>
                                    <p:sp>
                                      <p:nvSpPr>
                                        <p:cNvPr id="50" name="Rounded Rectangle 25"/>
                                        <p:cNvSpPr/>
                                        <p:nvPr/>
                                      </p:nvSpPr>
                                      <p:spPr>
                                        <a:xfrm>
                                          <a:off x="6146" y="9210"/>
                                          <a:ext cx="2107"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机械臂关节角度控制接口</a:t>
                                          </a:r>
                                          <a:endParaRPr lang="en-US" altLang="en-US" sz="1600" dirty="0">
                                            <a:ln>
                                              <a:solidFill>
                                                <a:schemeClr val="bg1">
                                                  <a:lumMod val="85000"/>
                                                </a:schemeClr>
                                              </a:solidFill>
                                            </a:ln>
                                            <a:solidFill>
                                              <a:schemeClr val="tx1"/>
                                            </a:solidFill>
                                            <a:latin typeface="+mn-lt"/>
                                            <a:ea typeface="+mn-ea"/>
                                          </a:endParaRPr>
                                        </a:p>
                                      </p:txBody>
                                    </p:sp>
                                    <p:sp>
                                      <p:nvSpPr>
                                        <p:cNvPr id="51" name="Rounded Rectangle 26"/>
                                        <p:cNvSpPr/>
                                        <p:nvPr/>
                                      </p:nvSpPr>
                                      <p:spPr>
                                        <a:xfrm>
                                          <a:off x="2130" y="9210"/>
                                          <a:ext cx="2192"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家具部件运动控制接口</a:t>
                                          </a:r>
                                          <a:endParaRPr lang="en-US" altLang="en-US" sz="1600" dirty="0">
                                            <a:ln>
                                              <a:solidFill>
                                                <a:schemeClr val="bg1">
                                                  <a:lumMod val="85000"/>
                                                </a:schemeClr>
                                              </a:solidFill>
                                            </a:ln>
                                            <a:solidFill>
                                              <a:schemeClr val="tx1"/>
                                            </a:solidFill>
                                            <a:latin typeface="+mn-lt"/>
                                            <a:ea typeface="+mn-ea"/>
                                          </a:endParaRPr>
                                        </a:p>
                                      </p:txBody>
                                    </p:sp>
                                    <p:sp>
                                      <p:nvSpPr>
                                        <p:cNvPr id="52" name="Text Box 28"/>
                                        <p:cNvSpPr txBox="1"/>
                                        <p:nvPr/>
                                      </p:nvSpPr>
                                      <p:spPr>
                                        <a:xfrm>
                                          <a:off x="-325" y="10595"/>
                                          <a:ext cx="4292" cy="921"/>
                                        </a:xfrm>
                                        <a:prstGeom prst="rect">
                                          <a:avLst/>
                                        </a:prstGeom>
                                        <a:noFill/>
                                      </p:spPr>
                                      <p:txBody>
                                        <a:bodyPr wrap="square" rtlCol="0">
                                          <a:spAutoFit/>
                                        </a:bodyPr>
                                        <a:lstStyle/>
                                        <a:p>
                                          <a:pPr algn="ctr"/>
                                          <a:r>
                                            <a:rPr lang="en-US" altLang="zh-CN" sz="1600" dirty="0">
                                              <a:latin typeface="+mn-lt"/>
                                              <a:ea typeface="+mn-ea"/>
                                            </a:rPr>
                                            <a:t>2.6 </a:t>
                                          </a:r>
                                          <a:r>
                                            <a:rPr lang="zh-CN" altLang="zh-CN" sz="1600" dirty="0">
                                              <a:latin typeface="+mn-lt"/>
                                              <a:ea typeface="+mn-ea"/>
                                            </a:rPr>
                                            <a:t>基于ROS的机器人三维物理仿真环境对外接口</a:t>
                                          </a:r>
                                          <a:endParaRPr lang="en-US" altLang="en-US" sz="1600" dirty="0">
                                            <a:latin typeface="+mn-lt"/>
                                            <a:ea typeface="+mn-ea"/>
                                            <a:sym typeface="+mn-ea"/>
                                          </a:endParaRPr>
                                        </a:p>
                                      </p:txBody>
                                    </p:sp>
                                    <p:sp>
                                      <p:nvSpPr>
                                        <p:cNvPr id="53" name="Text Box 29"/>
                                        <p:cNvSpPr txBox="1"/>
                                        <p:nvPr/>
                                      </p:nvSpPr>
                                      <p:spPr>
                                        <a:xfrm>
                                          <a:off x="-2268" y="11384"/>
                                          <a:ext cx="2582" cy="533"/>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传感器ROS</a:t>
                                          </a:r>
                                          <a:r>
                                            <a:rPr lang="zh-CN" altLang="en-US" sz="1600" dirty="0">
                                              <a:latin typeface="+mn-lt"/>
                                              <a:ea typeface="+mn-ea"/>
                                              <a:sym typeface="+mn-ea"/>
                                            </a:rPr>
                                            <a:t>接口</a:t>
                                          </a:r>
                                          <a:endParaRPr lang="en-US" altLang="en-US" sz="1600" dirty="0">
                                            <a:latin typeface="+mn-lt"/>
                                            <a:ea typeface="+mn-ea"/>
                                            <a:sym typeface="+mn-ea"/>
                                          </a:endParaRPr>
                                        </a:p>
                                      </p:txBody>
                                    </p:sp>
                                    <p:sp>
                                      <p:nvSpPr>
                                        <p:cNvPr id="54" name="Text Box 30"/>
                                        <p:cNvSpPr txBox="1"/>
                                        <p:nvPr/>
                                      </p:nvSpPr>
                                      <p:spPr>
                                        <a:xfrm>
                                          <a:off x="3832" y="11384"/>
                                          <a:ext cx="2579" cy="533"/>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控制器ROS接口</a:t>
                                          </a:r>
                                          <a:endParaRPr lang="en-US" altLang="en-US" sz="1600" dirty="0">
                                            <a:latin typeface="+mn-lt"/>
                                            <a:ea typeface="+mn-ea"/>
                                            <a:sym typeface="+mn-ea"/>
                                          </a:endParaRPr>
                                        </a:p>
                                      </p:txBody>
                                    </p:sp>
                                    <p:cxnSp>
                                      <p:nvCxnSpPr>
                                        <p:cNvPr id="55" name="Straight Arrow Connector 31"/>
                                        <p:cNvCxnSpPr>
                                          <a:stCxn id="51" idx="3"/>
                                          <a:endCxn id="50" idx="1"/>
                                        </p:cNvCxnSpPr>
                                        <p:nvPr/>
                                      </p:nvCxnSpPr>
                                      <p:spPr>
                                        <a:xfrm>
                                          <a:off x="4322" y="9587"/>
                                          <a:ext cx="1824"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56" name="Elbow Connector 32"/>
                                        <p:cNvCxnSpPr>
                                          <a:stCxn id="50" idx="1"/>
                                          <a:endCxn id="49" idx="2"/>
                                        </p:cNvCxnSpPr>
                                        <p:nvPr/>
                                      </p:nvCxnSpPr>
                                      <p:spPr>
                                        <a:xfrm rot="10800000">
                                          <a:off x="5178" y="8553"/>
                                          <a:ext cx="968" cy="1034"/>
                                        </a:xfrm>
                                        <a:prstGeom prst="bentConnector2">
                                          <a:avLst/>
                                        </a:prstGeom>
                                        <a:solidFill>
                                          <a:schemeClr val="accent1"/>
                                        </a:solidFill>
                                        <a:ln w="9525" cap="flat" cmpd="sng" algn="ctr">
                                          <a:solidFill>
                                            <a:schemeClr val="tx1"/>
                                          </a:solidFill>
                                          <a:prstDash val="solid"/>
                                          <a:round/>
                                          <a:headEnd type="none" w="med" len="med"/>
                                          <a:tailEnd type="arrow" w="med" len="med"/>
                                        </a:ln>
                                      </p:spPr>
                                    </p:cxnSp>
                                  </p:grpSp>
                                </p:grpSp>
                              </p:grpSp>
                              <p:cxnSp>
                                <p:nvCxnSpPr>
                                  <p:cNvPr id="43" name="Straight Arrow Connector 38"/>
                                  <p:cNvCxnSpPr>
                                    <a:stCxn id="35" idx="1"/>
                                    <a:endCxn id="26" idx="3"/>
                                  </p:cNvCxnSpPr>
                                  <p:nvPr/>
                                </p:nvCxnSpPr>
                                <p:spPr>
                                  <a:xfrm flipH="1" flipV="1">
                                    <a:off x="9574" y="6925"/>
                                    <a:ext cx="1481" cy="2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grpSp>
                              <p:nvGrpSpPr>
                                <p:cNvPr id="32" name="Group 46"/>
                                <p:cNvGrpSpPr/>
                                <p:nvPr/>
                              </p:nvGrpSpPr>
                              <p:grpSpPr>
                                <a:xfrm>
                                  <a:off x="2458" y="7165"/>
                                  <a:ext cx="1817" cy="2461"/>
                                  <a:chOff x="2391" y="6629"/>
                                  <a:chExt cx="1817" cy="2461"/>
                                </a:xfrm>
                              </p:grpSpPr>
                              <p:sp>
                                <p:nvSpPr>
                                  <p:cNvPr id="38" name="Rounded Rectangle 42"/>
                                  <p:cNvSpPr/>
                                  <p:nvPr/>
                                </p:nvSpPr>
                                <p:spPr>
                                  <a:xfrm>
                                    <a:off x="2391" y="6629"/>
                                    <a:ext cx="1809" cy="767"/>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rPr>
                                      <a:t>双目相机</a:t>
                                    </a:r>
                                    <a:endParaRPr lang="en-US" altLang="en-US" sz="1600" dirty="0">
                                      <a:solidFill>
                                        <a:schemeClr val="tx1"/>
                                      </a:solidFill>
                                    </a:endParaRPr>
                                  </a:p>
                                </p:txBody>
                              </p:sp>
                              <p:sp>
                                <p:nvSpPr>
                                  <p:cNvPr id="39" name="Rounded Rectangle 43"/>
                                  <p:cNvSpPr/>
                                  <p:nvPr/>
                                </p:nvSpPr>
                                <p:spPr>
                                  <a:xfrm>
                                    <a:off x="2403" y="8330"/>
                                    <a:ext cx="1805" cy="76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latin typeface="+mn-lt"/>
                                        <a:ea typeface="+mn-ea"/>
                                      </a:rPr>
                                      <a:t>RGBD相机</a:t>
                                    </a:r>
                                    <a:endParaRPr lang="en-US" altLang="en-US" sz="1600" dirty="0">
                                      <a:ln>
                                        <a:solidFill>
                                          <a:schemeClr val="bg1">
                                            <a:lumMod val="85000"/>
                                          </a:schemeClr>
                                        </a:solidFill>
                                      </a:ln>
                                      <a:solidFill>
                                        <a:schemeClr val="tx1"/>
                                      </a:solidFill>
                                      <a:latin typeface="+mn-lt"/>
                                      <a:ea typeface="+mn-ea"/>
                                    </a:endParaRPr>
                                  </a:p>
                                </p:txBody>
                              </p:sp>
                            </p:grpSp>
                            <p:sp>
                              <p:nvSpPr>
                                <p:cNvPr id="34" name="Rounded Rectangle 52"/>
                                <p:cNvSpPr/>
                                <p:nvPr/>
                              </p:nvSpPr>
                              <p:spPr>
                                <a:xfrm>
                                  <a:off x="12962" y="5653"/>
                                  <a:ext cx="4549" cy="7955"/>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35" name="Rounded Rectangle 53"/>
                                <p:cNvSpPr/>
                                <p:nvPr/>
                              </p:nvSpPr>
                              <p:spPr>
                                <a:xfrm>
                                  <a:off x="14080" y="6763"/>
                                  <a:ext cx="2313"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cxnSp>
                              <p:nvCxnSpPr>
                                <p:cNvPr id="36" name="Elbow Connector 54"/>
                                <p:cNvCxnSpPr>
                                  <a:stCxn id="37" idx="1"/>
                                  <a:endCxn id="26" idx="3"/>
                                </p:cNvCxnSpPr>
                                <p:nvPr/>
                              </p:nvCxnSpPr>
                              <p:spPr>
                                <a:xfrm rot="10800000">
                                  <a:off x="12599" y="7108"/>
                                  <a:ext cx="1477" cy="328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37" name="Rounded Rectangle 55"/>
                                <p:cNvSpPr/>
                                <p:nvPr/>
                              </p:nvSpPr>
                              <p:spPr>
                                <a:xfrm>
                                  <a:off x="14076" y="10155"/>
                                  <a:ext cx="2313" cy="47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家具URDF数据</a:t>
                                  </a:r>
                                  <a:endParaRPr lang="en-US" altLang="en-US" sz="1600" dirty="0">
                                    <a:ln>
                                      <a:solidFill>
                                        <a:schemeClr val="bg1">
                                          <a:lumMod val="85000"/>
                                        </a:schemeClr>
                                      </a:solidFill>
                                    </a:ln>
                                    <a:solidFill>
                                      <a:schemeClr val="tx1"/>
                                    </a:solidFill>
                                    <a:latin typeface="+mn-lt"/>
                                    <a:ea typeface="+mn-ea"/>
                                    <a:sym typeface="+mn-ea"/>
                                  </a:endParaRPr>
                                </a:p>
                              </p:txBody>
                            </p:sp>
                          </p:grpSp>
                          <p:sp>
                            <p:nvSpPr>
                              <p:cNvPr id="29" name="Text Box 57"/>
                              <p:cNvSpPr txBox="1"/>
                              <p:nvPr/>
                            </p:nvSpPr>
                            <p:spPr>
                              <a:xfrm>
                                <a:off x="14149" y="4497"/>
                                <a:ext cx="3212" cy="921"/>
                              </a:xfrm>
                              <a:prstGeom prst="rect">
                                <a:avLst/>
                              </a:prstGeom>
                              <a:solidFill>
                                <a:schemeClr val="bg1"/>
                              </a:solidFill>
                            </p:spPr>
                            <p:txBody>
                              <a:bodyPr wrap="square" rtlCol="0">
                                <a:spAutoFit/>
                              </a:bodyPr>
                              <a:lstStyle/>
                              <a:p>
                                <a:r>
                                  <a:rPr lang="en-US" altLang="zh-CN" sz="1600" dirty="0">
                                    <a:latin typeface="+mn-lt"/>
                                    <a:ea typeface="+mn-ea"/>
                                  </a:rPr>
                                  <a:t>2.3 </a:t>
                                </a:r>
                                <a:r>
                                  <a:rPr lang="zh-CN" altLang="en-US" sz="1600" dirty="0">
                                    <a:latin typeface="+mn-lt"/>
                                    <a:ea typeface="+mn-ea"/>
                                  </a:rPr>
                                  <a:t>机器人与场景的三维物理仿真模型</a:t>
                                </a:r>
                                <a:endParaRPr lang="en-US" altLang="en-US" sz="1600" dirty="0">
                                  <a:latin typeface="+mn-lt"/>
                                  <a:ea typeface="+mn-ea"/>
                                </a:endParaRPr>
                              </a:p>
                            </p:txBody>
                          </p:sp>
                        </p:grpSp>
                        <p:sp>
                          <p:nvSpPr>
                            <p:cNvPr id="26" name="Rounded Rectangle 62"/>
                            <p:cNvSpPr/>
                            <p:nvPr/>
                          </p:nvSpPr>
                          <p:spPr>
                            <a:xfrm>
                              <a:off x="11296" y="5560"/>
                              <a:ext cx="1493" cy="69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rPr>
                                <a:t>URDF</a:t>
                              </a:r>
                              <a:r>
                                <a:rPr lang="en-US" altLang="en-US" sz="1600" dirty="0" err="1">
                                  <a:solidFill>
                                    <a:schemeClr val="tx1"/>
                                  </a:solidFill>
                                  <a:latin typeface="+mn-lt"/>
                                  <a:ea typeface="+mn-ea"/>
                                </a:rPr>
                                <a:t>文</a:t>
                              </a:r>
                              <a:r>
                                <a:rPr lang="zh-CN" altLang="en-US" sz="1600" dirty="0">
                                  <a:solidFill>
                                    <a:schemeClr val="tx1"/>
                                  </a:solidFill>
                                  <a:latin typeface="+mn-lt"/>
                                  <a:ea typeface="+mn-ea"/>
                                </a:rPr>
                                <a:t>件导入</a:t>
                              </a:r>
                              <a:endParaRPr lang="en-US" altLang="en-US" sz="1600" dirty="0">
                                <a:solidFill>
                                  <a:schemeClr val="tx1"/>
                                </a:solidFill>
                                <a:latin typeface="+mn-lt"/>
                                <a:ea typeface="+mn-ea"/>
                              </a:endParaRPr>
                            </a:p>
                          </p:txBody>
                        </p:sp>
                        <p:cxnSp>
                          <p:nvCxnSpPr>
                            <p:cNvPr id="27" name="Straight Arrow Connector 63"/>
                            <p:cNvCxnSpPr>
                              <a:stCxn id="26" idx="1"/>
                              <a:endCxn id="8" idx="3"/>
                            </p:cNvCxnSpPr>
                            <p:nvPr/>
                          </p:nvCxnSpPr>
                          <p:spPr>
                            <a:xfrm flipH="1">
                              <a:off x="11132" y="5905"/>
                              <a:ext cx="164" cy="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cxnSp>
                        <p:nvCxnSpPr>
                          <p:cNvPr id="24" name="Elbow Connector 66"/>
                          <p:cNvCxnSpPr>
                            <a:stCxn id="21" idx="1"/>
                            <a:endCxn id="26" idx="3"/>
                          </p:cNvCxnSpPr>
                          <p:nvPr/>
                        </p:nvCxnSpPr>
                        <p:spPr>
                          <a:xfrm rot="10800000">
                            <a:off x="12789" y="5905"/>
                            <a:ext cx="1477" cy="159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grpSp>
                  </p:grpSp>
                  <p:sp>
                    <p:nvSpPr>
                      <p:cNvPr id="13" name="Rounded Rectangle 8"/>
                      <p:cNvSpPr/>
                      <p:nvPr/>
                    </p:nvSpPr>
                    <p:spPr>
                      <a:xfrm>
                        <a:off x="6750" y="2263"/>
                        <a:ext cx="6466" cy="4266"/>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14" name="Text Box 9"/>
                      <p:cNvSpPr txBox="1"/>
                      <p:nvPr/>
                    </p:nvSpPr>
                    <p:spPr>
                      <a:xfrm>
                        <a:off x="7436" y="2354"/>
                        <a:ext cx="5202" cy="533"/>
                      </a:xfrm>
                      <a:prstGeom prst="rect">
                        <a:avLst/>
                      </a:prstGeom>
                      <a:solidFill>
                        <a:schemeClr val="bg1"/>
                      </a:solidFill>
                    </p:spPr>
                    <p:txBody>
                      <a:bodyPr wrap="square" rtlCol="0">
                        <a:spAutoFit/>
                      </a:bodyPr>
                      <a:lstStyle/>
                      <a:p>
                        <a:r>
                          <a:rPr lang="en-US" altLang="zh-CN" sz="1600" dirty="0">
                            <a:latin typeface="+mn-lt"/>
                            <a:ea typeface="+mn-ea"/>
                          </a:rPr>
                          <a:t>2.4  </a:t>
                        </a:r>
                        <a:r>
                          <a:rPr lang="zh-CN" altLang="en-US" sz="1600" dirty="0">
                            <a:latin typeface="+mn-lt"/>
                            <a:ea typeface="+mn-ea"/>
                          </a:rPr>
                          <a:t>基于</a:t>
                        </a:r>
                        <a:r>
                          <a:rPr lang="en-US" altLang="zh-CN" sz="1600" dirty="0">
                            <a:latin typeface="+mn-lt"/>
                            <a:ea typeface="+mn-ea"/>
                          </a:rPr>
                          <a:t>Unity 3D</a:t>
                        </a:r>
                        <a:r>
                          <a:rPr lang="zh-CN" altLang="en-US" sz="1600" dirty="0">
                            <a:latin typeface="+mn-lt"/>
                            <a:ea typeface="+mn-ea"/>
                          </a:rPr>
                          <a:t>的机械臂控制</a:t>
                        </a:r>
                        <a:endParaRPr lang="en-US" altLang="en-US" sz="1600" dirty="0">
                          <a:latin typeface="+mn-lt"/>
                          <a:ea typeface="+mn-ea"/>
                        </a:endParaRPr>
                      </a:p>
                    </p:txBody>
                  </p:sp>
                  <p:sp>
                    <p:nvSpPr>
                      <p:cNvPr id="16" name="Rounded Rectangle 11"/>
                      <p:cNvSpPr/>
                      <p:nvPr/>
                    </p:nvSpPr>
                    <p:spPr>
                      <a:xfrm>
                        <a:off x="2970" y="4591"/>
                        <a:ext cx="1809" cy="767"/>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激光点云传感器</a:t>
                        </a:r>
                        <a:endParaRPr lang="en-US" altLang="en-US" sz="1600" dirty="0">
                          <a:ln>
                            <a:solidFill>
                              <a:schemeClr val="bg1">
                                <a:lumMod val="85000"/>
                              </a:schemeClr>
                            </a:solidFill>
                          </a:ln>
                          <a:solidFill>
                            <a:schemeClr val="tx1"/>
                          </a:solidFill>
                          <a:latin typeface="+mn-lt"/>
                          <a:ea typeface="+mn-ea"/>
                        </a:endParaRPr>
                      </a:p>
                    </p:txBody>
                  </p:sp>
                  <p:cxnSp>
                    <p:nvCxnSpPr>
                      <p:cNvPr id="18" name="Straight Arrow Connector 13"/>
                      <p:cNvCxnSpPr>
                        <a:stCxn id="46" idx="2"/>
                        <a:endCxn id="53" idx="0"/>
                      </p:cNvCxnSpPr>
                      <p:nvPr/>
                    </p:nvCxnSpPr>
                    <p:spPr>
                      <a:xfrm flipH="1">
                        <a:off x="3884" y="6528"/>
                        <a:ext cx="1" cy="103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9" name="Straight Arrow Connector 15"/>
                      <p:cNvCxnSpPr>
                        <a:stCxn id="13" idx="2"/>
                        <a:endCxn id="54" idx="0"/>
                      </p:cNvCxnSpPr>
                      <p:nvPr/>
                    </p:nvCxnSpPr>
                    <p:spPr>
                      <a:xfrm flipH="1">
                        <a:off x="9983" y="6529"/>
                        <a:ext cx="0" cy="103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Straight Arrow Connector 19"/>
                      <p:cNvCxnSpPr>
                        <a:stCxn id="44" idx="2"/>
                        <a:endCxn id="9" idx="0"/>
                      </p:cNvCxnSpPr>
                      <p:nvPr/>
                    </p:nvCxnSpPr>
                    <p:spPr>
                      <a:xfrm>
                        <a:off x="7249" y="8201"/>
                        <a:ext cx="1" cy="353"/>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grpSp>
              </p:grpSp>
              <p:sp>
                <p:nvSpPr>
                  <p:cNvPr id="8" name="Rounded Rectangle 24"/>
                  <p:cNvSpPr/>
                  <p:nvPr/>
                </p:nvSpPr>
                <p:spPr>
                  <a:xfrm>
                    <a:off x="8616" y="3470"/>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Unity 3D模型</a:t>
                    </a:r>
                    <a:endParaRPr lang="en-US" sz="1600" dirty="0">
                      <a:ln>
                        <a:solidFill>
                          <a:schemeClr val="bg1">
                            <a:lumMod val="85000"/>
                          </a:schemeClr>
                        </a:solidFill>
                      </a:ln>
                      <a:solidFill>
                        <a:schemeClr val="tx1"/>
                      </a:solidFill>
                      <a:latin typeface="+mn-lt"/>
                      <a:ea typeface="+mn-ea"/>
                    </a:endParaRPr>
                  </a:p>
                </p:txBody>
              </p:sp>
            </p:grpSp>
            <p:cxnSp>
              <p:nvCxnSpPr>
                <p:cNvPr id="6" name="Straight Arrow Connector 48"/>
                <p:cNvCxnSpPr>
                  <a:stCxn id="8" idx="2"/>
                  <a:endCxn id="49" idx="0"/>
                </p:cNvCxnSpPr>
                <p:nvPr/>
              </p:nvCxnSpPr>
              <p:spPr>
                <a:xfrm>
                  <a:off x="10038" y="3940"/>
                  <a:ext cx="1" cy="318"/>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59" name="文本框 58"/>
              <p:cNvSpPr txBox="1"/>
              <p:nvPr/>
            </p:nvSpPr>
            <p:spPr>
              <a:xfrm>
                <a:off x="945367" y="1054716"/>
                <a:ext cx="3024336" cy="338554"/>
              </a:xfrm>
              <a:prstGeom prst="rect">
                <a:avLst/>
              </a:prstGeom>
              <a:solidFill>
                <a:schemeClr val="bg1"/>
              </a:solidFill>
            </p:spPr>
            <p:txBody>
              <a:bodyPr wrap="square">
                <a:spAutoFit/>
              </a:bodyPr>
              <a:lstStyle/>
              <a:p>
                <a:r>
                  <a:rPr lang="en-US" altLang="zh-CN" sz="1600" dirty="0">
                    <a:latin typeface="+mn-lt"/>
                    <a:ea typeface="+mn-ea"/>
                  </a:rPr>
                  <a:t>2.4 </a:t>
                </a:r>
                <a:r>
                  <a:rPr lang="zh-CN" altLang="en-US" sz="1600" dirty="0">
                    <a:latin typeface="+mn-lt"/>
                    <a:ea typeface="+mn-ea"/>
                  </a:rPr>
                  <a:t>基于</a:t>
                </a:r>
                <a:r>
                  <a:rPr lang="en-US" altLang="zh-CN" sz="1600" dirty="0">
                    <a:latin typeface="+mn-lt"/>
                    <a:ea typeface="+mn-ea"/>
                  </a:rPr>
                  <a:t>Unity 3D</a:t>
                </a:r>
                <a:r>
                  <a:rPr lang="zh-CN" altLang="en-US" sz="1600" dirty="0">
                    <a:latin typeface="+mn-lt"/>
                    <a:ea typeface="+mn-ea"/>
                  </a:rPr>
                  <a:t>的传感器仿真</a:t>
                </a:r>
                <a:endParaRPr lang="zh-CN" altLang="en-US" sz="1600" dirty="0">
                  <a:latin typeface="+mn-lt"/>
                  <a:ea typeface="+mn-ea"/>
                </a:endParaRPr>
              </a:p>
            </p:txBody>
          </p:sp>
          <p:sp>
            <p:nvSpPr>
              <p:cNvPr id="63" name="Rounded Rectangle 42"/>
              <p:cNvSpPr/>
              <p:nvPr/>
            </p:nvSpPr>
            <p:spPr>
              <a:xfrm>
                <a:off x="1894205" y="1384131"/>
                <a:ext cx="1148715" cy="48704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rPr>
                  <a:t>单目相机</a:t>
                </a:r>
                <a:endParaRPr lang="en-US" altLang="en-US" sz="1600" dirty="0">
                  <a:solidFill>
                    <a:schemeClr val="tx1"/>
                  </a:solidFill>
                </a:endParaRPr>
              </a:p>
            </p:txBody>
          </p:sp>
        </p:grpSp>
        <p:sp>
          <p:nvSpPr>
            <p:cNvPr id="76" name="Rounded Rectangle 24"/>
            <p:cNvSpPr/>
            <p:nvPr/>
          </p:nvSpPr>
          <p:spPr>
            <a:xfrm>
              <a:off x="3533773" y="5681580"/>
              <a:ext cx="1805305" cy="298450"/>
            </a:xfrm>
            <a:prstGeom prst="roundRect">
              <a:avLst/>
            </a:prstGeom>
            <a:noFill/>
            <a:ln w="15875" cmpd="sng">
              <a:solidFill>
                <a:srgbClr val="002060"/>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OGRE</a:t>
              </a:r>
              <a:r>
                <a:rPr lang="zh-CN" altLang="en-US" sz="1600" dirty="0">
                  <a:solidFill>
                    <a:schemeClr val="tx1"/>
                  </a:solidFill>
                  <a:sym typeface="+mn-ea"/>
                </a:rPr>
                <a:t>物理引擎</a:t>
              </a:r>
              <a:endParaRPr lang="en-US" sz="1600" dirty="0">
                <a:solidFill>
                  <a:schemeClr val="tx1"/>
                </a:solidFill>
              </a:endParaRPr>
            </a:p>
          </p:txBody>
        </p:sp>
        <p:sp>
          <p:nvSpPr>
            <p:cNvPr id="80" name="Rounded Rectangle 24"/>
            <p:cNvSpPr/>
            <p:nvPr/>
          </p:nvSpPr>
          <p:spPr>
            <a:xfrm>
              <a:off x="3401693" y="5325744"/>
              <a:ext cx="2069467" cy="319405"/>
            </a:xfrm>
            <a:prstGeom prst="roundRect">
              <a:avLst/>
            </a:prstGeom>
            <a:noFill/>
            <a:ln w="15875" cmpd="sng">
              <a:solidFill>
                <a:srgbClr val="002060"/>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sym typeface="+mn-ea"/>
                </a:rPr>
                <a:t>机器车四轮驱动控制</a:t>
              </a:r>
              <a:endParaRPr lang="en-US" sz="1600" dirty="0">
                <a:solidFill>
                  <a:schemeClr val="tx1"/>
                </a:solidFil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3570" y="1388745"/>
            <a:ext cx="10513060" cy="4704080"/>
            <a:chOff x="982" y="2187"/>
            <a:chExt cx="16556" cy="7408"/>
          </a:xfrm>
        </p:grpSpPr>
        <p:grpSp>
          <p:nvGrpSpPr>
            <p:cNvPr id="44" name="组合 43"/>
            <p:cNvGrpSpPr/>
            <p:nvPr/>
          </p:nvGrpSpPr>
          <p:grpSpPr>
            <a:xfrm>
              <a:off x="982" y="2187"/>
              <a:ext cx="16556" cy="7409"/>
              <a:chOff x="623392" y="1388694"/>
              <a:chExt cx="10513168" cy="4704715"/>
            </a:xfrm>
          </p:grpSpPr>
          <p:sp>
            <p:nvSpPr>
              <p:cNvPr id="8" name="圆角矩形 100"/>
              <p:cNvSpPr/>
              <p:nvPr/>
            </p:nvSpPr>
            <p:spPr bwMode="auto">
              <a:xfrm>
                <a:off x="3040777" y="5374226"/>
                <a:ext cx="1903095" cy="3162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zh-CN" altLang="en-US" sz="1800" b="1" dirty="0">
                    <a:solidFill>
                      <a:schemeClr val="tx1"/>
                    </a:solidFill>
                    <a:latin typeface="Times New Roman"/>
                    <a:ea typeface="黑体"/>
                  </a:rPr>
                  <a:t>轨迹数据</a:t>
                </a:r>
                <a:r>
                  <a:rPr lang="en-US" altLang="en-US" sz="1800" b="1" dirty="0" err="1">
                    <a:solidFill>
                      <a:schemeClr val="tx1"/>
                    </a:solidFill>
                    <a:latin typeface="Times New Roman"/>
                    <a:ea typeface="黑体"/>
                  </a:rPr>
                  <a:t>保存模块</a:t>
                </a:r>
                <a:endParaRPr lang="en-US" altLang="en-US" sz="1800" b="1" dirty="0">
                  <a:solidFill>
                    <a:schemeClr val="tx1"/>
                  </a:solidFill>
                  <a:latin typeface="Times New Roman"/>
                  <a:ea typeface="黑体"/>
                </a:endParaRPr>
              </a:p>
            </p:txBody>
          </p:sp>
          <p:sp>
            <p:nvSpPr>
              <p:cNvPr id="29" name="圆角矩形 100"/>
              <p:cNvSpPr/>
              <p:nvPr/>
            </p:nvSpPr>
            <p:spPr bwMode="auto">
              <a:xfrm>
                <a:off x="7002602" y="2286584"/>
                <a:ext cx="2704465" cy="5956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2000" dirty="0" err="1">
                    <a:solidFill>
                      <a:schemeClr val="tx1"/>
                    </a:solidFill>
                    <a:latin typeface="Times New Roman"/>
                    <a:ea typeface="黑体"/>
                    <a:sym typeface="+mn-ea"/>
                  </a:rPr>
                  <a:t>伺服控制</a:t>
                </a:r>
                <a:r>
                  <a:rPr lang="zh-CN" altLang="en-US" sz="2000" dirty="0">
                    <a:solidFill>
                      <a:schemeClr val="tx1"/>
                    </a:solidFill>
                    <a:latin typeface="Times New Roman"/>
                    <a:ea typeface="黑体"/>
                    <a:sym typeface="+mn-ea"/>
                  </a:rPr>
                  <a:t>算法</a:t>
                </a:r>
                <a:endParaRPr lang="en-US" altLang="en-US" sz="2000" dirty="0">
                  <a:solidFill>
                    <a:schemeClr val="tx1"/>
                  </a:solidFill>
                  <a:latin typeface="Times New Roman"/>
                  <a:ea typeface="黑体"/>
                  <a:sym typeface="+mn-ea"/>
                </a:endParaRPr>
              </a:p>
            </p:txBody>
          </p:sp>
          <p:cxnSp>
            <p:nvCxnSpPr>
              <p:cNvPr id="30" name="Straight Arrow Connector 17"/>
              <p:cNvCxnSpPr>
                <a:stCxn id="26" idx="3"/>
                <a:endCxn id="31" idx="1"/>
              </p:cNvCxnSpPr>
              <p:nvPr/>
            </p:nvCxnSpPr>
            <p:spPr>
              <a:xfrm flipV="1">
                <a:off x="4936888" y="3400374"/>
                <a:ext cx="2039044" cy="318"/>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1" name="圆角矩形 100"/>
              <p:cNvSpPr/>
              <p:nvPr/>
            </p:nvSpPr>
            <p:spPr bwMode="auto">
              <a:xfrm>
                <a:off x="6975932" y="3134944"/>
                <a:ext cx="2704465" cy="53086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感知模块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神经网络识别算法</a:t>
                </a:r>
                <a:endParaRPr lang="en-US" altLang="en-US" sz="1600" dirty="0">
                  <a:solidFill>
                    <a:schemeClr val="tx1"/>
                  </a:solidFill>
                  <a:latin typeface="Times New Roman"/>
                  <a:ea typeface="黑体"/>
                </a:endParaRPr>
              </a:p>
            </p:txBody>
          </p:sp>
          <p:cxnSp>
            <p:nvCxnSpPr>
              <p:cNvPr id="32" name="Elbow Connector 1"/>
              <p:cNvCxnSpPr>
                <a:stCxn id="31" idx="3"/>
                <a:endCxn id="29" idx="3"/>
              </p:cNvCxnSpPr>
              <p:nvPr/>
            </p:nvCxnSpPr>
            <p:spPr>
              <a:xfrm flipV="1">
                <a:off x="9680397" y="2584399"/>
                <a:ext cx="26670" cy="815975"/>
              </a:xfrm>
              <a:prstGeom prst="bentConnector3">
                <a:avLst>
                  <a:gd name="adj1" fmla="val 957143"/>
                </a:avLst>
              </a:prstGeom>
              <a:solidFill>
                <a:schemeClr val="accent1"/>
              </a:solidFill>
              <a:ln w="9525" cap="flat" cmpd="sng" algn="ctr">
                <a:solidFill>
                  <a:schemeClr val="tx1"/>
                </a:solidFill>
                <a:prstDash val="solid"/>
                <a:round/>
                <a:headEnd type="none" w="med" len="med"/>
                <a:tailEnd type="arrow" w="med" len="med"/>
              </a:ln>
            </p:spPr>
          </p:cxnSp>
          <p:sp>
            <p:nvSpPr>
              <p:cNvPr id="33" name="Text Box 20"/>
              <p:cNvSpPr txBox="1"/>
              <p:nvPr/>
            </p:nvSpPr>
            <p:spPr>
              <a:xfrm>
                <a:off x="9980752" y="2576779"/>
                <a:ext cx="1092200" cy="738505"/>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sym typeface="+mn-ea"/>
                  </a:rPr>
                  <a:t>末端抓持器</a:t>
                </a:r>
                <a:endParaRPr lang="en-US" altLang="en-US" sz="1400" dirty="0">
                  <a:latin typeface="+mn-lt"/>
                  <a:ea typeface="+mn-ea"/>
                </a:endParaRPr>
              </a:p>
              <a:p>
                <a:pPr algn="ctr"/>
                <a:r>
                  <a:rPr lang="en-US" altLang="en-US" sz="1400" dirty="0">
                    <a:latin typeface="+mn-lt"/>
                    <a:ea typeface="+mn-ea"/>
                    <a:sym typeface="+mn-ea"/>
                  </a:rPr>
                  <a:t>位置</a:t>
                </a:r>
                <a:endParaRPr lang="en-US" altLang="en-US" sz="1400" dirty="0">
                  <a:latin typeface="+mn-lt"/>
                  <a:ea typeface="+mn-ea"/>
                </a:endParaRPr>
              </a:p>
            </p:txBody>
          </p:sp>
          <p:cxnSp>
            <p:nvCxnSpPr>
              <p:cNvPr id="34" name="Straight Arrow Connector 3"/>
              <p:cNvCxnSpPr>
                <a:stCxn id="29" idx="1"/>
                <a:endCxn id="24" idx="3"/>
              </p:cNvCxnSpPr>
              <p:nvPr/>
            </p:nvCxnSpPr>
            <p:spPr>
              <a:xfrm flipH="1" flipV="1">
                <a:off x="4936253" y="2576779"/>
                <a:ext cx="2066349" cy="762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5" name="Text Box 36"/>
              <p:cNvSpPr txBox="1"/>
              <p:nvPr/>
            </p:nvSpPr>
            <p:spPr>
              <a:xfrm>
                <a:off x="5423357" y="2184984"/>
                <a:ext cx="1092200" cy="306705"/>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sp>
            <p:nvSpPr>
              <p:cNvPr id="36" name="Text Box 37"/>
              <p:cNvSpPr txBox="1"/>
              <p:nvPr/>
            </p:nvSpPr>
            <p:spPr>
              <a:xfrm>
                <a:off x="5622112" y="3070809"/>
                <a:ext cx="1092200" cy="306705"/>
              </a:xfrm>
              <a:prstGeom prst="rect">
                <a:avLst/>
              </a:prstGeom>
              <a:noFill/>
            </p:spPr>
            <p:txBody>
              <a:bodyPr wrap="square" rtlCol="0">
                <a:spAutoFit/>
              </a:bodyPr>
              <a:lstStyle/>
              <a:p>
                <a:r>
                  <a:rPr lang="en-US" altLang="en-US" sz="1400" dirty="0">
                    <a:latin typeface="+mn-lt"/>
                    <a:ea typeface="+mn-ea"/>
                  </a:rPr>
                  <a:t>depth图像</a:t>
                </a:r>
                <a:endParaRPr lang="en-US" altLang="en-US" sz="1400" dirty="0">
                  <a:latin typeface="+mn-lt"/>
                  <a:ea typeface="+mn-ea"/>
                </a:endParaRPr>
              </a:p>
            </p:txBody>
          </p:sp>
          <p:sp>
            <p:nvSpPr>
              <p:cNvPr id="22" name="圆角矩形 100"/>
              <p:cNvSpPr/>
              <p:nvPr/>
            </p:nvSpPr>
            <p:spPr bwMode="auto">
              <a:xfrm>
                <a:off x="623392" y="1388694"/>
                <a:ext cx="4589780" cy="4704715"/>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内容一：</a:t>
                </a:r>
                <a:r>
                  <a:rPr lang="en-US" altLang="en-US" sz="2000" dirty="0">
                    <a:solidFill>
                      <a:srgbClr val="FF0000"/>
                    </a:solidFill>
                    <a:effectLst>
                      <a:outerShdw blurRad="38100" dist="19050" dir="2700000" algn="tl" rotWithShape="0">
                        <a:schemeClr val="dk1">
                          <a:alpha val="40000"/>
                        </a:schemeClr>
                      </a:outerShdw>
                    </a:effectLst>
                    <a:latin typeface="+mj-lt"/>
                  </a:rPr>
                  <a:t> </a:t>
                </a:r>
                <a:r>
                  <a:rPr lang="en-US" altLang="en-US" sz="2000" dirty="0" err="1">
                    <a:solidFill>
                      <a:srgbClr val="FF0000"/>
                    </a:solidFill>
                    <a:effectLst>
                      <a:outerShdw blurRad="38100" dist="19050" dir="2700000" algn="tl" rotWithShape="0">
                        <a:schemeClr val="dk1">
                          <a:alpha val="40000"/>
                        </a:schemeClr>
                      </a:outerShdw>
                    </a:effectLst>
                    <a:latin typeface="+mj-lt"/>
                  </a:rPr>
                  <a:t>基于Unity</a:t>
                </a:r>
                <a:r>
                  <a:rPr lang="en-US" altLang="en-US" sz="2000" dirty="0">
                    <a:solidFill>
                      <a:srgbClr val="FF0000"/>
                    </a:solidFill>
                    <a:effectLst>
                      <a:outerShdw blurRad="38100" dist="19050" dir="2700000" algn="tl" rotWithShape="0">
                        <a:schemeClr val="dk1">
                          <a:alpha val="40000"/>
                        </a:schemeClr>
                      </a:outerShdw>
                    </a:effectLst>
                    <a:latin typeface="+mj-lt"/>
                  </a:rPr>
                  <a:t> 3D和ROS的机器人三维物理仿真环境</a:t>
                </a:r>
                <a:endParaRPr lang="en-US" altLang="en-US" sz="2000" b="1" dirty="0">
                  <a:solidFill>
                    <a:srgbClr val="FF0000"/>
                  </a:solidFill>
                  <a:latin typeface="Times New Roman"/>
                  <a:ea typeface="黑体"/>
                </a:endParaRPr>
              </a:p>
            </p:txBody>
          </p:sp>
          <p:pic>
            <p:nvPicPr>
              <p:cNvPr id="23" name="Picture 46" descr="Screenshot from 2020-12-03 21-20-02"/>
              <p:cNvPicPr>
                <a:picLocks noChangeAspect="1"/>
              </p:cNvPicPr>
              <p:nvPr/>
            </p:nvPicPr>
            <p:blipFill>
              <a:blip r:embed="rId1"/>
              <a:stretch>
                <a:fillRect/>
              </a:stretch>
            </p:blipFill>
            <p:spPr>
              <a:xfrm>
                <a:off x="839416" y="2420888"/>
                <a:ext cx="1565275" cy="1085215"/>
              </a:xfrm>
              <a:prstGeom prst="rect">
                <a:avLst/>
              </a:prstGeom>
            </p:spPr>
          </p:pic>
          <p:sp>
            <p:nvSpPr>
              <p:cNvPr id="24" name="圆角矩形 100"/>
              <p:cNvSpPr/>
              <p:nvPr/>
            </p:nvSpPr>
            <p:spPr bwMode="auto">
              <a:xfrm>
                <a:off x="3035063" y="2329764"/>
                <a:ext cx="1901190" cy="4940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关节控制模块</a:t>
                </a:r>
                <a:endParaRPr lang="en-US" altLang="en-US" sz="2000" b="1" dirty="0">
                  <a:solidFill>
                    <a:schemeClr val="tx1"/>
                  </a:solidFill>
                  <a:latin typeface="Times New Roman"/>
                  <a:ea typeface="黑体"/>
                </a:endParaRPr>
              </a:p>
              <a:p>
                <a:pPr algn="ctr">
                  <a:lnSpc>
                    <a:spcPct val="90000"/>
                  </a:lnSpc>
                  <a:defRPr/>
                </a:pPr>
                <a:endParaRPr lang="en-US" altLang="en-US" sz="1600" dirty="0">
                  <a:solidFill>
                    <a:schemeClr val="tx1"/>
                  </a:solidFill>
                  <a:latin typeface="Times New Roman"/>
                  <a:ea typeface="黑体"/>
                </a:endParaRPr>
              </a:p>
            </p:txBody>
          </p:sp>
          <p:cxnSp>
            <p:nvCxnSpPr>
              <p:cNvPr id="25" name="Elbow Connector 48"/>
              <p:cNvCxnSpPr>
                <a:endCxn id="26" idx="1"/>
              </p:cNvCxnSpPr>
              <p:nvPr/>
            </p:nvCxnSpPr>
            <p:spPr>
              <a:xfrm>
                <a:off x="2404690" y="3134944"/>
                <a:ext cx="630373" cy="26574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26" name="圆角矩形 100"/>
              <p:cNvSpPr/>
              <p:nvPr/>
            </p:nvSpPr>
            <p:spPr bwMode="auto">
              <a:xfrm>
                <a:off x="3035063" y="3071444"/>
                <a:ext cx="1901825" cy="658495"/>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rgbd相机等</a:t>
                </a:r>
                <a:endParaRPr lang="en-US" altLang="en-US" sz="1600" b="1" dirty="0">
                  <a:solidFill>
                    <a:schemeClr val="tx1"/>
                  </a:solidFill>
                  <a:latin typeface="Times New Roman"/>
                  <a:ea typeface="黑体"/>
                  <a:sym typeface="+mn-ea"/>
                </a:endParaRPr>
              </a:p>
            </p:txBody>
          </p:sp>
          <p:cxnSp>
            <p:nvCxnSpPr>
              <p:cNvPr id="27" name="Elbow Connector 50"/>
              <p:cNvCxnSpPr>
                <a:stCxn id="24" idx="1"/>
              </p:cNvCxnSpPr>
              <p:nvPr/>
            </p:nvCxnSpPr>
            <p:spPr>
              <a:xfrm rot="10800000" flipV="1">
                <a:off x="2404691" y="2576779"/>
                <a:ext cx="630372" cy="19843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pic>
            <p:nvPicPr>
              <p:cNvPr id="28" name="Picture 51" descr="Screenshot from 2021-03-11 23-02-05"/>
              <p:cNvPicPr>
                <a:picLocks noChangeAspect="1"/>
              </p:cNvPicPr>
              <p:nvPr/>
            </p:nvPicPr>
            <p:blipFill>
              <a:blip r:embed="rId2"/>
              <a:srcRect/>
              <a:stretch>
                <a:fillRect/>
              </a:stretch>
            </p:blipFill>
            <p:spPr>
              <a:xfrm>
                <a:off x="843731" y="4037596"/>
                <a:ext cx="1565275" cy="1236980"/>
              </a:xfrm>
              <a:prstGeom prst="rect">
                <a:avLst/>
              </a:prstGeom>
            </p:spPr>
          </p:pic>
          <p:pic>
            <p:nvPicPr>
              <p:cNvPr id="20" name="Picture 54" descr="Screenshot from 2020-12-15 12-30-34"/>
              <p:cNvPicPr>
                <a:picLocks noChangeAspect="1"/>
              </p:cNvPicPr>
              <p:nvPr/>
            </p:nvPicPr>
            <p:blipFill>
              <a:blip r:embed="rId3"/>
              <a:stretch>
                <a:fillRect/>
              </a:stretch>
            </p:blipFill>
            <p:spPr>
              <a:xfrm>
                <a:off x="7088327" y="4077072"/>
                <a:ext cx="2479675" cy="1236980"/>
              </a:xfrm>
              <a:prstGeom prst="rect">
                <a:avLst/>
              </a:prstGeom>
              <a:ln w="34925" cmpd="sng">
                <a:solidFill>
                  <a:srgbClr val="2C2C2C"/>
                </a:solidFill>
                <a:prstDash val="solid"/>
              </a:ln>
            </p:spPr>
          </p:pic>
          <p:cxnSp>
            <p:nvCxnSpPr>
              <p:cNvPr id="21" name="Elbow Connector 55"/>
              <p:cNvCxnSpPr>
                <a:stCxn id="20" idx="3"/>
                <a:endCxn id="29" idx="3"/>
              </p:cNvCxnSpPr>
              <p:nvPr/>
            </p:nvCxnSpPr>
            <p:spPr>
              <a:xfrm flipV="1">
                <a:off x="9568002" y="2584399"/>
                <a:ext cx="139065" cy="2111163"/>
              </a:xfrm>
              <a:prstGeom prst="bentConnector3">
                <a:avLst>
                  <a:gd name="adj1" fmla="val 264384"/>
                </a:avLst>
              </a:prstGeom>
              <a:solidFill>
                <a:schemeClr val="accent1"/>
              </a:solidFill>
              <a:ln w="9525" cap="flat" cmpd="sng" algn="ctr">
                <a:solidFill>
                  <a:schemeClr val="tx1"/>
                </a:solidFill>
                <a:prstDash val="solid"/>
                <a:round/>
                <a:headEnd type="none" w="med" len="med"/>
                <a:tailEnd type="arrow" w="med" len="med"/>
              </a:ln>
            </p:spPr>
          </p:cxnSp>
          <p:sp>
            <p:nvSpPr>
              <p:cNvPr id="14" name="Text Box 4"/>
              <p:cNvSpPr txBox="1"/>
              <p:nvPr/>
            </p:nvSpPr>
            <p:spPr>
              <a:xfrm>
                <a:off x="1221686" y="3477528"/>
                <a:ext cx="800100" cy="338455"/>
              </a:xfrm>
              <a:prstGeom prst="rect">
                <a:avLst/>
              </a:prstGeom>
              <a:noFill/>
            </p:spPr>
            <p:txBody>
              <a:bodyPr wrap="none" rtlCol="0">
                <a:spAutoFit/>
              </a:bodyPr>
              <a:lstStyle/>
              <a:p>
                <a:r>
                  <a:rPr lang="en-US" altLang="en-US" sz="1600" dirty="0" err="1">
                    <a:latin typeface="+mn-lt"/>
                    <a:ea typeface="+mn-ea"/>
                  </a:rPr>
                  <a:t>机器人</a:t>
                </a:r>
                <a:endParaRPr lang="en-US" altLang="en-US" sz="1600" dirty="0">
                  <a:latin typeface="+mn-lt"/>
                  <a:ea typeface="+mn-ea"/>
                </a:endParaRPr>
              </a:p>
            </p:txBody>
          </p:sp>
          <p:sp>
            <p:nvSpPr>
              <p:cNvPr id="15" name="Text Box 6"/>
              <p:cNvSpPr txBox="1"/>
              <p:nvPr/>
            </p:nvSpPr>
            <p:spPr>
              <a:xfrm>
                <a:off x="1178697" y="5285079"/>
                <a:ext cx="995680" cy="337185"/>
              </a:xfrm>
              <a:prstGeom prst="rect">
                <a:avLst/>
              </a:prstGeom>
              <a:noFill/>
            </p:spPr>
            <p:txBody>
              <a:bodyPr wrap="none" rtlCol="0">
                <a:spAutoFit/>
              </a:bodyPr>
              <a:lstStyle/>
              <a:p>
                <a:r>
                  <a:rPr lang="en-US" altLang="en-US" sz="1600" dirty="0">
                    <a:latin typeface="+mn-lt"/>
                    <a:ea typeface="+mn-ea"/>
                  </a:rPr>
                  <a:t>目标对象</a:t>
                </a:r>
                <a:endParaRPr lang="en-US" altLang="en-US" sz="1600" dirty="0">
                  <a:latin typeface="+mn-lt"/>
                  <a:ea typeface="+mn-ea"/>
                </a:endParaRPr>
              </a:p>
            </p:txBody>
          </p:sp>
          <p:sp>
            <p:nvSpPr>
              <p:cNvPr id="11" name="圆角矩形 100"/>
              <p:cNvSpPr/>
              <p:nvPr/>
            </p:nvSpPr>
            <p:spPr bwMode="auto">
              <a:xfrm>
                <a:off x="3045858" y="4359859"/>
                <a:ext cx="1892935" cy="592455"/>
              </a:xfrm>
              <a:prstGeom prst="roundRect">
                <a:avLst>
                  <a:gd name="adj" fmla="val 5077"/>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对象控制模块</a:t>
                </a:r>
                <a:endParaRPr lang="en-US" altLang="en-US" sz="24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rPr>
                  <a:t>部件位置控制</a:t>
                </a:r>
                <a:endParaRPr lang="en-US" altLang="en-US" sz="1600" dirty="0">
                  <a:solidFill>
                    <a:schemeClr val="tx1"/>
                  </a:solidFill>
                  <a:latin typeface="Times New Roman"/>
                  <a:ea typeface="黑体"/>
                </a:endParaRPr>
              </a:p>
            </p:txBody>
          </p:sp>
          <p:cxnSp>
            <p:nvCxnSpPr>
              <p:cNvPr id="12" name="Straight Arrow Connector 13"/>
              <p:cNvCxnSpPr>
                <a:stCxn id="11" idx="1"/>
                <a:endCxn id="28" idx="3"/>
              </p:cNvCxnSpPr>
              <p:nvPr/>
            </p:nvCxnSpPr>
            <p:spPr>
              <a:xfrm flipH="1" flipV="1">
                <a:off x="2409006" y="4656086"/>
                <a:ext cx="636852"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6" name="圆角矩形 100"/>
              <p:cNvSpPr/>
              <p:nvPr/>
            </p:nvSpPr>
            <p:spPr bwMode="auto">
              <a:xfrm>
                <a:off x="5350332" y="1388695"/>
                <a:ext cx="5786228" cy="240347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l"/>
                <a:r>
                  <a:rPr lang="en-US" altLang="en-US" sz="2000" b="1" dirty="0" err="1">
                    <a:solidFill>
                      <a:srgbClr val="FF0000"/>
                    </a:solidFill>
                    <a:latin typeface="Times New Roman"/>
                    <a:ea typeface="黑体"/>
                    <a:sym typeface="+mn-ea"/>
                  </a:rPr>
                  <a:t>内容</a:t>
                </a:r>
                <a:r>
                  <a:rPr lang="en-US" altLang="en-US" sz="2000" b="1" dirty="0">
                    <a:solidFill>
                      <a:srgbClr val="FF0000"/>
                    </a:solidFill>
                    <a:latin typeface="Times New Roman"/>
                    <a:ea typeface="黑体"/>
                    <a:sym typeface="+mn-ea"/>
                  </a:rPr>
                  <a:t>二</a:t>
                </a:r>
                <a:r>
                  <a:rPr lang="zh-CN" altLang="en-US" sz="2000" b="1" dirty="0">
                    <a:solidFill>
                      <a:srgbClr val="FF0000"/>
                    </a:solidFill>
                    <a:latin typeface="Times New Roman"/>
                    <a:ea typeface="黑体"/>
                    <a:sym typeface="+mn-ea"/>
                  </a:rPr>
                  <a:t>：基于视觉识别和伺服算法的机械臂自主</a:t>
                </a:r>
                <a:r>
                  <a:rPr lang="en-US" altLang="zh-CN" sz="2000" b="1" dirty="0">
                    <a:solidFill>
                      <a:srgbClr val="FF0000"/>
                    </a:solidFill>
                    <a:latin typeface="Times New Roman"/>
                    <a:ea typeface="黑体"/>
                    <a:sym typeface="+mn-ea"/>
                  </a:rPr>
                  <a:t>		  </a:t>
                </a:r>
                <a:r>
                  <a:rPr lang="zh-CN" altLang="en-US" sz="2000" b="1" dirty="0">
                    <a:solidFill>
                      <a:srgbClr val="FF0000"/>
                    </a:solidFill>
                    <a:latin typeface="Times New Roman"/>
                    <a:ea typeface="黑体"/>
                    <a:sym typeface="+mn-ea"/>
                  </a:rPr>
                  <a:t>操作</a:t>
                </a:r>
                <a:endParaRPr lang="en-US" altLang="en-US" sz="2000" dirty="0">
                  <a:latin typeface="+mn-lt"/>
                  <a:ea typeface="+mn-ea"/>
                </a:endParaRPr>
              </a:p>
            </p:txBody>
          </p:sp>
        </p:grpSp>
        <p:sp>
          <p:nvSpPr>
            <p:cNvPr id="2" name="圆角矩形 100"/>
            <p:cNvSpPr/>
            <p:nvPr/>
          </p:nvSpPr>
          <p:spPr bwMode="auto">
            <a:xfrm>
              <a:off x="8426" y="6139"/>
              <a:ext cx="9112" cy="3456"/>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r>
                <a:rPr lang="en-US" altLang="en-US" sz="2000" b="1" dirty="0">
                  <a:solidFill>
                    <a:srgbClr val="FF0000"/>
                  </a:solidFill>
                  <a:latin typeface="Times New Roman"/>
                  <a:ea typeface="黑体"/>
                </a:rPr>
                <a:t>内容三</a:t>
              </a:r>
              <a:r>
                <a:rPr lang="en-US" altLang="en-US" sz="2000" b="1" dirty="0">
                  <a:solidFill>
                    <a:schemeClr val="accent3"/>
                  </a:solidFill>
                  <a:latin typeface="Times New Roman"/>
                  <a:ea typeface="黑体"/>
                </a:rPr>
                <a:t>：</a:t>
              </a:r>
              <a:r>
                <a:rPr lang="zh-CN" altLang="en-US" sz="2000" b="1" dirty="0">
                  <a:solidFill>
                    <a:schemeClr val="accent3"/>
                  </a:solidFill>
                  <a:latin typeface="Times New Roman"/>
                  <a:ea typeface="黑体"/>
                </a:rPr>
                <a:t>基于仿真环境和数据手套的机械臂操作轨迹数据生成</a:t>
              </a:r>
              <a:endParaRPr lang="en-US" altLang="en-US" sz="2000" b="1" dirty="0">
                <a:solidFill>
                  <a:schemeClr val="accent3"/>
                </a:solidFill>
                <a:latin typeface="Times New Roman"/>
                <a:ea typeface="黑体"/>
              </a:endParaRPr>
            </a:p>
            <a:p>
              <a:pPr algn="l"/>
              <a:endParaRPr lang="en-US" altLang="en-US" sz="2000" dirty="0">
                <a:latin typeface="+mn-lt"/>
                <a:ea typeface="+mn-e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19830" y="1095375"/>
            <a:ext cx="4752340" cy="4667250"/>
            <a:chOff x="5858" y="1725"/>
            <a:chExt cx="7484" cy="7350"/>
          </a:xfrm>
        </p:grpSpPr>
        <p:pic>
          <p:nvPicPr>
            <p:cNvPr id="4" name="Picture 3" descr="Screenshot from 2021-12-03 09-50-37"/>
            <p:cNvPicPr>
              <a:picLocks noChangeAspect="1"/>
            </p:cNvPicPr>
            <p:nvPr/>
          </p:nvPicPr>
          <p:blipFill>
            <a:blip r:embed="rId1"/>
            <a:stretch>
              <a:fillRect/>
            </a:stretch>
          </p:blipFill>
          <p:spPr>
            <a:xfrm>
              <a:off x="5858" y="1725"/>
              <a:ext cx="7485" cy="7350"/>
            </a:xfrm>
            <a:prstGeom prst="rect">
              <a:avLst/>
            </a:prstGeom>
            <a:ln w="28575" cmpd="sng">
              <a:solidFill>
                <a:srgbClr val="2C2C2C"/>
              </a:solidFill>
              <a:prstDash val="solid"/>
            </a:ln>
          </p:spPr>
        </p:pic>
        <p:sp>
          <p:nvSpPr>
            <p:cNvPr id="5" name="Rounded Rectangle 4"/>
            <p:cNvSpPr/>
            <p:nvPr/>
          </p:nvSpPr>
          <p:spPr>
            <a:xfrm>
              <a:off x="7899" y="1998"/>
              <a:ext cx="1815" cy="911"/>
            </a:xfrm>
            <a:prstGeom prst="roundRect">
              <a:avLst/>
            </a:prstGeom>
            <a:noFill/>
            <a:ln>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r>
                <a:rPr lang="en-US" altLang="en-US" sz="2000" dirty="0" smtClean="0">
                  <a:ln>
                    <a:noFill/>
                  </a:ln>
                  <a:solidFill>
                    <a:schemeClr val="accent3"/>
                  </a:solidFill>
                  <a:latin typeface="+mj-lt"/>
                </a:rPr>
                <a:t>相机所在位置</a:t>
              </a:r>
              <a:endParaRPr lang="en-US" altLang="en-US" sz="2000" dirty="0" smtClean="0">
                <a:ln>
                  <a:noFill/>
                </a:ln>
                <a:solidFill>
                  <a:schemeClr val="accent3"/>
                </a:solidFill>
                <a:latin typeface="+mj-lt"/>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00"/>
          <p:cNvSpPr/>
          <p:nvPr/>
        </p:nvSpPr>
        <p:spPr bwMode="auto">
          <a:xfrm>
            <a:off x="3040930" y="5374277"/>
            <a:ext cx="1903075" cy="3162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zh-CN" altLang="en-US" sz="1800" b="1" dirty="0">
                <a:solidFill>
                  <a:schemeClr val="tx1"/>
                </a:solidFill>
                <a:latin typeface="Times New Roman"/>
                <a:ea typeface="黑体"/>
              </a:rPr>
              <a:t>轨迹数据</a:t>
            </a:r>
            <a:r>
              <a:rPr lang="en-US" altLang="en-US" sz="1800" b="1" dirty="0" err="1">
                <a:solidFill>
                  <a:schemeClr val="tx1"/>
                </a:solidFill>
                <a:latin typeface="Times New Roman"/>
                <a:ea typeface="黑体"/>
              </a:rPr>
              <a:t>保存模块</a:t>
            </a:r>
            <a:endParaRPr lang="en-US" altLang="en-US" sz="1800" b="1" dirty="0">
              <a:solidFill>
                <a:schemeClr val="tx1"/>
              </a:solidFill>
              <a:latin typeface="Times New Roman"/>
              <a:ea typeface="黑体"/>
            </a:endParaRPr>
          </a:p>
        </p:txBody>
      </p:sp>
      <p:sp>
        <p:nvSpPr>
          <p:cNvPr id="29" name="圆角矩形 100"/>
          <p:cNvSpPr/>
          <p:nvPr/>
        </p:nvSpPr>
        <p:spPr bwMode="auto">
          <a:xfrm>
            <a:off x="7002714" y="2286635"/>
            <a:ext cx="2704437" cy="5956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运动学计算模块</a:t>
            </a:r>
            <a:endParaRPr lang="en-US" altLang="en-US" sz="2000" b="1" dirty="0">
              <a:solidFill>
                <a:schemeClr val="tx1"/>
              </a:solidFill>
              <a:latin typeface="Times New Roman"/>
              <a:ea typeface="黑体"/>
            </a:endParaRPr>
          </a:p>
          <a:p>
            <a:pPr algn="ctr">
              <a:lnSpc>
                <a:spcPct val="90000"/>
              </a:lnSpc>
              <a:defRPr/>
            </a:pPr>
            <a:r>
              <a:rPr lang="en-US" altLang="en-US" sz="2000" dirty="0" err="1">
                <a:solidFill>
                  <a:schemeClr val="tx1"/>
                </a:solidFill>
                <a:latin typeface="Times New Roman"/>
                <a:ea typeface="黑体"/>
                <a:sym typeface="+mn-ea"/>
              </a:rPr>
              <a:t>伺服控制</a:t>
            </a:r>
            <a:r>
              <a:rPr lang="zh-CN" altLang="en-US" sz="2000" dirty="0">
                <a:solidFill>
                  <a:schemeClr val="tx1"/>
                </a:solidFill>
                <a:latin typeface="Times New Roman"/>
                <a:ea typeface="黑体"/>
                <a:sym typeface="+mn-ea"/>
              </a:rPr>
              <a:t>算法</a:t>
            </a:r>
            <a:endParaRPr lang="en-US" altLang="en-US" sz="2000" dirty="0">
              <a:solidFill>
                <a:schemeClr val="tx1"/>
              </a:solidFill>
              <a:latin typeface="Times New Roman"/>
              <a:ea typeface="黑体"/>
              <a:sym typeface="+mn-ea"/>
            </a:endParaRPr>
          </a:p>
        </p:txBody>
      </p:sp>
      <p:cxnSp>
        <p:nvCxnSpPr>
          <p:cNvPr id="30" name="Straight Arrow Connector 17"/>
          <p:cNvCxnSpPr>
            <a:stCxn id="26" idx="3"/>
            <a:endCxn id="31" idx="1"/>
          </p:cNvCxnSpPr>
          <p:nvPr/>
        </p:nvCxnSpPr>
        <p:spPr>
          <a:xfrm flipV="1">
            <a:off x="4937022" y="3400425"/>
            <a:ext cx="2039023" cy="318"/>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1" name="圆角矩形 100"/>
          <p:cNvSpPr/>
          <p:nvPr/>
        </p:nvSpPr>
        <p:spPr bwMode="auto">
          <a:xfrm>
            <a:off x="6976045" y="3134995"/>
            <a:ext cx="2704437" cy="53086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感知模块</a:t>
            </a:r>
            <a:endParaRPr lang="en-US" altLang="en-US" sz="20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神经网络识别算法</a:t>
            </a:r>
            <a:endParaRPr lang="en-US" altLang="en-US" sz="1600" dirty="0">
              <a:solidFill>
                <a:schemeClr val="tx1"/>
              </a:solidFill>
              <a:latin typeface="Times New Roman"/>
              <a:ea typeface="黑体"/>
            </a:endParaRPr>
          </a:p>
        </p:txBody>
      </p:sp>
      <p:cxnSp>
        <p:nvCxnSpPr>
          <p:cNvPr id="32" name="Elbow Connector 1"/>
          <p:cNvCxnSpPr>
            <a:stCxn id="31" idx="3"/>
            <a:endCxn id="29" idx="3"/>
          </p:cNvCxnSpPr>
          <p:nvPr/>
        </p:nvCxnSpPr>
        <p:spPr>
          <a:xfrm flipV="1">
            <a:off x="9680482" y="2584450"/>
            <a:ext cx="26670" cy="815975"/>
          </a:xfrm>
          <a:prstGeom prst="bentConnector3">
            <a:avLst>
              <a:gd name="adj1" fmla="val 957143"/>
            </a:avLst>
          </a:prstGeom>
          <a:solidFill>
            <a:schemeClr val="accent1"/>
          </a:solidFill>
          <a:ln w="9525" cap="flat" cmpd="sng" algn="ctr">
            <a:solidFill>
              <a:schemeClr val="tx1"/>
            </a:solidFill>
            <a:prstDash val="solid"/>
            <a:round/>
            <a:headEnd type="none" w="med" len="med"/>
            <a:tailEnd type="arrow" w="med" len="med"/>
          </a:ln>
        </p:spPr>
      </p:cxnSp>
      <p:sp>
        <p:nvSpPr>
          <p:cNvPr id="33" name="Text Box 20"/>
          <p:cNvSpPr txBox="1"/>
          <p:nvPr/>
        </p:nvSpPr>
        <p:spPr>
          <a:xfrm>
            <a:off x="9980834" y="2576830"/>
            <a:ext cx="1092189" cy="738505"/>
          </a:xfrm>
          <a:prstGeom prst="rect">
            <a:avLst/>
          </a:prstGeom>
          <a:noFill/>
        </p:spPr>
        <p:txBody>
          <a:bodyPr wrap="square" rtlCol="0">
            <a:spAutoFit/>
          </a:bodyPr>
          <a:lstStyle/>
          <a:p>
            <a:r>
              <a:rPr lang="en-US" altLang="en-US" sz="1400" dirty="0">
                <a:latin typeface="+mn-lt"/>
                <a:ea typeface="+mn-ea"/>
              </a:rPr>
              <a:t>抓取点相对</a:t>
            </a:r>
            <a:endParaRPr lang="en-US" altLang="en-US" sz="1400" dirty="0">
              <a:latin typeface="+mn-lt"/>
              <a:ea typeface="+mn-ea"/>
            </a:endParaRPr>
          </a:p>
          <a:p>
            <a:r>
              <a:rPr lang="en-US" altLang="en-US" sz="1400" dirty="0">
                <a:latin typeface="+mn-lt"/>
                <a:ea typeface="+mn-ea"/>
                <a:sym typeface="+mn-ea"/>
              </a:rPr>
              <a:t>末端抓持器</a:t>
            </a:r>
            <a:endParaRPr lang="en-US" altLang="en-US" sz="1400" dirty="0">
              <a:latin typeface="+mn-lt"/>
              <a:ea typeface="+mn-ea"/>
            </a:endParaRPr>
          </a:p>
          <a:p>
            <a:pPr algn="ctr"/>
            <a:r>
              <a:rPr lang="en-US" altLang="en-US" sz="1400" dirty="0">
                <a:latin typeface="+mn-lt"/>
                <a:ea typeface="+mn-ea"/>
                <a:sym typeface="+mn-ea"/>
              </a:rPr>
              <a:t>位置</a:t>
            </a:r>
            <a:endParaRPr lang="en-US" altLang="en-US" sz="1400" dirty="0">
              <a:latin typeface="+mn-lt"/>
              <a:ea typeface="+mn-ea"/>
            </a:endParaRPr>
          </a:p>
        </p:txBody>
      </p:sp>
      <p:cxnSp>
        <p:nvCxnSpPr>
          <p:cNvPr id="34" name="Straight Arrow Connector 3"/>
          <p:cNvCxnSpPr>
            <a:stCxn id="29" idx="1"/>
            <a:endCxn id="24" idx="3"/>
          </p:cNvCxnSpPr>
          <p:nvPr/>
        </p:nvCxnSpPr>
        <p:spPr>
          <a:xfrm flipH="1" flipV="1">
            <a:off x="4936387" y="2576830"/>
            <a:ext cx="2066328" cy="7620"/>
          </a:xfrm>
          <a:prstGeom prst="straightConnector1">
            <a:avLst/>
          </a:prstGeom>
          <a:solidFill>
            <a:schemeClr val="accent1"/>
          </a:solidFill>
          <a:ln w="19050" cap="flat" cmpd="sng" algn="ctr">
            <a:solidFill>
              <a:schemeClr val="tx1"/>
            </a:solidFill>
            <a:prstDash val="solid"/>
            <a:round/>
            <a:headEnd type="none" w="med" len="med"/>
            <a:tailEnd type="arrow" w="med" len="med"/>
          </a:ln>
        </p:spPr>
      </p:cxnSp>
      <p:sp>
        <p:nvSpPr>
          <p:cNvPr id="35" name="Text Box 36"/>
          <p:cNvSpPr txBox="1"/>
          <p:nvPr/>
        </p:nvSpPr>
        <p:spPr>
          <a:xfrm>
            <a:off x="5423486" y="2185035"/>
            <a:ext cx="1092189" cy="306705"/>
          </a:xfrm>
          <a:prstGeom prst="rect">
            <a:avLst/>
          </a:prstGeom>
          <a:noFill/>
        </p:spPr>
        <p:txBody>
          <a:bodyPr wrap="square" rtlCol="0">
            <a:spAutoFit/>
          </a:bodyPr>
          <a:lstStyle/>
          <a:p>
            <a:r>
              <a:rPr lang="en-US" altLang="en-US" sz="1400" dirty="0">
                <a:latin typeface="+mn-lt"/>
                <a:ea typeface="+mn-ea"/>
              </a:rPr>
              <a:t>各关节角度</a:t>
            </a:r>
            <a:endParaRPr lang="en-US" altLang="en-US" sz="1400" dirty="0">
              <a:latin typeface="+mn-lt"/>
              <a:ea typeface="+mn-ea"/>
            </a:endParaRPr>
          </a:p>
        </p:txBody>
      </p:sp>
      <p:sp>
        <p:nvSpPr>
          <p:cNvPr id="36" name="Text Box 37"/>
          <p:cNvSpPr txBox="1"/>
          <p:nvPr/>
        </p:nvSpPr>
        <p:spPr>
          <a:xfrm>
            <a:off x="5622239" y="3070860"/>
            <a:ext cx="1092189" cy="306705"/>
          </a:xfrm>
          <a:prstGeom prst="rect">
            <a:avLst/>
          </a:prstGeom>
          <a:noFill/>
        </p:spPr>
        <p:txBody>
          <a:bodyPr wrap="square" rtlCol="0">
            <a:spAutoFit/>
          </a:bodyPr>
          <a:lstStyle/>
          <a:p>
            <a:r>
              <a:rPr lang="en-US" altLang="en-US" sz="1400" dirty="0">
                <a:latin typeface="+mn-lt"/>
                <a:ea typeface="+mn-ea"/>
              </a:rPr>
              <a:t>depth图像</a:t>
            </a:r>
            <a:endParaRPr lang="en-US" altLang="en-US" sz="1400" dirty="0">
              <a:latin typeface="+mn-lt"/>
              <a:ea typeface="+mn-ea"/>
            </a:endParaRPr>
          </a:p>
        </p:txBody>
      </p:sp>
      <p:sp>
        <p:nvSpPr>
          <p:cNvPr id="22" name="圆角矩形 100"/>
          <p:cNvSpPr/>
          <p:nvPr/>
        </p:nvSpPr>
        <p:spPr bwMode="auto">
          <a:xfrm>
            <a:off x="623570" y="1388745"/>
            <a:ext cx="4589733" cy="4704715"/>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rgbClr val="FF0000"/>
                </a:solidFill>
                <a:latin typeface="Times New Roman"/>
                <a:ea typeface="黑体"/>
              </a:rPr>
              <a:t>内容一：</a:t>
            </a:r>
            <a:r>
              <a:rPr lang="en-US" altLang="en-US" sz="2000" dirty="0">
                <a:solidFill>
                  <a:srgbClr val="FF0000"/>
                </a:solidFill>
                <a:effectLst>
                  <a:outerShdw blurRad="38100" dist="19050" dir="2700000" algn="tl" rotWithShape="0">
                    <a:schemeClr val="dk1">
                      <a:alpha val="40000"/>
                    </a:schemeClr>
                  </a:outerShdw>
                </a:effectLst>
                <a:latin typeface="+mj-lt"/>
              </a:rPr>
              <a:t> </a:t>
            </a:r>
            <a:r>
              <a:rPr lang="en-US" altLang="en-US" sz="2000" dirty="0" err="1">
                <a:solidFill>
                  <a:srgbClr val="FF0000"/>
                </a:solidFill>
                <a:effectLst>
                  <a:outerShdw blurRad="38100" dist="19050" dir="2700000" algn="tl" rotWithShape="0">
                    <a:schemeClr val="dk1">
                      <a:alpha val="40000"/>
                    </a:schemeClr>
                  </a:outerShdw>
                </a:effectLst>
                <a:latin typeface="+mj-lt"/>
              </a:rPr>
              <a:t>基于Unity</a:t>
            </a:r>
            <a:r>
              <a:rPr lang="en-US" altLang="en-US" sz="2000" dirty="0">
                <a:solidFill>
                  <a:srgbClr val="FF0000"/>
                </a:solidFill>
                <a:effectLst>
                  <a:outerShdw blurRad="38100" dist="19050" dir="2700000" algn="tl" rotWithShape="0">
                    <a:schemeClr val="dk1">
                      <a:alpha val="40000"/>
                    </a:schemeClr>
                  </a:outerShdw>
                </a:effectLst>
                <a:latin typeface="+mj-lt"/>
              </a:rPr>
              <a:t> 3D和ROS的机器人三维物理仿真环境</a:t>
            </a:r>
            <a:endParaRPr lang="en-US" altLang="en-US" sz="2000" b="1" dirty="0">
              <a:solidFill>
                <a:srgbClr val="FF0000"/>
              </a:solidFill>
              <a:latin typeface="Times New Roman"/>
              <a:ea typeface="黑体"/>
            </a:endParaRPr>
          </a:p>
        </p:txBody>
      </p:sp>
      <p:pic>
        <p:nvPicPr>
          <p:cNvPr id="23" name="Picture 46" descr="Screenshot from 2020-12-03 21-20-02"/>
          <p:cNvPicPr>
            <a:picLocks noChangeAspect="1"/>
          </p:cNvPicPr>
          <p:nvPr/>
        </p:nvPicPr>
        <p:blipFill>
          <a:blip r:embed="rId1"/>
          <a:stretch>
            <a:fillRect/>
          </a:stretch>
        </p:blipFill>
        <p:spPr>
          <a:xfrm>
            <a:off x="839592" y="2420939"/>
            <a:ext cx="1565259" cy="1085215"/>
          </a:xfrm>
          <a:prstGeom prst="rect">
            <a:avLst/>
          </a:prstGeom>
        </p:spPr>
      </p:pic>
      <p:sp>
        <p:nvSpPr>
          <p:cNvPr id="24" name="圆角矩形 100"/>
          <p:cNvSpPr/>
          <p:nvPr/>
        </p:nvSpPr>
        <p:spPr bwMode="auto">
          <a:xfrm>
            <a:off x="3035216" y="2329815"/>
            <a:ext cx="1901170" cy="49403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关节控制模块</a:t>
            </a:r>
            <a:endParaRPr lang="en-US" altLang="en-US" sz="2000" b="1" dirty="0">
              <a:solidFill>
                <a:schemeClr val="tx1"/>
              </a:solidFill>
              <a:latin typeface="Times New Roman"/>
              <a:ea typeface="黑体"/>
            </a:endParaRPr>
          </a:p>
          <a:p>
            <a:pPr algn="ctr">
              <a:lnSpc>
                <a:spcPct val="90000"/>
              </a:lnSpc>
              <a:defRPr/>
            </a:pPr>
            <a:endParaRPr lang="en-US" altLang="en-US" sz="1600" dirty="0">
              <a:solidFill>
                <a:schemeClr val="tx1"/>
              </a:solidFill>
              <a:latin typeface="Times New Roman"/>
              <a:ea typeface="黑体"/>
            </a:endParaRPr>
          </a:p>
        </p:txBody>
      </p:sp>
      <p:cxnSp>
        <p:nvCxnSpPr>
          <p:cNvPr id="25" name="Elbow Connector 48"/>
          <p:cNvCxnSpPr>
            <a:endCxn id="26" idx="1"/>
          </p:cNvCxnSpPr>
          <p:nvPr/>
        </p:nvCxnSpPr>
        <p:spPr>
          <a:xfrm>
            <a:off x="2404850" y="3134995"/>
            <a:ext cx="630367" cy="26574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26" name="圆角矩形 100"/>
          <p:cNvSpPr/>
          <p:nvPr/>
        </p:nvSpPr>
        <p:spPr bwMode="auto">
          <a:xfrm>
            <a:off x="3035216" y="3071495"/>
            <a:ext cx="1901805" cy="658495"/>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000" b="1" dirty="0">
                <a:solidFill>
                  <a:schemeClr val="tx1"/>
                </a:solidFill>
                <a:latin typeface="Times New Roman"/>
                <a:ea typeface="黑体"/>
                <a:sym typeface="+mn-ea"/>
              </a:rPr>
              <a:t>传感器模块</a:t>
            </a:r>
            <a:endParaRPr lang="en-US" altLang="en-US" sz="16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sym typeface="+mn-ea"/>
              </a:rPr>
              <a:t>rgbd相机等</a:t>
            </a:r>
            <a:endParaRPr lang="en-US" altLang="en-US" sz="1600" b="1" dirty="0">
              <a:solidFill>
                <a:schemeClr val="tx1"/>
              </a:solidFill>
              <a:latin typeface="Times New Roman"/>
              <a:ea typeface="黑体"/>
              <a:sym typeface="+mn-ea"/>
            </a:endParaRPr>
          </a:p>
        </p:txBody>
      </p:sp>
      <p:cxnSp>
        <p:nvCxnSpPr>
          <p:cNvPr id="27" name="Elbow Connector 50"/>
          <p:cNvCxnSpPr>
            <a:stCxn id="24" idx="1"/>
          </p:cNvCxnSpPr>
          <p:nvPr/>
        </p:nvCxnSpPr>
        <p:spPr>
          <a:xfrm rot="10800000" flipV="1">
            <a:off x="2404851" y="2576830"/>
            <a:ext cx="630366" cy="19843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pic>
        <p:nvPicPr>
          <p:cNvPr id="28" name="Picture 51" descr="Screenshot from 2021-03-11 23-02-05"/>
          <p:cNvPicPr>
            <a:picLocks noChangeAspect="1"/>
          </p:cNvPicPr>
          <p:nvPr/>
        </p:nvPicPr>
        <p:blipFill>
          <a:blip r:embed="rId2"/>
          <a:srcRect/>
          <a:stretch>
            <a:fillRect/>
          </a:stretch>
        </p:blipFill>
        <p:spPr>
          <a:xfrm>
            <a:off x="843907" y="4037647"/>
            <a:ext cx="1565259" cy="1236980"/>
          </a:xfrm>
          <a:prstGeom prst="rect">
            <a:avLst/>
          </a:prstGeom>
        </p:spPr>
      </p:pic>
      <p:pic>
        <p:nvPicPr>
          <p:cNvPr id="20" name="Picture 54" descr="Screenshot from 2020-12-15 12-30-34"/>
          <p:cNvPicPr>
            <a:picLocks noChangeAspect="1"/>
          </p:cNvPicPr>
          <p:nvPr/>
        </p:nvPicPr>
        <p:blipFill>
          <a:blip r:embed="rId3"/>
          <a:stretch>
            <a:fillRect/>
          </a:stretch>
        </p:blipFill>
        <p:spPr>
          <a:xfrm>
            <a:off x="7088439" y="4077123"/>
            <a:ext cx="2479650" cy="1236980"/>
          </a:xfrm>
          <a:prstGeom prst="rect">
            <a:avLst/>
          </a:prstGeom>
          <a:ln w="34925" cmpd="sng">
            <a:solidFill>
              <a:srgbClr val="2C2C2C"/>
            </a:solidFill>
            <a:prstDash val="solid"/>
          </a:ln>
        </p:spPr>
      </p:pic>
      <p:cxnSp>
        <p:nvCxnSpPr>
          <p:cNvPr id="21" name="Elbow Connector 55"/>
          <p:cNvCxnSpPr/>
          <p:nvPr/>
        </p:nvCxnSpPr>
        <p:spPr>
          <a:xfrm flipV="1">
            <a:off x="9641392" y="2736638"/>
            <a:ext cx="139064" cy="2111163"/>
          </a:xfrm>
          <a:prstGeom prst="bentConnector3">
            <a:avLst>
              <a:gd name="adj1" fmla="val 264384"/>
            </a:avLst>
          </a:prstGeom>
          <a:solidFill>
            <a:schemeClr val="accent1"/>
          </a:solidFill>
          <a:ln w="9525" cap="flat" cmpd="sng" algn="ctr">
            <a:solidFill>
              <a:schemeClr val="tx1"/>
            </a:solidFill>
            <a:prstDash val="solid"/>
            <a:round/>
            <a:headEnd type="none" w="med" len="med"/>
            <a:tailEnd type="arrow" w="med" len="med"/>
          </a:ln>
        </p:spPr>
      </p:cxnSp>
      <p:sp>
        <p:nvSpPr>
          <p:cNvPr id="14" name="Text Box 4"/>
          <p:cNvSpPr txBox="1"/>
          <p:nvPr/>
        </p:nvSpPr>
        <p:spPr>
          <a:xfrm>
            <a:off x="1221858" y="3477579"/>
            <a:ext cx="800092" cy="338455"/>
          </a:xfrm>
          <a:prstGeom prst="rect">
            <a:avLst/>
          </a:prstGeom>
          <a:noFill/>
        </p:spPr>
        <p:txBody>
          <a:bodyPr wrap="none" rtlCol="0">
            <a:spAutoFit/>
          </a:bodyPr>
          <a:lstStyle/>
          <a:p>
            <a:r>
              <a:rPr lang="en-US" altLang="en-US" sz="1600" dirty="0" err="1">
                <a:latin typeface="+mn-lt"/>
                <a:ea typeface="+mn-ea"/>
              </a:rPr>
              <a:t>机器人</a:t>
            </a:r>
            <a:endParaRPr lang="en-US" altLang="en-US" sz="1600" dirty="0">
              <a:latin typeface="+mn-lt"/>
              <a:ea typeface="+mn-ea"/>
            </a:endParaRPr>
          </a:p>
        </p:txBody>
      </p:sp>
      <p:sp>
        <p:nvSpPr>
          <p:cNvPr id="15" name="Text Box 6"/>
          <p:cNvSpPr txBox="1"/>
          <p:nvPr/>
        </p:nvSpPr>
        <p:spPr>
          <a:xfrm>
            <a:off x="1178869" y="5285130"/>
            <a:ext cx="995670" cy="337185"/>
          </a:xfrm>
          <a:prstGeom prst="rect">
            <a:avLst/>
          </a:prstGeom>
          <a:noFill/>
        </p:spPr>
        <p:txBody>
          <a:bodyPr wrap="none" rtlCol="0">
            <a:spAutoFit/>
          </a:bodyPr>
          <a:lstStyle/>
          <a:p>
            <a:r>
              <a:rPr lang="en-US" altLang="en-US" sz="1600" dirty="0">
                <a:latin typeface="+mn-lt"/>
                <a:ea typeface="+mn-ea"/>
              </a:rPr>
              <a:t>目标对象</a:t>
            </a:r>
            <a:endParaRPr lang="en-US" altLang="en-US" sz="1600" dirty="0">
              <a:latin typeface="+mn-lt"/>
              <a:ea typeface="+mn-ea"/>
            </a:endParaRPr>
          </a:p>
        </p:txBody>
      </p:sp>
      <p:sp>
        <p:nvSpPr>
          <p:cNvPr id="11" name="圆角矩形 100"/>
          <p:cNvSpPr/>
          <p:nvPr/>
        </p:nvSpPr>
        <p:spPr bwMode="auto">
          <a:xfrm>
            <a:off x="3046011" y="4359910"/>
            <a:ext cx="1892916" cy="592455"/>
          </a:xfrm>
          <a:prstGeom prst="roundRect">
            <a:avLst>
              <a:gd name="adj" fmla="val 5077"/>
            </a:avLst>
          </a:prstGeom>
          <a:noFill/>
          <a:ln w="19050">
            <a:solidFill>
              <a:srgbClr val="2C2C2C"/>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ctr">
              <a:lnSpc>
                <a:spcPct val="90000"/>
              </a:lnSpc>
              <a:defRPr/>
            </a:pPr>
            <a:r>
              <a:rPr lang="en-US" altLang="en-US" sz="2400" b="1" dirty="0">
                <a:solidFill>
                  <a:schemeClr val="tx1"/>
                </a:solidFill>
                <a:latin typeface="Times New Roman"/>
                <a:ea typeface="黑体"/>
              </a:rPr>
              <a:t>对象控制模块</a:t>
            </a:r>
            <a:endParaRPr lang="en-US" altLang="en-US" sz="2400" b="1" dirty="0">
              <a:solidFill>
                <a:schemeClr val="tx1"/>
              </a:solidFill>
              <a:latin typeface="Times New Roman"/>
              <a:ea typeface="黑体"/>
            </a:endParaRPr>
          </a:p>
          <a:p>
            <a:pPr algn="ctr">
              <a:lnSpc>
                <a:spcPct val="90000"/>
              </a:lnSpc>
              <a:defRPr/>
            </a:pPr>
            <a:r>
              <a:rPr lang="en-US" altLang="en-US" sz="1600" dirty="0">
                <a:solidFill>
                  <a:schemeClr val="tx1"/>
                </a:solidFill>
                <a:latin typeface="Times New Roman"/>
                <a:ea typeface="黑体"/>
              </a:rPr>
              <a:t>部件位置控制</a:t>
            </a:r>
            <a:endParaRPr lang="en-US" altLang="en-US" sz="1600" dirty="0">
              <a:solidFill>
                <a:schemeClr val="tx1"/>
              </a:solidFill>
              <a:latin typeface="Times New Roman"/>
              <a:ea typeface="黑体"/>
            </a:endParaRPr>
          </a:p>
        </p:txBody>
      </p:sp>
      <p:cxnSp>
        <p:nvCxnSpPr>
          <p:cNvPr id="12" name="Straight Arrow Connector 13"/>
          <p:cNvCxnSpPr>
            <a:stCxn id="11" idx="1"/>
            <a:endCxn id="28" idx="3"/>
          </p:cNvCxnSpPr>
          <p:nvPr/>
        </p:nvCxnSpPr>
        <p:spPr>
          <a:xfrm flipH="1" flipV="1">
            <a:off x="2409166" y="4656137"/>
            <a:ext cx="636845" cy="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6" name="圆角矩形 100"/>
          <p:cNvSpPr/>
          <p:nvPr/>
        </p:nvSpPr>
        <p:spPr bwMode="auto">
          <a:xfrm>
            <a:off x="5350461" y="1388746"/>
            <a:ext cx="5786169" cy="2403474"/>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pPr algn="l"/>
            <a:r>
              <a:rPr lang="en-US" altLang="en-US" sz="2000" b="1" dirty="0" err="1">
                <a:solidFill>
                  <a:srgbClr val="FF0000"/>
                </a:solidFill>
                <a:latin typeface="Times New Roman"/>
                <a:ea typeface="黑体"/>
                <a:sym typeface="+mn-ea"/>
              </a:rPr>
              <a:t>内容</a:t>
            </a:r>
            <a:r>
              <a:rPr lang="en-US" altLang="en-US" sz="2000" b="1" dirty="0">
                <a:solidFill>
                  <a:srgbClr val="FF0000"/>
                </a:solidFill>
                <a:latin typeface="Times New Roman"/>
                <a:ea typeface="黑体"/>
                <a:sym typeface="+mn-ea"/>
              </a:rPr>
              <a:t>二</a:t>
            </a:r>
            <a:r>
              <a:rPr lang="zh-CN" altLang="en-US" sz="2000" b="1" dirty="0">
                <a:solidFill>
                  <a:srgbClr val="FF0000"/>
                </a:solidFill>
                <a:latin typeface="Times New Roman"/>
                <a:ea typeface="黑体"/>
                <a:sym typeface="+mn-ea"/>
              </a:rPr>
              <a:t>：基于视觉识别和伺服算法的机械臂自主</a:t>
            </a:r>
            <a:r>
              <a:rPr lang="en-US" altLang="zh-CN" sz="2000" b="1" dirty="0">
                <a:solidFill>
                  <a:srgbClr val="FF0000"/>
                </a:solidFill>
                <a:latin typeface="Times New Roman"/>
                <a:ea typeface="黑体"/>
                <a:sym typeface="+mn-ea"/>
              </a:rPr>
              <a:t>		  </a:t>
            </a:r>
            <a:r>
              <a:rPr lang="zh-CN" altLang="en-US" sz="2000" b="1" dirty="0">
                <a:solidFill>
                  <a:srgbClr val="FF0000"/>
                </a:solidFill>
                <a:latin typeface="Times New Roman"/>
                <a:ea typeface="黑体"/>
                <a:sym typeface="+mn-ea"/>
              </a:rPr>
              <a:t>操作</a:t>
            </a:r>
            <a:endParaRPr lang="en-US" altLang="en-US" sz="2000" dirty="0">
              <a:latin typeface="+mn-lt"/>
              <a:ea typeface="+mn-ea"/>
            </a:endParaRPr>
          </a:p>
        </p:txBody>
      </p:sp>
      <p:sp>
        <p:nvSpPr>
          <p:cNvPr id="2" name="圆角矩形 100"/>
          <p:cNvSpPr/>
          <p:nvPr/>
        </p:nvSpPr>
        <p:spPr bwMode="auto">
          <a:xfrm>
            <a:off x="5213303" y="3910330"/>
            <a:ext cx="5786120" cy="2194560"/>
          </a:xfrm>
          <a:prstGeom prst="roundRect">
            <a:avLst>
              <a:gd name="adj" fmla="val 5077"/>
            </a:avLst>
          </a:prstGeom>
          <a:noFill/>
          <a:ln w="1905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36000" rtlCol="0" anchor="t" anchorCtr="1"/>
          <a:lstStyle/>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endParaRPr lang="en-US" altLang="en-US" sz="2000" b="1" dirty="0">
              <a:solidFill>
                <a:srgbClr val="FF0000"/>
              </a:solidFill>
              <a:latin typeface="Times New Roman"/>
              <a:ea typeface="黑体"/>
            </a:endParaRPr>
          </a:p>
          <a:p>
            <a:r>
              <a:rPr lang="en-US" altLang="en-US" sz="2000" b="1" dirty="0" err="1">
                <a:solidFill>
                  <a:srgbClr val="FF0000"/>
                </a:solidFill>
                <a:latin typeface="Times New Roman"/>
                <a:ea typeface="黑体"/>
              </a:rPr>
              <a:t>内容三</a:t>
            </a:r>
            <a:r>
              <a:rPr lang="en-US" altLang="en-US" sz="2000" b="1" dirty="0">
                <a:solidFill>
                  <a:srgbClr val="FF0000"/>
                </a:solidFill>
                <a:latin typeface="Times New Roman"/>
                <a:ea typeface="黑体"/>
              </a:rPr>
              <a:t>：</a:t>
            </a:r>
            <a:r>
              <a:rPr lang="zh-CN" altLang="en-US" sz="2000" b="1" dirty="0">
                <a:solidFill>
                  <a:srgbClr val="FF0000"/>
                </a:solidFill>
                <a:latin typeface="Times New Roman"/>
                <a:ea typeface="黑体"/>
              </a:rPr>
              <a:t>基于仿真环境和数据手套的机械臂操作轨迹数据生成</a:t>
            </a:r>
            <a:endParaRPr lang="en-US" altLang="en-US" sz="2000" b="1" dirty="0">
              <a:solidFill>
                <a:srgbClr val="FF0000"/>
              </a:solidFill>
              <a:latin typeface="Times New Roman"/>
              <a:ea typeface="黑体"/>
            </a:endParaRPr>
          </a:p>
          <a:p>
            <a:pPr algn="l"/>
            <a:endParaRPr lang="en-US" altLang="en-US" sz="2000" dirty="0">
              <a:latin typeface="+mn-lt"/>
              <a:ea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6"/>
          <p:cNvSpPr/>
          <p:nvPr/>
        </p:nvSpPr>
        <p:spPr>
          <a:xfrm>
            <a:off x="744855" y="4974590"/>
            <a:ext cx="7717155" cy="1046480"/>
          </a:xfrm>
          <a:prstGeom prst="roundRect">
            <a:avLst/>
          </a:prstGeom>
          <a:noFill/>
          <a:ln w="15875" cmpd="sng">
            <a:solidFill>
              <a:srgbClr val="002060"/>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sp>
        <p:nvSpPr>
          <p:cNvPr id="10" name="Text Box 18"/>
          <p:cNvSpPr txBox="1"/>
          <p:nvPr/>
        </p:nvSpPr>
        <p:spPr>
          <a:xfrm>
            <a:off x="2554605" y="5033010"/>
            <a:ext cx="4096385" cy="584835"/>
          </a:xfrm>
          <a:prstGeom prst="rect">
            <a:avLst/>
          </a:prstGeom>
          <a:noFill/>
        </p:spPr>
        <p:txBody>
          <a:bodyPr wrap="square" rtlCol="0">
            <a:spAutoFit/>
          </a:bodyPr>
          <a:lstStyle/>
          <a:p>
            <a:pPr algn="ctr"/>
            <a:r>
              <a:rPr lang="en-US" altLang="zh-CN" sz="1600" dirty="0">
                <a:latin typeface="+mn-lt"/>
                <a:ea typeface="+mn-ea"/>
                <a:sym typeface="+mn-ea"/>
              </a:rPr>
              <a:t>2.5  </a:t>
            </a:r>
            <a:r>
              <a:rPr lang="zh-CN" altLang="en-US" sz="1600" dirty="0">
                <a:latin typeface="+mn-lt"/>
                <a:ea typeface="+mn-ea"/>
                <a:sym typeface="+mn-ea"/>
              </a:rPr>
              <a:t>基于</a:t>
            </a:r>
            <a:r>
              <a:rPr lang="en-US" altLang="en-US" sz="1600" dirty="0">
                <a:latin typeface="+mn-lt"/>
                <a:ea typeface="+mn-ea"/>
                <a:sym typeface="+mn-ea"/>
              </a:rPr>
              <a:t>Gazebo</a:t>
            </a:r>
            <a:r>
              <a:rPr lang="zh-CN" altLang="en-US" sz="1600" dirty="0">
                <a:latin typeface="+mn-lt"/>
                <a:ea typeface="+mn-ea"/>
                <a:sym typeface="+mn-ea"/>
              </a:rPr>
              <a:t>的机器人物理仿真与控制</a:t>
            </a:r>
            <a:endParaRPr lang="en-US" altLang="en-US" sz="1600" dirty="0">
              <a:latin typeface="+mn-lt"/>
              <a:ea typeface="+mn-ea"/>
              <a:sym typeface="+mn-ea"/>
            </a:endParaRPr>
          </a:p>
          <a:p>
            <a:pPr algn="l"/>
            <a:endParaRPr lang="en-US" altLang="en-US" sz="1600" dirty="0">
              <a:latin typeface="+mn-lt"/>
              <a:ea typeface="+mn-ea"/>
              <a:sym typeface="+mn-ea"/>
            </a:endParaRPr>
          </a:p>
        </p:txBody>
      </p:sp>
      <p:sp>
        <p:nvSpPr>
          <p:cNvPr id="21" name="Rounded Rectangle 65"/>
          <p:cNvSpPr/>
          <p:nvPr/>
        </p:nvSpPr>
        <p:spPr>
          <a:xfrm>
            <a:off x="9266555" y="2671445"/>
            <a:ext cx="1468755" cy="46355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机器车URDF描述文件</a:t>
            </a:r>
            <a:endParaRPr lang="en-US" altLang="en-US" sz="1600" dirty="0">
              <a:ln>
                <a:solidFill>
                  <a:schemeClr val="bg1">
                    <a:lumMod val="85000"/>
                  </a:schemeClr>
                </a:solidFill>
              </a:ln>
              <a:solidFill>
                <a:schemeClr val="tx1"/>
              </a:solidFill>
              <a:latin typeface="+mn-lt"/>
              <a:ea typeface="+mn-ea"/>
              <a:sym typeface="+mn-ea"/>
            </a:endParaRPr>
          </a:p>
        </p:txBody>
      </p:sp>
      <p:sp>
        <p:nvSpPr>
          <p:cNvPr id="41" name="Text Box 22"/>
          <p:cNvSpPr txBox="1"/>
          <p:nvPr/>
        </p:nvSpPr>
        <p:spPr>
          <a:xfrm>
            <a:off x="8935085" y="1530985"/>
            <a:ext cx="309880" cy="337185"/>
          </a:xfrm>
          <a:prstGeom prst="rect">
            <a:avLst/>
          </a:prstGeom>
          <a:solidFill>
            <a:schemeClr val="bg1"/>
          </a:solidFill>
        </p:spPr>
        <p:txBody>
          <a:bodyPr wrap="none" rtlCol="0" anchor="t">
            <a:spAutoFit/>
          </a:bodyPr>
          <a:lstStyle/>
          <a:p>
            <a:endParaRPr lang="en-US" altLang="en-US" sz="1600" dirty="0">
              <a:latin typeface="+mn-lt"/>
              <a:ea typeface="+mn-ea"/>
              <a:sym typeface="+mn-ea"/>
            </a:endParaRPr>
          </a:p>
        </p:txBody>
      </p:sp>
      <p:sp>
        <p:nvSpPr>
          <p:cNvPr id="44" name="Rounded Rectangle 27"/>
          <p:cNvSpPr/>
          <p:nvPr/>
        </p:nvSpPr>
        <p:spPr>
          <a:xfrm>
            <a:off x="744220" y="3837940"/>
            <a:ext cx="7717155" cy="912495"/>
          </a:xfrm>
          <a:prstGeom prst="roundRect">
            <a:avLst/>
          </a:prstGeom>
          <a:noFill/>
          <a:ln w="15875" cmpd="sng">
            <a:solidFill>
              <a:schemeClr val="accent2">
                <a:lumMod val="75000"/>
              </a:schemeClr>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sp>
        <p:nvSpPr>
          <p:cNvPr id="46" name="Rounded Rectangle 14"/>
          <p:cNvSpPr/>
          <p:nvPr/>
        </p:nvSpPr>
        <p:spPr>
          <a:xfrm>
            <a:off x="744855" y="979170"/>
            <a:ext cx="3443605" cy="2708910"/>
          </a:xfrm>
          <a:prstGeom prst="roundRect">
            <a:avLst/>
          </a:prstGeom>
          <a:noFill/>
          <a:ln w="2222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48" name="Text Box 17"/>
          <p:cNvSpPr txBox="1"/>
          <p:nvPr/>
        </p:nvSpPr>
        <p:spPr>
          <a:xfrm>
            <a:off x="1406525" y="1063625"/>
            <a:ext cx="184785" cy="338455"/>
          </a:xfrm>
          <a:prstGeom prst="rect">
            <a:avLst/>
          </a:prstGeom>
          <a:solidFill>
            <a:schemeClr val="bg1"/>
          </a:solidFill>
        </p:spPr>
        <p:txBody>
          <a:bodyPr wrap="none" rtlCol="0">
            <a:spAutoFit/>
          </a:bodyPr>
          <a:lstStyle/>
          <a:p>
            <a:endParaRPr lang="en-US" altLang="en-US" sz="1600" dirty="0">
              <a:latin typeface="+mn-lt"/>
              <a:ea typeface="+mn-ea"/>
            </a:endParaRPr>
          </a:p>
        </p:txBody>
      </p:sp>
      <p:sp>
        <p:nvSpPr>
          <p:cNvPr id="52" name="Text Box 28"/>
          <p:cNvSpPr txBox="1"/>
          <p:nvPr/>
        </p:nvSpPr>
        <p:spPr>
          <a:xfrm>
            <a:off x="2880360" y="3841750"/>
            <a:ext cx="2725420" cy="584835"/>
          </a:xfrm>
          <a:prstGeom prst="rect">
            <a:avLst/>
          </a:prstGeom>
          <a:noFill/>
        </p:spPr>
        <p:txBody>
          <a:bodyPr wrap="square" rtlCol="0">
            <a:spAutoFit/>
          </a:bodyPr>
          <a:lstStyle/>
          <a:p>
            <a:pPr algn="ctr"/>
            <a:r>
              <a:rPr lang="en-US" altLang="zh-CN" sz="1600" dirty="0">
                <a:latin typeface="+mn-lt"/>
                <a:ea typeface="+mn-ea"/>
              </a:rPr>
              <a:t>2.6 </a:t>
            </a:r>
            <a:r>
              <a:rPr lang="zh-CN" altLang="zh-CN" sz="1600" dirty="0">
                <a:latin typeface="+mn-lt"/>
                <a:ea typeface="+mn-ea"/>
              </a:rPr>
              <a:t>基于ROS的机器人三维物理仿真环境对外接口</a:t>
            </a:r>
            <a:endParaRPr lang="en-US" altLang="en-US" sz="1600" dirty="0">
              <a:latin typeface="+mn-lt"/>
              <a:ea typeface="+mn-ea"/>
              <a:sym typeface="+mn-ea"/>
            </a:endParaRPr>
          </a:p>
        </p:txBody>
      </p:sp>
      <p:sp>
        <p:nvSpPr>
          <p:cNvPr id="53" name="Text Box 29"/>
          <p:cNvSpPr txBox="1"/>
          <p:nvPr/>
        </p:nvSpPr>
        <p:spPr>
          <a:xfrm>
            <a:off x="1646555" y="4342765"/>
            <a:ext cx="1639570" cy="338455"/>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传感器ROS</a:t>
            </a:r>
            <a:r>
              <a:rPr lang="zh-CN" altLang="en-US" sz="1600" dirty="0">
                <a:latin typeface="+mn-lt"/>
                <a:ea typeface="+mn-ea"/>
                <a:sym typeface="+mn-ea"/>
              </a:rPr>
              <a:t>接口</a:t>
            </a:r>
            <a:endParaRPr lang="en-US" altLang="en-US" sz="1600" dirty="0">
              <a:latin typeface="+mn-lt"/>
              <a:ea typeface="+mn-ea"/>
              <a:sym typeface="+mn-ea"/>
            </a:endParaRPr>
          </a:p>
        </p:txBody>
      </p:sp>
      <p:sp>
        <p:nvSpPr>
          <p:cNvPr id="54" name="Text Box 30"/>
          <p:cNvSpPr txBox="1"/>
          <p:nvPr/>
        </p:nvSpPr>
        <p:spPr>
          <a:xfrm>
            <a:off x="5520055" y="4342765"/>
            <a:ext cx="1637665" cy="338455"/>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控制器ROS接口</a:t>
            </a:r>
            <a:endParaRPr lang="en-US" altLang="en-US" sz="1600" dirty="0">
              <a:latin typeface="+mn-lt"/>
              <a:ea typeface="+mn-ea"/>
              <a:sym typeface="+mn-ea"/>
            </a:endParaRPr>
          </a:p>
        </p:txBody>
      </p:sp>
      <p:cxnSp>
        <p:nvCxnSpPr>
          <p:cNvPr id="43" name="Straight Arrow Connector 38"/>
          <p:cNvCxnSpPr>
            <a:stCxn id="35" idx="1"/>
            <a:endCxn id="26" idx="3"/>
          </p:cNvCxnSpPr>
          <p:nvPr/>
        </p:nvCxnSpPr>
        <p:spPr>
          <a:xfrm flipH="1" flipV="1">
            <a:off x="8328660" y="1893570"/>
            <a:ext cx="940435" cy="127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8" name="Rounded Rectangle 42"/>
          <p:cNvSpPr/>
          <p:nvPr/>
        </p:nvSpPr>
        <p:spPr>
          <a:xfrm>
            <a:off x="1889125" y="1929765"/>
            <a:ext cx="1148715" cy="48704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rPr>
              <a:t>双目相机</a:t>
            </a:r>
            <a:endParaRPr lang="en-US" altLang="en-US" sz="1600" dirty="0">
              <a:solidFill>
                <a:schemeClr val="tx1"/>
              </a:solidFill>
            </a:endParaRPr>
          </a:p>
        </p:txBody>
      </p:sp>
      <p:sp>
        <p:nvSpPr>
          <p:cNvPr id="39" name="Rounded Rectangle 43"/>
          <p:cNvSpPr/>
          <p:nvPr/>
        </p:nvSpPr>
        <p:spPr>
          <a:xfrm>
            <a:off x="1896745" y="3009900"/>
            <a:ext cx="1146175" cy="48260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latin typeface="+mn-lt"/>
                <a:ea typeface="+mn-ea"/>
              </a:rPr>
              <a:t>RGBD相机</a:t>
            </a:r>
            <a:endParaRPr lang="en-US" altLang="en-US" sz="1600" dirty="0">
              <a:ln>
                <a:solidFill>
                  <a:schemeClr val="bg1">
                    <a:lumMod val="85000"/>
                  </a:schemeClr>
                </a:solidFill>
              </a:ln>
              <a:solidFill>
                <a:schemeClr val="tx1"/>
              </a:solidFill>
              <a:latin typeface="+mn-lt"/>
              <a:ea typeface="+mn-ea"/>
            </a:endParaRPr>
          </a:p>
        </p:txBody>
      </p:sp>
      <p:sp>
        <p:nvSpPr>
          <p:cNvPr id="34" name="Rounded Rectangle 52"/>
          <p:cNvSpPr/>
          <p:nvPr/>
        </p:nvSpPr>
        <p:spPr>
          <a:xfrm>
            <a:off x="8559165" y="969645"/>
            <a:ext cx="2888615" cy="5051425"/>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35" name="Rounded Rectangle 53"/>
          <p:cNvSpPr/>
          <p:nvPr/>
        </p:nvSpPr>
        <p:spPr>
          <a:xfrm>
            <a:off x="9269095" y="1674495"/>
            <a:ext cx="1468755" cy="46355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cxnSp>
        <p:nvCxnSpPr>
          <p:cNvPr id="36" name="Elbow Connector 54"/>
          <p:cNvCxnSpPr>
            <a:stCxn id="37" idx="1"/>
            <a:endCxn id="26" idx="3"/>
          </p:cNvCxnSpPr>
          <p:nvPr/>
        </p:nvCxnSpPr>
        <p:spPr>
          <a:xfrm rot="10800000">
            <a:off x="8328660" y="1893570"/>
            <a:ext cx="937895" cy="208407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37" name="Rounded Rectangle 55"/>
          <p:cNvSpPr/>
          <p:nvPr/>
        </p:nvSpPr>
        <p:spPr>
          <a:xfrm>
            <a:off x="9266555" y="3828415"/>
            <a:ext cx="1468755" cy="29845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家具URDF数据</a:t>
            </a:r>
            <a:endParaRPr lang="en-US" altLang="en-US" sz="1600" dirty="0">
              <a:ln>
                <a:solidFill>
                  <a:schemeClr val="bg1">
                    <a:lumMod val="85000"/>
                  </a:schemeClr>
                </a:solidFill>
              </a:ln>
              <a:solidFill>
                <a:schemeClr val="tx1"/>
              </a:solidFill>
              <a:latin typeface="+mn-lt"/>
              <a:ea typeface="+mn-ea"/>
              <a:sym typeface="+mn-ea"/>
            </a:endParaRPr>
          </a:p>
        </p:txBody>
      </p:sp>
      <p:sp>
        <p:nvSpPr>
          <p:cNvPr id="29" name="Text Box 57"/>
          <p:cNvSpPr txBox="1"/>
          <p:nvPr/>
        </p:nvSpPr>
        <p:spPr>
          <a:xfrm>
            <a:off x="9192260" y="988695"/>
            <a:ext cx="2039620" cy="584835"/>
          </a:xfrm>
          <a:prstGeom prst="rect">
            <a:avLst/>
          </a:prstGeom>
          <a:solidFill>
            <a:schemeClr val="bg1"/>
          </a:solidFill>
        </p:spPr>
        <p:txBody>
          <a:bodyPr wrap="square" rtlCol="0">
            <a:spAutoFit/>
          </a:bodyPr>
          <a:lstStyle/>
          <a:p>
            <a:r>
              <a:rPr lang="en-US" altLang="zh-CN" sz="1600" dirty="0">
                <a:latin typeface="+mn-lt"/>
                <a:ea typeface="+mn-ea"/>
              </a:rPr>
              <a:t>2.3 </a:t>
            </a:r>
            <a:r>
              <a:rPr lang="zh-CN" altLang="en-US" sz="1600" dirty="0">
                <a:latin typeface="+mn-lt"/>
                <a:ea typeface="+mn-ea"/>
              </a:rPr>
              <a:t>机器人与场景的三维物理仿真模型</a:t>
            </a:r>
            <a:endParaRPr lang="en-US" altLang="en-US" sz="1600" dirty="0">
              <a:latin typeface="+mn-lt"/>
              <a:ea typeface="+mn-ea"/>
            </a:endParaRPr>
          </a:p>
        </p:txBody>
      </p:sp>
      <p:cxnSp>
        <p:nvCxnSpPr>
          <p:cNvPr id="24" name="Elbow Connector 66"/>
          <p:cNvCxnSpPr>
            <a:stCxn id="21" idx="1"/>
            <a:endCxn id="26" idx="3"/>
          </p:cNvCxnSpPr>
          <p:nvPr/>
        </p:nvCxnSpPr>
        <p:spPr>
          <a:xfrm rot="10800000">
            <a:off x="8328660" y="1893570"/>
            <a:ext cx="937895" cy="100965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w="med" len="med"/>
          </a:ln>
        </p:spPr>
      </p:cxnSp>
      <p:sp>
        <p:nvSpPr>
          <p:cNvPr id="16" name="Rounded Rectangle 11"/>
          <p:cNvSpPr/>
          <p:nvPr/>
        </p:nvSpPr>
        <p:spPr>
          <a:xfrm>
            <a:off x="1885950" y="2458085"/>
            <a:ext cx="1148715" cy="48704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激光点云传感器</a:t>
            </a:r>
            <a:endParaRPr lang="en-US" altLang="en-US" sz="1600" dirty="0">
              <a:ln>
                <a:solidFill>
                  <a:schemeClr val="bg1">
                    <a:lumMod val="85000"/>
                  </a:schemeClr>
                </a:solidFill>
              </a:ln>
              <a:solidFill>
                <a:schemeClr val="tx1"/>
              </a:solidFill>
              <a:latin typeface="+mn-lt"/>
              <a:ea typeface="+mn-ea"/>
            </a:endParaRPr>
          </a:p>
        </p:txBody>
      </p:sp>
      <p:cxnSp>
        <p:nvCxnSpPr>
          <p:cNvPr id="18" name="Straight Arrow Connector 13"/>
          <p:cNvCxnSpPr>
            <a:stCxn id="46" idx="2"/>
            <a:endCxn id="53" idx="0"/>
          </p:cNvCxnSpPr>
          <p:nvPr/>
        </p:nvCxnSpPr>
        <p:spPr>
          <a:xfrm flipH="1">
            <a:off x="2466340" y="3688080"/>
            <a:ext cx="635" cy="65468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9" name="Straight Arrow Connector 15"/>
          <p:cNvCxnSpPr>
            <a:stCxn id="13" idx="2"/>
            <a:endCxn id="54" idx="0"/>
          </p:cNvCxnSpPr>
          <p:nvPr/>
        </p:nvCxnSpPr>
        <p:spPr>
          <a:xfrm flipH="1">
            <a:off x="6339205" y="3688715"/>
            <a:ext cx="0" cy="6540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20" name="Straight Arrow Connector 19"/>
          <p:cNvCxnSpPr>
            <a:stCxn id="44" idx="2"/>
            <a:endCxn id="9" idx="0"/>
          </p:cNvCxnSpPr>
          <p:nvPr/>
        </p:nvCxnSpPr>
        <p:spPr>
          <a:xfrm>
            <a:off x="4603115" y="4750435"/>
            <a:ext cx="635" cy="224155"/>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grpSp>
        <p:nvGrpSpPr>
          <p:cNvPr id="2" name="Group 1"/>
          <p:cNvGrpSpPr/>
          <p:nvPr/>
        </p:nvGrpSpPr>
        <p:grpSpPr>
          <a:xfrm>
            <a:off x="4286250" y="979805"/>
            <a:ext cx="4105910" cy="2708910"/>
            <a:chOff x="6750" y="1543"/>
            <a:chExt cx="6466" cy="4266"/>
          </a:xfrm>
        </p:grpSpPr>
        <p:sp>
          <p:nvSpPr>
            <p:cNvPr id="49" name="Rounded Rectangle 23"/>
            <p:cNvSpPr/>
            <p:nvPr/>
          </p:nvSpPr>
          <p:spPr>
            <a:xfrm>
              <a:off x="8617" y="3538"/>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Physx物理</a:t>
              </a:r>
              <a:r>
                <a:rPr lang="zh-CN" altLang="en-US" sz="1600" dirty="0">
                  <a:solidFill>
                    <a:schemeClr val="tx1"/>
                  </a:solidFill>
                  <a:sym typeface="+mn-ea"/>
                </a:rPr>
                <a:t>引擎</a:t>
              </a:r>
              <a:endParaRPr lang="en-US" altLang="en-US" sz="1600" dirty="0">
                <a:ln>
                  <a:solidFill>
                    <a:schemeClr val="bg1">
                      <a:lumMod val="85000"/>
                    </a:schemeClr>
                  </a:solidFill>
                </a:ln>
                <a:solidFill>
                  <a:schemeClr val="tx1"/>
                </a:solidFill>
                <a:latin typeface="+mn-lt"/>
                <a:ea typeface="+mn-ea"/>
                <a:sym typeface="+mn-ea"/>
              </a:endParaRPr>
            </a:p>
          </p:txBody>
        </p:sp>
        <p:sp>
          <p:nvSpPr>
            <p:cNvPr id="50" name="Rounded Rectangle 25"/>
            <p:cNvSpPr/>
            <p:nvPr/>
          </p:nvSpPr>
          <p:spPr>
            <a:xfrm>
              <a:off x="11007" y="4665"/>
              <a:ext cx="2107"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机械臂关节角度控制接口</a:t>
              </a:r>
              <a:endParaRPr lang="en-US" altLang="en-US" sz="1600" dirty="0">
                <a:ln>
                  <a:solidFill>
                    <a:schemeClr val="bg1">
                      <a:lumMod val="85000"/>
                    </a:schemeClr>
                  </a:solidFill>
                </a:ln>
                <a:solidFill>
                  <a:schemeClr val="tx1"/>
                </a:solidFill>
                <a:latin typeface="+mn-lt"/>
                <a:ea typeface="+mn-ea"/>
              </a:endParaRPr>
            </a:p>
          </p:txBody>
        </p:sp>
        <p:sp>
          <p:nvSpPr>
            <p:cNvPr id="51" name="Rounded Rectangle 26"/>
            <p:cNvSpPr/>
            <p:nvPr/>
          </p:nvSpPr>
          <p:spPr>
            <a:xfrm>
              <a:off x="6991" y="4665"/>
              <a:ext cx="2192" cy="753"/>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latin typeface="+mn-lt"/>
                  <a:ea typeface="+mn-ea"/>
                </a:rPr>
                <a:t>家具部件运动控制接口</a:t>
              </a:r>
              <a:endParaRPr lang="en-US" altLang="en-US" sz="1600" dirty="0">
                <a:ln>
                  <a:solidFill>
                    <a:schemeClr val="bg1">
                      <a:lumMod val="85000"/>
                    </a:schemeClr>
                  </a:solidFill>
                </a:ln>
                <a:solidFill>
                  <a:schemeClr val="tx1"/>
                </a:solidFill>
                <a:latin typeface="+mn-lt"/>
                <a:ea typeface="+mn-ea"/>
              </a:endParaRPr>
            </a:p>
          </p:txBody>
        </p:sp>
        <p:cxnSp>
          <p:nvCxnSpPr>
            <p:cNvPr id="55" name="Straight Arrow Connector 31"/>
            <p:cNvCxnSpPr>
              <a:stCxn id="51" idx="3"/>
              <a:endCxn id="50" idx="1"/>
            </p:cNvCxnSpPr>
            <p:nvPr/>
          </p:nvCxnSpPr>
          <p:spPr>
            <a:xfrm>
              <a:off x="9183" y="5042"/>
              <a:ext cx="1824" cy="0"/>
            </a:xfrm>
            <a:prstGeom prst="straightConnector1">
              <a:avLst/>
            </a:prstGeom>
            <a:solidFill>
              <a:schemeClr val="accent1"/>
            </a:solidFill>
            <a:ln w="9525" cap="flat" cmpd="sng" algn="ctr">
              <a:solidFill>
                <a:schemeClr val="tx1"/>
              </a:solidFill>
              <a:prstDash val="solid"/>
              <a:round/>
              <a:headEnd type="arrow" w="med" len="med"/>
              <a:tailEnd type="arrow" w="med" len="med"/>
            </a:ln>
          </p:spPr>
        </p:cxnSp>
        <p:cxnSp>
          <p:nvCxnSpPr>
            <p:cNvPr id="56" name="Elbow Connector 32"/>
            <p:cNvCxnSpPr>
              <a:stCxn id="50" idx="1"/>
              <a:endCxn id="49" idx="2"/>
            </p:cNvCxnSpPr>
            <p:nvPr/>
          </p:nvCxnSpPr>
          <p:spPr>
            <a:xfrm rot="10800000">
              <a:off x="10039" y="4008"/>
              <a:ext cx="968" cy="1034"/>
            </a:xfrm>
            <a:prstGeom prst="bentConnector2">
              <a:avLst/>
            </a:prstGeom>
            <a:solidFill>
              <a:schemeClr val="accent1"/>
            </a:solidFill>
            <a:ln w="9525" cap="flat" cmpd="sng" algn="ctr">
              <a:solidFill>
                <a:schemeClr val="tx1"/>
              </a:solidFill>
              <a:prstDash val="solid"/>
              <a:round/>
              <a:headEnd type="none" w="med" len="med"/>
              <a:tailEnd type="arrow" w="med" len="med"/>
            </a:ln>
          </p:spPr>
        </p:cxnSp>
        <p:sp>
          <p:nvSpPr>
            <p:cNvPr id="26" name="Rounded Rectangle 62"/>
            <p:cNvSpPr/>
            <p:nvPr/>
          </p:nvSpPr>
          <p:spPr>
            <a:xfrm>
              <a:off x="11623" y="2637"/>
              <a:ext cx="1493" cy="69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rPr>
                <a:t>URDF</a:t>
              </a:r>
              <a:r>
                <a:rPr lang="en-US" altLang="en-US" sz="1600" dirty="0" err="1">
                  <a:solidFill>
                    <a:schemeClr val="tx1"/>
                  </a:solidFill>
                  <a:latin typeface="+mn-lt"/>
                  <a:ea typeface="+mn-ea"/>
                </a:rPr>
                <a:t>文</a:t>
              </a:r>
              <a:r>
                <a:rPr lang="zh-CN" altLang="en-US" sz="1600" dirty="0">
                  <a:solidFill>
                    <a:schemeClr val="tx1"/>
                  </a:solidFill>
                  <a:latin typeface="+mn-lt"/>
                  <a:ea typeface="+mn-ea"/>
                </a:rPr>
                <a:t>件导入</a:t>
              </a:r>
              <a:endParaRPr lang="en-US" altLang="en-US" sz="1600" dirty="0">
                <a:solidFill>
                  <a:schemeClr val="tx1"/>
                </a:solidFill>
                <a:latin typeface="+mn-lt"/>
                <a:ea typeface="+mn-ea"/>
              </a:endParaRPr>
            </a:p>
          </p:txBody>
        </p:sp>
        <p:cxnSp>
          <p:nvCxnSpPr>
            <p:cNvPr id="27" name="Straight Arrow Connector 63"/>
            <p:cNvCxnSpPr>
              <a:stCxn id="26" idx="1"/>
              <a:endCxn id="8" idx="3"/>
            </p:cNvCxnSpPr>
            <p:nvPr/>
          </p:nvCxnSpPr>
          <p:spPr>
            <a:xfrm flipH="1">
              <a:off x="11459" y="2982"/>
              <a:ext cx="164" cy="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13" name="Rounded Rectangle 8"/>
            <p:cNvSpPr/>
            <p:nvPr/>
          </p:nvSpPr>
          <p:spPr>
            <a:xfrm>
              <a:off x="6750" y="1543"/>
              <a:ext cx="6466" cy="4266"/>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14" name="Text Box 9"/>
            <p:cNvSpPr txBox="1"/>
            <p:nvPr/>
          </p:nvSpPr>
          <p:spPr>
            <a:xfrm>
              <a:off x="7436" y="1634"/>
              <a:ext cx="5202" cy="533"/>
            </a:xfrm>
            <a:prstGeom prst="rect">
              <a:avLst/>
            </a:prstGeom>
            <a:solidFill>
              <a:schemeClr val="bg1"/>
            </a:solidFill>
          </p:spPr>
          <p:txBody>
            <a:bodyPr wrap="square" rtlCol="0">
              <a:spAutoFit/>
            </a:bodyPr>
            <a:lstStyle/>
            <a:p>
              <a:r>
                <a:rPr lang="en-US" altLang="zh-CN" sz="1600" dirty="0">
                  <a:latin typeface="+mn-lt"/>
                  <a:ea typeface="+mn-ea"/>
                </a:rPr>
                <a:t>2.4  </a:t>
              </a:r>
              <a:r>
                <a:rPr lang="zh-CN" altLang="en-US" sz="1600" dirty="0">
                  <a:latin typeface="+mn-lt"/>
                  <a:ea typeface="+mn-ea"/>
                </a:rPr>
                <a:t>基于</a:t>
              </a:r>
              <a:r>
                <a:rPr lang="en-US" altLang="zh-CN" sz="1600" dirty="0">
                  <a:latin typeface="+mn-lt"/>
                  <a:ea typeface="+mn-ea"/>
                </a:rPr>
                <a:t>Unity 3D</a:t>
              </a:r>
              <a:r>
                <a:rPr lang="zh-CN" altLang="en-US" sz="1600" dirty="0">
                  <a:latin typeface="+mn-lt"/>
                  <a:ea typeface="+mn-ea"/>
                </a:rPr>
                <a:t>的机械臂控制</a:t>
              </a:r>
              <a:endParaRPr lang="en-US" altLang="en-US" sz="1600" dirty="0">
                <a:latin typeface="+mn-lt"/>
                <a:ea typeface="+mn-ea"/>
              </a:endParaRPr>
            </a:p>
          </p:txBody>
        </p:sp>
        <p:sp>
          <p:nvSpPr>
            <p:cNvPr id="8" name="Rounded Rectangle 24"/>
            <p:cNvSpPr/>
            <p:nvPr/>
          </p:nvSpPr>
          <p:spPr>
            <a:xfrm>
              <a:off x="8616" y="2750"/>
              <a:ext cx="2843" cy="470"/>
            </a:xfrm>
            <a:prstGeom prst="roundRect">
              <a:avLst/>
            </a:prstGeom>
            <a:noFill/>
            <a:ln w="15875" cmpd="sng">
              <a:solidFill>
                <a:srgbClr val="FFA662"/>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Unity 3D模型</a:t>
              </a:r>
              <a:endParaRPr lang="en-US" sz="1600" dirty="0">
                <a:ln>
                  <a:solidFill>
                    <a:schemeClr val="bg1">
                      <a:lumMod val="85000"/>
                    </a:schemeClr>
                  </a:solidFill>
                </a:ln>
                <a:solidFill>
                  <a:schemeClr val="tx1"/>
                </a:solidFill>
                <a:latin typeface="+mn-lt"/>
                <a:ea typeface="+mn-ea"/>
              </a:endParaRPr>
            </a:p>
          </p:txBody>
        </p:sp>
        <p:cxnSp>
          <p:nvCxnSpPr>
            <p:cNvPr id="6" name="Straight Arrow Connector 48"/>
            <p:cNvCxnSpPr>
              <a:stCxn id="8" idx="2"/>
              <a:endCxn id="49" idx="0"/>
            </p:cNvCxnSpPr>
            <p:nvPr/>
          </p:nvCxnSpPr>
          <p:spPr>
            <a:xfrm>
              <a:off x="10038" y="3220"/>
              <a:ext cx="1" cy="318"/>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grpSp>
      <p:sp>
        <p:nvSpPr>
          <p:cNvPr id="59" name="文本框 58"/>
          <p:cNvSpPr txBox="1"/>
          <p:nvPr/>
        </p:nvSpPr>
        <p:spPr>
          <a:xfrm>
            <a:off x="945515" y="1054100"/>
            <a:ext cx="3024505" cy="338455"/>
          </a:xfrm>
          <a:prstGeom prst="rect">
            <a:avLst/>
          </a:prstGeom>
          <a:solidFill>
            <a:schemeClr val="bg1"/>
          </a:solidFill>
        </p:spPr>
        <p:txBody>
          <a:bodyPr wrap="square">
            <a:spAutoFit/>
          </a:bodyPr>
          <a:lstStyle/>
          <a:p>
            <a:r>
              <a:rPr lang="en-US" altLang="zh-CN" sz="1600" dirty="0">
                <a:latin typeface="+mn-lt"/>
                <a:ea typeface="+mn-ea"/>
              </a:rPr>
              <a:t>2.4 </a:t>
            </a:r>
            <a:r>
              <a:rPr lang="zh-CN" altLang="en-US" sz="1600" dirty="0">
                <a:latin typeface="+mn-lt"/>
                <a:ea typeface="+mn-ea"/>
              </a:rPr>
              <a:t>基于</a:t>
            </a:r>
            <a:r>
              <a:rPr lang="en-US" altLang="zh-CN" sz="1600" dirty="0">
                <a:latin typeface="+mn-lt"/>
                <a:ea typeface="+mn-ea"/>
              </a:rPr>
              <a:t>Unity 3D</a:t>
            </a:r>
            <a:r>
              <a:rPr lang="zh-CN" altLang="en-US" sz="1600" dirty="0">
                <a:latin typeface="+mn-lt"/>
                <a:ea typeface="+mn-ea"/>
              </a:rPr>
              <a:t>的传感器仿真</a:t>
            </a:r>
            <a:endParaRPr lang="zh-CN" altLang="en-US" sz="1600" dirty="0">
              <a:latin typeface="+mn-lt"/>
              <a:ea typeface="+mn-ea"/>
            </a:endParaRPr>
          </a:p>
        </p:txBody>
      </p:sp>
      <p:sp>
        <p:nvSpPr>
          <p:cNvPr id="63" name="Rounded Rectangle 42"/>
          <p:cNvSpPr/>
          <p:nvPr/>
        </p:nvSpPr>
        <p:spPr>
          <a:xfrm>
            <a:off x="1894205" y="1383665"/>
            <a:ext cx="1148715" cy="48704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rPr>
              <a:t>单目相机</a:t>
            </a:r>
            <a:endParaRPr lang="en-US" altLang="en-US" sz="1600" dirty="0">
              <a:solidFill>
                <a:schemeClr val="tx1"/>
              </a:solidFill>
            </a:endParaRPr>
          </a:p>
        </p:txBody>
      </p:sp>
      <p:sp>
        <p:nvSpPr>
          <p:cNvPr id="76" name="Rounded Rectangle 24"/>
          <p:cNvSpPr/>
          <p:nvPr/>
        </p:nvSpPr>
        <p:spPr>
          <a:xfrm>
            <a:off x="3533775" y="5681345"/>
            <a:ext cx="1805305" cy="298450"/>
          </a:xfrm>
          <a:prstGeom prst="roundRect">
            <a:avLst/>
          </a:prstGeom>
          <a:noFill/>
          <a:ln w="15875" cmpd="sng">
            <a:solidFill>
              <a:srgbClr val="002060"/>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OGRE</a:t>
            </a:r>
            <a:r>
              <a:rPr lang="zh-CN" altLang="en-US" sz="1600" dirty="0">
                <a:solidFill>
                  <a:schemeClr val="tx1"/>
                </a:solidFill>
                <a:sym typeface="+mn-ea"/>
              </a:rPr>
              <a:t>物理引擎</a:t>
            </a:r>
            <a:endParaRPr lang="en-US" sz="1600" dirty="0">
              <a:solidFill>
                <a:schemeClr val="tx1"/>
              </a:solidFill>
            </a:endParaRPr>
          </a:p>
        </p:txBody>
      </p:sp>
      <p:sp>
        <p:nvSpPr>
          <p:cNvPr id="80" name="Rounded Rectangle 24"/>
          <p:cNvSpPr/>
          <p:nvPr/>
        </p:nvSpPr>
        <p:spPr>
          <a:xfrm>
            <a:off x="3401695" y="5325745"/>
            <a:ext cx="2069465" cy="319405"/>
          </a:xfrm>
          <a:prstGeom prst="roundRect">
            <a:avLst/>
          </a:prstGeom>
          <a:noFill/>
          <a:ln w="15875" cmpd="sng">
            <a:solidFill>
              <a:srgbClr val="002060"/>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600" dirty="0">
                <a:solidFill>
                  <a:schemeClr val="tx1"/>
                </a:solidFill>
                <a:sym typeface="+mn-ea"/>
              </a:rPr>
              <a:t>机器车四轮驱动控制</a:t>
            </a:r>
            <a:endParaRPr lang="en-US" sz="16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sym typeface="+mn-ea"/>
              </a:rPr>
              <a:t>基于深度学习的机械臂</a:t>
            </a:r>
            <a:r>
              <a:rPr lang="en-US" altLang="en-US" dirty="0">
                <a:sym typeface="+mn-ea"/>
              </a:rPr>
              <a:t>抓取研究 闭环视觉伺服</a:t>
            </a:r>
            <a:endParaRPr lang="en-US" dirty="0">
              <a:sym typeface="+mn-ea"/>
            </a:endParaRPr>
          </a:p>
          <a:p>
            <a:endParaRPr lang="en-US" altLang="zh-CN" dirty="0">
              <a:sym typeface="+mn-ea"/>
            </a:endParaRPr>
          </a:p>
          <a:p>
            <a:pPr marL="0" indent="0">
              <a:buNone/>
            </a:pPr>
            <a:endParaRPr lang="en-US" altLang="zh-CN" dirty="0"/>
          </a:p>
        </p:txBody>
      </p:sp>
      <p:sp>
        <p:nvSpPr>
          <p:cNvPr id="3" name="标题 2"/>
          <p:cNvSpPr>
            <a:spLocks noGrp="1"/>
          </p:cNvSpPr>
          <p:nvPr>
            <p:ph type="title"/>
          </p:nvPr>
        </p:nvSpPr>
        <p:spPr/>
        <p:txBody>
          <a:bodyPr/>
          <a:lstStyle/>
          <a:p>
            <a:r>
              <a:rPr lang="zh-CN" altLang="en-US" dirty="0"/>
              <a:t>二、研究现状及问题分析</a:t>
            </a:r>
            <a:endParaRPr lang="zh-CN" altLang="en-US" dirty="0"/>
          </a:p>
        </p:txBody>
      </p:sp>
      <p:sp>
        <p:nvSpPr>
          <p:cNvPr id="7" name="矩形 6"/>
          <p:cNvSpPr/>
          <p:nvPr/>
        </p:nvSpPr>
        <p:spPr>
          <a:xfrm>
            <a:off x="496748" y="1514519"/>
            <a:ext cx="11487702" cy="398780"/>
          </a:xfrm>
          <a:prstGeom prst="rect">
            <a:avLst/>
          </a:prstGeom>
        </p:spPr>
        <p:txBody>
          <a:bodyPr wrap="square">
            <a:spAutoFit/>
          </a:bodyPr>
          <a:lstStyle/>
          <a:p>
            <a:r>
              <a:rPr lang="en-US" altLang="zh-CN" sz="2000" dirty="0"/>
              <a:t> </a:t>
            </a:r>
            <a:endParaRPr lang="en-US" altLang="en-US" sz="2000" dirty="0"/>
          </a:p>
        </p:txBody>
      </p:sp>
      <p:sp>
        <p:nvSpPr>
          <p:cNvPr id="23" name="Text Box 22"/>
          <p:cNvSpPr txBox="1"/>
          <p:nvPr/>
        </p:nvSpPr>
        <p:spPr>
          <a:xfrm>
            <a:off x="5648325" y="2398395"/>
            <a:ext cx="309880" cy="398780"/>
          </a:xfrm>
          <a:prstGeom prst="rect">
            <a:avLst/>
          </a:prstGeom>
          <a:solidFill>
            <a:schemeClr val="bg1"/>
          </a:solidFill>
        </p:spPr>
        <p:txBody>
          <a:bodyPr wrap="none" rtlCol="0">
            <a:spAutoFit/>
          </a:bodyPr>
          <a:lstStyle/>
          <a:p>
            <a:endParaRPr lang="en-US" altLang="en-US" sz="2000" dirty="0">
              <a:latin typeface="+mn-lt"/>
              <a:ea typeface="+mn-ea"/>
            </a:endParaRPr>
          </a:p>
        </p:txBody>
      </p:sp>
      <p:sp>
        <p:nvSpPr>
          <p:cNvPr id="14" name="文本框 5"/>
          <p:cNvSpPr txBox="1"/>
          <p:nvPr/>
        </p:nvSpPr>
        <p:spPr>
          <a:xfrm>
            <a:off x="0" y="6314440"/>
            <a:ext cx="12192635" cy="398780"/>
          </a:xfrm>
          <a:prstGeom prst="rect">
            <a:avLst/>
          </a:prstGeom>
          <a:solidFill>
            <a:schemeClr val="bg1"/>
          </a:solidFill>
          <a:ln w="19050">
            <a:solidFill>
              <a:srgbClr val="00B050"/>
            </a:solidFill>
          </a:ln>
        </p:spPr>
        <p:txBody>
          <a:bodyPr wrap="square" rtlCol="0">
            <a:spAutoFit/>
          </a:bodyPr>
          <a:lstStyle/>
          <a:p>
            <a:r>
              <a:rPr lang="en-US" altLang="zh-CN" sz="1000" dirty="0">
                <a:latin typeface="+mn-lt"/>
                <a:ea typeface="+mn-ea"/>
              </a:rPr>
              <a:t>Sadeghi F, Toshev A, Jang E, et al. Sim2real viewpoint invariant visual servoing by recurrent control[C]//Proceedings of the IEEE Conference on Computer Vision and Pattern Recognition. 2018: 4691-4699.</a:t>
            </a:r>
            <a:endParaRPr lang="en-US" altLang="zh-CN" sz="1000" dirty="0">
              <a:latin typeface="+mn-lt"/>
              <a:ea typeface="+mn-ea"/>
            </a:endParaRPr>
          </a:p>
        </p:txBody>
      </p:sp>
      <p:pic>
        <p:nvPicPr>
          <p:cNvPr id="4" name="Picture 3" descr="Screenshot from 2020-12-13 23-12-19"/>
          <p:cNvPicPr>
            <a:picLocks noChangeAspect="1"/>
          </p:cNvPicPr>
          <p:nvPr/>
        </p:nvPicPr>
        <p:blipFill>
          <a:blip r:embed="rId1"/>
          <a:stretch>
            <a:fillRect/>
          </a:stretch>
        </p:blipFill>
        <p:spPr>
          <a:xfrm>
            <a:off x="1043305" y="1677035"/>
            <a:ext cx="10058400" cy="2739390"/>
          </a:xfrm>
          <a:prstGeom prst="rect">
            <a:avLst/>
          </a:prstGeom>
        </p:spPr>
      </p:pic>
      <p:sp>
        <p:nvSpPr>
          <p:cNvPr id="15" name="Text Box 14"/>
          <p:cNvSpPr txBox="1"/>
          <p:nvPr/>
        </p:nvSpPr>
        <p:spPr>
          <a:xfrm>
            <a:off x="2736850" y="4416425"/>
            <a:ext cx="3914140" cy="1630045"/>
          </a:xfrm>
          <a:prstGeom prst="rect">
            <a:avLst/>
          </a:prstGeom>
          <a:solidFill>
            <a:schemeClr val="bg1"/>
          </a:solidFill>
        </p:spPr>
        <p:txBody>
          <a:bodyPr wrap="square" rtlCol="0">
            <a:spAutoFit/>
          </a:bodyPr>
          <a:lstStyle/>
          <a:p>
            <a:r>
              <a:rPr lang="en-US" altLang="en-US" sz="2000" dirty="0">
                <a:latin typeface="+mn-lt"/>
                <a:ea typeface="+mn-ea"/>
              </a:rPr>
              <a:t>视觉闭环伺服控制研究：</a:t>
            </a:r>
            <a:endParaRPr lang="en-US" altLang="en-US" sz="2000" dirty="0">
              <a:latin typeface="+mn-lt"/>
              <a:ea typeface="+mn-ea"/>
            </a:endParaRPr>
          </a:p>
          <a:p>
            <a:r>
              <a:rPr lang="en-US" altLang="en-US" sz="2000" dirty="0">
                <a:latin typeface="+mn-lt"/>
                <a:ea typeface="+mn-ea"/>
              </a:rPr>
              <a:t>输入为目标物品图片和机械臂运动过程中不同视角的图片流，</a:t>
            </a:r>
            <a:endParaRPr lang="en-US" altLang="en-US" sz="2000" dirty="0">
              <a:latin typeface="+mn-lt"/>
              <a:ea typeface="+mn-ea"/>
            </a:endParaRPr>
          </a:p>
          <a:p>
            <a:r>
              <a:rPr lang="en-US" altLang="en-US" sz="2000" dirty="0">
                <a:latin typeface="+mn-lt"/>
                <a:ea typeface="+mn-ea"/>
              </a:rPr>
              <a:t>输出为机械臂动作</a:t>
            </a:r>
            <a:endParaRPr lang="en-US" altLang="en-US" sz="2000" dirty="0">
              <a:latin typeface="+mn-lt"/>
              <a:ea typeface="+mn-ea"/>
            </a:endParaRPr>
          </a:p>
          <a:p>
            <a:r>
              <a:rPr lang="en-US" altLang="en-US" sz="2000" dirty="0">
                <a:latin typeface="+mn-lt"/>
                <a:ea typeface="+mn-ea"/>
              </a:rPr>
              <a:t>该网络使控制能与相机视角无关</a:t>
            </a:r>
            <a:endParaRPr lang="en-US" altLang="en-US" sz="2000" dirty="0">
              <a:latin typeface="+mn-lt"/>
              <a:ea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57174" y="-775358"/>
            <a:ext cx="3712880" cy="2593912"/>
            <a:chOff x="6826" y="1239"/>
            <a:chExt cx="6980" cy="4721"/>
          </a:xfrm>
        </p:grpSpPr>
        <p:sp>
          <p:nvSpPr>
            <p:cNvPr id="92" name="Rounded Rectangle 14"/>
            <p:cNvSpPr/>
            <p:nvPr/>
          </p:nvSpPr>
          <p:spPr>
            <a:xfrm>
              <a:off x="6826" y="1261"/>
              <a:ext cx="6980" cy="4699"/>
            </a:xfrm>
            <a:prstGeom prst="roundRect">
              <a:avLst/>
            </a:prstGeom>
            <a:noFill/>
            <a:ln w="2222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94" name="Text Box 17"/>
            <p:cNvSpPr txBox="1"/>
            <p:nvPr/>
          </p:nvSpPr>
          <p:spPr>
            <a:xfrm>
              <a:off x="8072" y="1827"/>
              <a:ext cx="342" cy="533"/>
            </a:xfrm>
            <a:prstGeom prst="rect">
              <a:avLst/>
            </a:prstGeom>
            <a:solidFill>
              <a:schemeClr val="bg1"/>
            </a:solidFill>
          </p:spPr>
          <p:txBody>
            <a:bodyPr wrap="square" rtlCol="0">
              <a:spAutoFit/>
            </a:bodyPr>
            <a:lstStyle/>
            <a:p>
              <a:endParaRPr lang="en-US" altLang="en-US" sz="1600" dirty="0">
                <a:latin typeface="+mn-lt"/>
                <a:ea typeface="+mn-ea"/>
              </a:endParaRPr>
            </a:p>
          </p:txBody>
        </p:sp>
        <p:sp>
          <p:nvSpPr>
            <p:cNvPr id="102" name="Rounded Rectangle 42"/>
            <p:cNvSpPr/>
            <p:nvPr/>
          </p:nvSpPr>
          <p:spPr>
            <a:xfrm>
              <a:off x="7936" y="5313"/>
              <a:ext cx="1278" cy="311"/>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200" dirty="0">
                  <a:solidFill>
                    <a:schemeClr val="tx1"/>
                  </a:solidFill>
                </a:rPr>
                <a:t>双目相机</a:t>
              </a:r>
              <a:endParaRPr lang="en-US" altLang="en-US" sz="1200" dirty="0">
                <a:solidFill>
                  <a:schemeClr val="tx1"/>
                </a:solidFill>
              </a:endParaRPr>
            </a:p>
          </p:txBody>
        </p:sp>
        <p:sp>
          <p:nvSpPr>
            <p:cNvPr id="103" name="Rounded Rectangle 43"/>
            <p:cNvSpPr/>
            <p:nvPr/>
          </p:nvSpPr>
          <p:spPr>
            <a:xfrm>
              <a:off x="11630" y="5314"/>
              <a:ext cx="1559" cy="310"/>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200" dirty="0" err="1">
                  <a:solidFill>
                    <a:schemeClr val="tx1"/>
                  </a:solidFill>
                  <a:latin typeface="+mn-lt"/>
                  <a:ea typeface="+mn-ea"/>
                </a:rPr>
                <a:t>RGBD相机</a:t>
              </a:r>
              <a:endParaRPr lang="en-US" altLang="en-US" sz="1200" dirty="0">
                <a:ln>
                  <a:solidFill>
                    <a:schemeClr val="bg1">
                      <a:lumMod val="85000"/>
                    </a:schemeClr>
                  </a:solidFill>
                </a:ln>
                <a:solidFill>
                  <a:schemeClr val="tx1"/>
                </a:solidFill>
                <a:latin typeface="+mn-lt"/>
                <a:ea typeface="+mn-ea"/>
              </a:endParaRPr>
            </a:p>
          </p:txBody>
        </p:sp>
        <p:sp>
          <p:nvSpPr>
            <p:cNvPr id="114" name="Rounded Rectangle 11"/>
            <p:cNvSpPr/>
            <p:nvPr/>
          </p:nvSpPr>
          <p:spPr>
            <a:xfrm>
              <a:off x="11287" y="3392"/>
              <a:ext cx="2247" cy="36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200" dirty="0">
                  <a:solidFill>
                    <a:schemeClr val="tx1"/>
                  </a:solidFill>
                  <a:latin typeface="+mn-lt"/>
                  <a:ea typeface="+mn-ea"/>
                </a:rPr>
                <a:t>激光</a:t>
              </a:r>
              <a:r>
                <a:rPr lang="en-US" altLang="en-US" sz="1200" dirty="0">
                  <a:solidFill>
                    <a:schemeClr val="tx1"/>
                  </a:solidFill>
                  <a:latin typeface="+mn-lt"/>
                  <a:ea typeface="+mn-ea"/>
                </a:rPr>
                <a:t>点云传感器</a:t>
              </a:r>
              <a:endParaRPr lang="en-US" altLang="en-US" sz="1200" dirty="0">
                <a:ln>
                  <a:solidFill>
                    <a:schemeClr val="bg1">
                      <a:lumMod val="85000"/>
                    </a:schemeClr>
                  </a:solidFill>
                </a:ln>
                <a:solidFill>
                  <a:schemeClr val="tx1"/>
                </a:solidFill>
                <a:latin typeface="+mn-lt"/>
                <a:ea typeface="+mn-ea"/>
              </a:endParaRPr>
            </a:p>
          </p:txBody>
        </p:sp>
        <p:sp>
          <p:nvSpPr>
            <p:cNvPr id="121" name="Rounded Rectangle 42"/>
            <p:cNvSpPr/>
            <p:nvPr/>
          </p:nvSpPr>
          <p:spPr>
            <a:xfrm rot="10800000" flipV="1">
              <a:off x="7652" y="3423"/>
              <a:ext cx="1325" cy="375"/>
            </a:xfrm>
            <a:prstGeom prst="roundRect">
              <a:avLst/>
            </a:prstGeom>
            <a:noFill/>
            <a:ln w="15875" cmpd="sng">
              <a:solidFill>
                <a:schemeClr val="accent3"/>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1200" dirty="0">
                  <a:solidFill>
                    <a:schemeClr val="tx1"/>
                  </a:solidFill>
                </a:rPr>
                <a:t>单目相机</a:t>
              </a:r>
              <a:endParaRPr lang="en-US" altLang="en-US" sz="1200" dirty="0">
                <a:solidFill>
                  <a:schemeClr val="tx1"/>
                </a:solidFill>
              </a:endParaRPr>
            </a:p>
          </p:txBody>
        </p:sp>
        <p:pic>
          <p:nvPicPr>
            <p:cNvPr id="125" name="Picture 23"/>
            <p:cNvPicPr>
              <a:picLocks noChangeAspect="1"/>
            </p:cNvPicPr>
            <p:nvPr/>
          </p:nvPicPr>
          <p:blipFill>
            <a:blip r:embed="rId1"/>
            <a:stretch>
              <a:fillRect/>
            </a:stretch>
          </p:blipFill>
          <p:spPr>
            <a:xfrm>
              <a:off x="7024" y="4071"/>
              <a:ext cx="3104" cy="1044"/>
            </a:xfrm>
            <a:prstGeom prst="rect">
              <a:avLst/>
            </a:prstGeom>
            <a:noFill/>
            <a:ln>
              <a:noFill/>
            </a:ln>
          </p:spPr>
        </p:pic>
        <p:pic>
          <p:nvPicPr>
            <p:cNvPr id="126" name="Picture 125" descr="Screenshot from 2021-12-03 12-28-23"/>
            <p:cNvPicPr>
              <a:picLocks noChangeAspect="1"/>
            </p:cNvPicPr>
            <p:nvPr/>
          </p:nvPicPr>
          <p:blipFill>
            <a:blip r:embed="rId2"/>
            <a:stretch>
              <a:fillRect/>
            </a:stretch>
          </p:blipFill>
          <p:spPr>
            <a:xfrm>
              <a:off x="11406" y="1827"/>
              <a:ext cx="1985" cy="1418"/>
            </a:xfrm>
            <a:prstGeom prst="rect">
              <a:avLst/>
            </a:prstGeom>
          </p:spPr>
        </p:pic>
        <p:pic>
          <p:nvPicPr>
            <p:cNvPr id="127" name="Picture 126"/>
            <p:cNvPicPr>
              <a:picLocks noChangeAspect="1"/>
            </p:cNvPicPr>
            <p:nvPr/>
          </p:nvPicPr>
          <p:blipFill>
            <a:blip r:embed="rId3"/>
            <a:stretch>
              <a:fillRect/>
            </a:stretch>
          </p:blipFill>
          <p:spPr>
            <a:xfrm>
              <a:off x="11111" y="4072"/>
              <a:ext cx="2596" cy="1043"/>
            </a:xfrm>
            <a:prstGeom prst="rect">
              <a:avLst/>
            </a:prstGeom>
          </p:spPr>
        </p:pic>
        <p:pic>
          <p:nvPicPr>
            <p:cNvPr id="128" name="Picture 127" descr="Screenshot from 2021-12-03 12-05-13"/>
            <p:cNvPicPr>
              <a:picLocks noChangeAspect="1"/>
            </p:cNvPicPr>
            <p:nvPr/>
          </p:nvPicPr>
          <p:blipFill>
            <a:blip r:embed="rId4"/>
            <a:stretch>
              <a:fillRect/>
            </a:stretch>
          </p:blipFill>
          <p:spPr>
            <a:xfrm>
              <a:off x="7333" y="1853"/>
              <a:ext cx="1964" cy="1418"/>
            </a:xfrm>
            <a:prstGeom prst="rect">
              <a:avLst/>
            </a:prstGeom>
          </p:spPr>
        </p:pic>
        <p:sp>
          <p:nvSpPr>
            <p:cNvPr id="134" name="文本框 58"/>
            <p:cNvSpPr txBox="1"/>
            <p:nvPr/>
          </p:nvSpPr>
          <p:spPr>
            <a:xfrm>
              <a:off x="8974" y="1239"/>
              <a:ext cx="3248" cy="614"/>
            </a:xfrm>
            <a:prstGeom prst="rect">
              <a:avLst/>
            </a:prstGeom>
            <a:noFill/>
          </p:spPr>
          <p:txBody>
            <a:bodyPr wrap="square">
              <a:spAutoFit/>
            </a:bodyPr>
            <a:lstStyle/>
            <a:p>
              <a:r>
                <a:rPr lang="zh-CN" altLang="en-US" sz="1600" dirty="0">
                  <a:latin typeface="+mn-lt"/>
                  <a:ea typeface="+mn-ea"/>
                </a:rPr>
                <a:t>传感器仿真</a:t>
              </a:r>
              <a:r>
                <a:rPr lang="en-US" altLang="zh-CN" sz="1600" dirty="0">
                  <a:latin typeface="+mn-lt"/>
                  <a:ea typeface="+mn-ea"/>
                </a:rPr>
                <a:t>模块</a:t>
              </a:r>
              <a:endParaRPr lang="en-US" altLang="zh-CN" sz="1600" dirty="0">
                <a:latin typeface="+mn-lt"/>
                <a:ea typeface="+mn-ea"/>
              </a:endParaRPr>
            </a:p>
          </p:txBody>
        </p:sp>
      </p:grpSp>
      <p:grpSp>
        <p:nvGrpSpPr>
          <p:cNvPr id="7" name="Group 6"/>
          <p:cNvGrpSpPr/>
          <p:nvPr/>
        </p:nvGrpSpPr>
        <p:grpSpPr>
          <a:xfrm>
            <a:off x="97155" y="1860081"/>
            <a:ext cx="2329815" cy="4241634"/>
            <a:chOff x="216" y="4777"/>
            <a:chExt cx="3669" cy="6398"/>
          </a:xfrm>
        </p:grpSpPr>
        <p:grpSp>
          <p:nvGrpSpPr>
            <p:cNvPr id="6" name="Group 5"/>
            <p:cNvGrpSpPr/>
            <p:nvPr/>
          </p:nvGrpSpPr>
          <p:grpSpPr>
            <a:xfrm>
              <a:off x="216" y="4777"/>
              <a:ext cx="3669" cy="6398"/>
              <a:chOff x="216" y="4777"/>
              <a:chExt cx="3669" cy="6398"/>
            </a:xfrm>
          </p:grpSpPr>
          <p:sp>
            <p:nvSpPr>
              <p:cNvPr id="82" name="Rounded Rectangle 65"/>
              <p:cNvSpPr/>
              <p:nvPr/>
            </p:nvSpPr>
            <p:spPr>
              <a:xfrm>
                <a:off x="685" y="9693"/>
                <a:ext cx="2720"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机器车URDF</a:t>
                </a:r>
                <a:endParaRPr lang="en-US" altLang="en-US" sz="1600" dirty="0" err="1">
                  <a:solidFill>
                    <a:schemeClr val="tx1"/>
                  </a:solidFill>
                  <a:sym typeface="+mn-ea"/>
                </a:endParaRPr>
              </a:p>
              <a:p>
                <a:pPr algn="ctr"/>
                <a:r>
                  <a:rPr lang="en-US" altLang="en-US" sz="1600" dirty="0" err="1">
                    <a:solidFill>
                      <a:schemeClr val="tx1"/>
                    </a:solidFill>
                    <a:sym typeface="+mn-ea"/>
                  </a:rPr>
                  <a:t>描述文件</a:t>
                </a:r>
                <a:endParaRPr lang="en-US" altLang="en-US" sz="1600" dirty="0">
                  <a:ln>
                    <a:solidFill>
                      <a:schemeClr val="bg1">
                        <a:lumMod val="85000"/>
                      </a:schemeClr>
                    </a:solidFill>
                  </a:ln>
                  <a:solidFill>
                    <a:schemeClr val="tx1"/>
                  </a:solidFill>
                  <a:latin typeface="+mn-lt"/>
                  <a:ea typeface="+mn-ea"/>
                  <a:sym typeface="+mn-ea"/>
                </a:endParaRPr>
              </a:p>
            </p:txBody>
          </p:sp>
          <p:sp>
            <p:nvSpPr>
              <p:cNvPr id="104" name="Rounded Rectangle 52"/>
              <p:cNvSpPr/>
              <p:nvPr/>
            </p:nvSpPr>
            <p:spPr>
              <a:xfrm>
                <a:off x="216" y="4777"/>
                <a:ext cx="3669" cy="6398"/>
              </a:xfrm>
              <a:prstGeom prst="roundRect">
                <a:avLst/>
              </a:prstGeom>
              <a:noFill/>
              <a:ln w="22225" cmpd="sng">
                <a:solidFill>
                  <a:srgbClr val="ADDC7A"/>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sz="2200" dirty="0">
                  <a:ln>
                    <a:solidFill>
                      <a:schemeClr val="bg1">
                        <a:lumMod val="85000"/>
                      </a:schemeClr>
                    </a:solidFill>
                  </a:ln>
                  <a:solidFill>
                    <a:schemeClr val="bg1"/>
                  </a:solidFill>
                  <a:latin typeface="+mj-lt"/>
                </a:endParaRPr>
              </a:p>
            </p:txBody>
          </p:sp>
          <p:sp>
            <p:nvSpPr>
              <p:cNvPr id="105" name="Rounded Rectangle 53"/>
              <p:cNvSpPr/>
              <p:nvPr/>
            </p:nvSpPr>
            <p:spPr>
              <a:xfrm>
                <a:off x="685" y="6505"/>
                <a:ext cx="2720" cy="73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err="1">
                    <a:solidFill>
                      <a:schemeClr val="tx1"/>
                    </a:solidFill>
                    <a:sym typeface="+mn-ea"/>
                  </a:rPr>
                  <a:t>kinova机械臂URDF描述文件</a:t>
                </a:r>
                <a:endParaRPr lang="en-US" altLang="en-US" sz="1600" dirty="0">
                  <a:ln>
                    <a:solidFill>
                      <a:schemeClr val="bg1">
                        <a:lumMod val="85000"/>
                      </a:schemeClr>
                    </a:solidFill>
                  </a:ln>
                  <a:solidFill>
                    <a:schemeClr val="tx1"/>
                  </a:solidFill>
                  <a:latin typeface="+mn-lt"/>
                  <a:ea typeface="+mn-ea"/>
                  <a:sym typeface="+mn-ea"/>
                </a:endParaRPr>
              </a:p>
            </p:txBody>
          </p:sp>
          <p:sp>
            <p:nvSpPr>
              <p:cNvPr id="107" name="Rounded Rectangle 55"/>
              <p:cNvSpPr/>
              <p:nvPr/>
            </p:nvSpPr>
            <p:spPr>
              <a:xfrm>
                <a:off x="691" y="8268"/>
                <a:ext cx="2720" cy="470"/>
              </a:xfrm>
              <a:prstGeom prst="roundRect">
                <a:avLst/>
              </a:prstGeom>
              <a:noFill/>
              <a:ln w="15875" cmpd="sng">
                <a:solidFill>
                  <a:srgbClr val="ADDC7A"/>
                </a:solidFill>
                <a:prstDash val="solid"/>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altLang="en-US" sz="1600" dirty="0">
                    <a:solidFill>
                      <a:schemeClr val="tx1"/>
                    </a:solidFill>
                    <a:sym typeface="+mn-ea"/>
                  </a:rPr>
                  <a:t>家具URDF数据</a:t>
                </a:r>
                <a:endParaRPr lang="en-US" altLang="en-US" sz="1600" dirty="0">
                  <a:ln>
                    <a:solidFill>
                      <a:schemeClr val="bg1">
                        <a:lumMod val="85000"/>
                      </a:schemeClr>
                    </a:solidFill>
                  </a:ln>
                  <a:solidFill>
                    <a:schemeClr val="tx1"/>
                  </a:solidFill>
                  <a:latin typeface="+mn-lt"/>
                  <a:ea typeface="+mn-ea"/>
                  <a:sym typeface="+mn-ea"/>
                </a:endParaRPr>
              </a:p>
            </p:txBody>
          </p:sp>
        </p:grpSp>
        <p:sp>
          <p:nvSpPr>
            <p:cNvPr id="145" name="Text Box 57"/>
            <p:cNvSpPr txBox="1"/>
            <p:nvPr/>
          </p:nvSpPr>
          <p:spPr>
            <a:xfrm>
              <a:off x="930" y="4911"/>
              <a:ext cx="2230" cy="1252"/>
            </a:xfrm>
            <a:prstGeom prst="rect">
              <a:avLst/>
            </a:prstGeom>
            <a:noFill/>
          </p:spPr>
          <p:txBody>
            <a:bodyPr wrap="square" rtlCol="0">
              <a:spAutoFit/>
            </a:bodyPr>
            <a:lstStyle/>
            <a:p>
              <a:pPr algn="ctr"/>
              <a:r>
                <a:rPr lang="en-US" altLang="zh-CN" sz="1600" dirty="0">
                  <a:latin typeface="+mn-lt"/>
                  <a:ea typeface="+mn-ea"/>
                  <a:sym typeface="+mn-ea"/>
                </a:rPr>
                <a:t>三维物理仿真</a:t>
              </a:r>
              <a:r>
                <a:rPr lang="zh-CN" altLang="en-US" sz="1600" dirty="0">
                  <a:latin typeface="+mn-lt"/>
                  <a:ea typeface="+mn-ea"/>
                  <a:sym typeface="+mn-ea"/>
                </a:rPr>
                <a:t>模型管理</a:t>
              </a:r>
              <a:endParaRPr lang="zh-CN" altLang="en-US" sz="1600" b="0" dirty="0">
                <a:solidFill>
                  <a:schemeClr val="bg1">
                    <a:lumMod val="50000"/>
                  </a:schemeClr>
                </a:solidFill>
              </a:endParaRPr>
            </a:p>
            <a:p>
              <a:endParaRPr lang="en-US" altLang="en-US" sz="1600" dirty="0">
                <a:latin typeface="+mn-lt"/>
                <a:ea typeface="+mn-ea"/>
              </a:endParaRPr>
            </a:p>
          </p:txBody>
        </p:sp>
      </p:grpSp>
      <p:sp>
        <p:nvSpPr>
          <p:cNvPr id="179" name="箭头: 右 178"/>
          <p:cNvSpPr/>
          <p:nvPr/>
        </p:nvSpPr>
        <p:spPr>
          <a:xfrm>
            <a:off x="2633345" y="3670300"/>
            <a:ext cx="434975" cy="248285"/>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8" name="Group 27"/>
          <p:cNvGrpSpPr/>
          <p:nvPr/>
        </p:nvGrpSpPr>
        <p:grpSpPr>
          <a:xfrm>
            <a:off x="3231515" y="2066925"/>
            <a:ext cx="3712210" cy="4034629"/>
            <a:chOff x="5141" y="1720"/>
            <a:chExt cx="6988" cy="8513"/>
          </a:xfrm>
        </p:grpSpPr>
        <p:grpSp>
          <p:nvGrpSpPr>
            <p:cNvPr id="22" name="Group 21"/>
            <p:cNvGrpSpPr/>
            <p:nvPr/>
          </p:nvGrpSpPr>
          <p:grpSpPr>
            <a:xfrm>
              <a:off x="5398" y="2544"/>
              <a:ext cx="6466" cy="3333"/>
              <a:chOff x="5595" y="6701"/>
              <a:chExt cx="6466" cy="3333"/>
            </a:xfrm>
          </p:grpSpPr>
          <p:sp>
            <p:nvSpPr>
              <p:cNvPr id="73" name="Rounded Rectangle 16"/>
              <p:cNvSpPr/>
              <p:nvPr/>
            </p:nvSpPr>
            <p:spPr>
              <a:xfrm>
                <a:off x="5595" y="6701"/>
                <a:ext cx="6466" cy="3333"/>
              </a:xfrm>
              <a:prstGeom prst="roundRect">
                <a:avLst/>
              </a:prstGeom>
              <a:noFill/>
              <a:ln w="15875" cmpd="sng">
                <a:solidFill>
                  <a:srgbClr val="002060"/>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pic>
            <p:nvPicPr>
              <p:cNvPr id="131" name="Picture 130" descr="Screenshot from 2021-12-03 13-29-16"/>
              <p:cNvPicPr>
                <a:picLocks noChangeAspect="1"/>
              </p:cNvPicPr>
              <p:nvPr/>
            </p:nvPicPr>
            <p:blipFill>
              <a:blip r:embed="rId5"/>
              <a:stretch>
                <a:fillRect/>
              </a:stretch>
            </p:blipFill>
            <p:spPr>
              <a:xfrm>
                <a:off x="7579" y="7379"/>
                <a:ext cx="2602" cy="2025"/>
              </a:xfrm>
              <a:prstGeom prst="rect">
                <a:avLst/>
              </a:prstGeom>
            </p:spPr>
          </p:pic>
          <p:sp>
            <p:nvSpPr>
              <p:cNvPr id="144" name="Text Box 18"/>
              <p:cNvSpPr txBox="1"/>
              <p:nvPr/>
            </p:nvSpPr>
            <p:spPr>
              <a:xfrm>
                <a:off x="5825" y="6812"/>
                <a:ext cx="6003" cy="647"/>
              </a:xfrm>
              <a:prstGeom prst="rect">
                <a:avLst/>
              </a:prstGeom>
              <a:noFill/>
            </p:spPr>
            <p:txBody>
              <a:bodyPr wrap="square" rtlCol="0">
                <a:spAutoFit/>
              </a:bodyPr>
              <a:lstStyle/>
              <a:p>
                <a:pPr algn="ctr"/>
                <a:r>
                  <a:rPr lang="en-US" altLang="en-US" sz="1400" dirty="0">
                    <a:latin typeface="+mn-lt"/>
                    <a:ea typeface="+mn-ea"/>
                    <a:sym typeface="+mn-ea"/>
                  </a:rPr>
                  <a:t>Gazebo机器人</a:t>
                </a:r>
                <a:endParaRPr lang="en-US" altLang="en-US" sz="1400" dirty="0">
                  <a:latin typeface="+mn-lt"/>
                  <a:ea typeface="+mn-ea"/>
                  <a:sym typeface="+mn-ea"/>
                </a:endParaRPr>
              </a:p>
            </p:txBody>
          </p:sp>
        </p:grpSp>
        <p:grpSp>
          <p:nvGrpSpPr>
            <p:cNvPr id="9" name="Group 8"/>
            <p:cNvGrpSpPr/>
            <p:nvPr/>
          </p:nvGrpSpPr>
          <p:grpSpPr>
            <a:xfrm>
              <a:off x="5396" y="6071"/>
              <a:ext cx="6466" cy="3793"/>
              <a:chOff x="6750" y="1543"/>
              <a:chExt cx="6466" cy="4266"/>
            </a:xfrm>
          </p:grpSpPr>
          <p:sp>
            <p:nvSpPr>
              <p:cNvPr id="17" name="Rounded Rectangle 8"/>
              <p:cNvSpPr/>
              <p:nvPr/>
            </p:nvSpPr>
            <p:spPr>
              <a:xfrm>
                <a:off x="6750" y="1543"/>
                <a:ext cx="6466" cy="4266"/>
              </a:xfrm>
              <a:prstGeom prst="roundRect">
                <a:avLst/>
              </a:prstGeom>
              <a:noFill/>
              <a:ln w="22225" cmpd="sng">
                <a:solidFill>
                  <a:srgbClr val="FFA662"/>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a:ln>
                    <a:solidFill>
                      <a:schemeClr val="bg1">
                        <a:lumMod val="85000"/>
                      </a:schemeClr>
                    </a:solidFill>
                  </a:ln>
                  <a:solidFill>
                    <a:schemeClr val="bg1"/>
                  </a:solidFill>
                  <a:latin typeface="+mj-lt"/>
                </a:endParaRPr>
              </a:p>
            </p:txBody>
          </p:sp>
          <p:sp>
            <p:nvSpPr>
              <p:cNvPr id="18" name="Text Box 9"/>
              <p:cNvSpPr txBox="1"/>
              <p:nvPr/>
            </p:nvSpPr>
            <p:spPr>
              <a:xfrm>
                <a:off x="7436" y="1634"/>
                <a:ext cx="5202" cy="800"/>
              </a:xfrm>
              <a:prstGeom prst="rect">
                <a:avLst/>
              </a:prstGeom>
              <a:solidFill>
                <a:schemeClr val="bg1"/>
              </a:solidFill>
            </p:spPr>
            <p:txBody>
              <a:bodyPr wrap="square" rtlCol="0">
                <a:spAutoFit/>
              </a:bodyPr>
              <a:p>
                <a:pPr algn="ctr"/>
                <a:r>
                  <a:rPr lang="en-US" altLang="en-US" sz="1600" dirty="0">
                    <a:latin typeface="+mn-lt"/>
                    <a:ea typeface="+mn-ea"/>
                  </a:rPr>
                  <a:t>Physx机械臂</a:t>
                </a:r>
                <a:endParaRPr lang="en-US" altLang="en-US" sz="1600" dirty="0">
                  <a:latin typeface="+mn-lt"/>
                  <a:ea typeface="+mn-ea"/>
                </a:endParaRPr>
              </a:p>
            </p:txBody>
          </p:sp>
        </p:grpSp>
        <p:pic>
          <p:nvPicPr>
            <p:cNvPr id="23" name="图片 135"/>
            <p:cNvPicPr>
              <a:picLocks noChangeAspect="1"/>
            </p:cNvPicPr>
            <p:nvPr/>
          </p:nvPicPr>
          <p:blipFill>
            <a:blip r:embed="rId6">
              <a:clrChange>
                <a:clrFrom>
                  <a:srgbClr val="A9B6CB"/>
                </a:clrFrom>
                <a:clrTo>
                  <a:srgbClr val="A9B6CB">
                    <a:alpha val="0"/>
                  </a:srgbClr>
                </a:clrTo>
              </a:clrChange>
            </a:blip>
            <a:stretch>
              <a:fillRect/>
            </a:stretch>
          </p:blipFill>
          <p:spPr>
            <a:xfrm>
              <a:off x="7465" y="6708"/>
              <a:ext cx="2327" cy="2977"/>
            </a:xfrm>
            <a:prstGeom prst="rect">
              <a:avLst/>
            </a:prstGeom>
          </p:spPr>
        </p:pic>
        <p:sp>
          <p:nvSpPr>
            <p:cNvPr id="24" name="Rounded Rectangle 14"/>
            <p:cNvSpPr/>
            <p:nvPr/>
          </p:nvSpPr>
          <p:spPr>
            <a:xfrm>
              <a:off x="5141" y="1720"/>
              <a:ext cx="6988" cy="8513"/>
            </a:xfrm>
            <a:prstGeom prst="roundRect">
              <a:avLst/>
            </a:prstGeom>
            <a:noFill/>
            <a:ln w="22225" cmpd="sng">
              <a:solidFill>
                <a:schemeClr val="accent3"/>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a:ln>
                  <a:solidFill>
                    <a:schemeClr val="bg1">
                      <a:lumMod val="85000"/>
                    </a:schemeClr>
                  </a:solidFill>
                </a:ln>
                <a:solidFill>
                  <a:schemeClr val="bg1"/>
                </a:solidFill>
                <a:latin typeface="+mj-lt"/>
              </a:endParaRPr>
            </a:p>
          </p:txBody>
        </p:sp>
        <p:sp>
          <p:nvSpPr>
            <p:cNvPr id="25" name="Text Box 28"/>
            <p:cNvSpPr txBox="1"/>
            <p:nvPr/>
          </p:nvSpPr>
          <p:spPr>
            <a:xfrm>
              <a:off x="7118" y="1830"/>
              <a:ext cx="3602" cy="711"/>
            </a:xfrm>
            <a:prstGeom prst="rect">
              <a:avLst/>
            </a:prstGeom>
            <a:noFill/>
          </p:spPr>
          <p:txBody>
            <a:bodyPr wrap="square" rtlCol="0">
              <a:spAutoFit/>
            </a:bodyPr>
            <a:p>
              <a:pPr algn="ctr"/>
              <a:r>
                <a:rPr lang="en-US" sz="1600" dirty="0">
                  <a:latin typeface="+mn-lt"/>
                  <a:ea typeface="+mn-ea"/>
                </a:rPr>
                <a:t>机器人仿真与控制</a:t>
              </a:r>
              <a:endParaRPr lang="en-US" sz="1600" dirty="0">
                <a:latin typeface="+mn-lt"/>
                <a:ea typeface="+mn-ea"/>
                <a:sym typeface="+mn-ea"/>
              </a:endParaRPr>
            </a:p>
          </p:txBody>
        </p:sp>
      </p:grpSp>
      <p:grpSp>
        <p:nvGrpSpPr>
          <p:cNvPr id="32" name="Group 31"/>
          <p:cNvGrpSpPr/>
          <p:nvPr/>
        </p:nvGrpSpPr>
        <p:grpSpPr>
          <a:xfrm>
            <a:off x="7991475" y="998855"/>
            <a:ext cx="2605405" cy="2006438"/>
            <a:chOff x="12585" y="1573"/>
            <a:chExt cx="4103" cy="3160"/>
          </a:xfrm>
        </p:grpSpPr>
        <p:sp>
          <p:nvSpPr>
            <p:cNvPr id="138" name="Text Box 29"/>
            <p:cNvSpPr txBox="1"/>
            <p:nvPr/>
          </p:nvSpPr>
          <p:spPr>
            <a:xfrm>
              <a:off x="13347" y="2601"/>
              <a:ext cx="2582" cy="531"/>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传感器ROS</a:t>
              </a:r>
              <a:r>
                <a:rPr lang="zh-CN" altLang="en-US" sz="1600" dirty="0">
                  <a:latin typeface="+mn-lt"/>
                  <a:ea typeface="+mn-ea"/>
                  <a:sym typeface="+mn-ea"/>
                </a:rPr>
                <a:t>接口</a:t>
              </a:r>
              <a:endParaRPr lang="en-US" altLang="en-US" sz="1600" dirty="0">
                <a:latin typeface="+mn-lt"/>
                <a:ea typeface="+mn-ea"/>
                <a:sym typeface="+mn-ea"/>
              </a:endParaRPr>
            </a:p>
          </p:txBody>
        </p:sp>
        <p:sp>
          <p:nvSpPr>
            <p:cNvPr id="139" name="Text Box 30"/>
            <p:cNvSpPr txBox="1"/>
            <p:nvPr/>
          </p:nvSpPr>
          <p:spPr>
            <a:xfrm>
              <a:off x="13347" y="3643"/>
              <a:ext cx="2579" cy="531"/>
            </a:xfrm>
            <a:prstGeom prst="rect">
              <a:avLst/>
            </a:prstGeom>
            <a:noFill/>
            <a:ln w="15875" cmpd="sng">
              <a:solidFill>
                <a:srgbClr val="026DB0"/>
              </a:solidFill>
              <a:prstDash val="solid"/>
            </a:ln>
          </p:spPr>
          <p:txBody>
            <a:bodyPr wrap="square" rtlCol="0">
              <a:spAutoFit/>
            </a:bodyPr>
            <a:lstStyle/>
            <a:p>
              <a:pPr algn="l"/>
              <a:r>
                <a:rPr lang="en-US" altLang="en-US" sz="1600" dirty="0" err="1">
                  <a:latin typeface="+mn-lt"/>
                  <a:ea typeface="+mn-ea"/>
                  <a:sym typeface="+mn-ea"/>
                </a:rPr>
                <a:t>控制器ROS接口</a:t>
              </a:r>
              <a:endParaRPr lang="en-US" altLang="en-US" sz="1600" dirty="0">
                <a:latin typeface="+mn-lt"/>
                <a:ea typeface="+mn-ea"/>
                <a:sym typeface="+mn-ea"/>
              </a:endParaRPr>
            </a:p>
          </p:txBody>
        </p:sp>
        <p:grpSp>
          <p:nvGrpSpPr>
            <p:cNvPr id="30" name="Group 29"/>
            <p:cNvGrpSpPr/>
            <p:nvPr/>
          </p:nvGrpSpPr>
          <p:grpSpPr>
            <a:xfrm>
              <a:off x="12585" y="1573"/>
              <a:ext cx="4103" cy="3160"/>
              <a:chOff x="12023" y="-1267"/>
              <a:chExt cx="4103" cy="5264"/>
            </a:xfrm>
          </p:grpSpPr>
          <p:sp>
            <p:nvSpPr>
              <p:cNvPr id="136" name="Rounded Rectangle 27"/>
              <p:cNvSpPr/>
              <p:nvPr/>
            </p:nvSpPr>
            <p:spPr>
              <a:xfrm>
                <a:off x="12023" y="-1267"/>
                <a:ext cx="4103" cy="5264"/>
              </a:xfrm>
              <a:prstGeom prst="roundRect">
                <a:avLst/>
              </a:prstGeom>
              <a:noFill/>
              <a:ln w="15875" cmpd="sng">
                <a:solidFill>
                  <a:schemeClr val="accent2">
                    <a:lumMod val="75000"/>
                  </a:schemeClr>
                </a:solidFill>
                <a:prstDash val="dash"/>
                <a:miter lim="800000"/>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US" altLang="en-US" sz="1600" dirty="0">
                  <a:solidFill>
                    <a:schemeClr val="tx1"/>
                  </a:solidFill>
                </a:endParaRPr>
              </a:p>
            </p:txBody>
          </p:sp>
          <p:sp>
            <p:nvSpPr>
              <p:cNvPr id="29" name="Text Box 28"/>
              <p:cNvSpPr txBox="1"/>
              <p:nvPr/>
            </p:nvSpPr>
            <p:spPr>
              <a:xfrm>
                <a:off x="12568" y="-995"/>
                <a:ext cx="3013" cy="885"/>
              </a:xfrm>
              <a:prstGeom prst="rect">
                <a:avLst/>
              </a:prstGeom>
              <a:noFill/>
            </p:spPr>
            <p:txBody>
              <a:bodyPr wrap="square" rtlCol="0">
                <a:spAutoFit/>
              </a:bodyPr>
              <a:p>
                <a:pPr algn="ctr"/>
                <a:r>
                  <a:rPr lang="en-US" altLang="en-US" sz="1600" dirty="0">
                    <a:latin typeface="+mn-lt"/>
                    <a:ea typeface="+mn-ea"/>
                  </a:rPr>
                  <a:t>物理仿真环境接口</a:t>
                </a:r>
                <a:endParaRPr lang="en-US" altLang="en-US" sz="1600" dirty="0">
                  <a:latin typeface="+mn-lt"/>
                  <a:ea typeface="+mn-ea"/>
                  <a:sym typeface="+mn-ea"/>
                </a:endParaRPr>
              </a:p>
            </p:txBody>
          </p:sp>
        </p:grpSp>
      </p:grpSp>
      <p:sp>
        <p:nvSpPr>
          <p:cNvPr id="31" name="箭头: 右 178"/>
          <p:cNvSpPr/>
          <p:nvPr/>
        </p:nvSpPr>
        <p:spPr>
          <a:xfrm>
            <a:off x="7249795" y="1818640"/>
            <a:ext cx="434975" cy="248285"/>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070" y="408373"/>
            <a:ext cx="1287262" cy="369332"/>
          </a:xfrm>
          <a:prstGeom prst="rect">
            <a:avLst/>
          </a:prstGeom>
          <a:noFill/>
        </p:spPr>
        <p:txBody>
          <a:bodyPr wrap="square" rtlCol="0">
            <a:spAutoFit/>
          </a:bodyPr>
          <a:lstStyle/>
          <a:p>
            <a:r>
              <a:rPr lang="zh-CN" altLang="en-US" dirty="0"/>
              <a:t>图</a:t>
            </a:r>
            <a:r>
              <a:rPr lang="en-US" altLang="zh-CN" dirty="0"/>
              <a:t>14</a:t>
            </a:r>
            <a:endParaRPr lang="zh-CN" altLang="en-US" dirty="0"/>
          </a:p>
        </p:txBody>
      </p:sp>
      <p:grpSp>
        <p:nvGrpSpPr>
          <p:cNvPr id="4" name="Group 3"/>
          <p:cNvGrpSpPr/>
          <p:nvPr/>
        </p:nvGrpSpPr>
        <p:grpSpPr>
          <a:xfrm>
            <a:off x="817245" y="1256030"/>
            <a:ext cx="10557510" cy="3663950"/>
            <a:chOff x="1287" y="1978"/>
            <a:chExt cx="16626" cy="5770"/>
          </a:xfrm>
        </p:grpSpPr>
        <p:sp>
          <p:nvSpPr>
            <p:cNvPr id="36" name="矩形: 圆角 35"/>
            <p:cNvSpPr/>
            <p:nvPr/>
          </p:nvSpPr>
          <p:spPr>
            <a:xfrm>
              <a:off x="9595" y="1978"/>
              <a:ext cx="8318" cy="577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9875" y="4479"/>
              <a:ext cx="1291" cy="7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决策</a:t>
              </a:r>
              <a:endParaRPr lang="zh-CN" altLang="en-US" sz="1400" dirty="0"/>
            </a:p>
          </p:txBody>
        </p:sp>
        <p:cxnSp>
          <p:nvCxnSpPr>
            <p:cNvPr id="59" name="直接连接符 58"/>
            <p:cNvCxnSpPr/>
            <p:nvPr/>
          </p:nvCxnSpPr>
          <p:spPr>
            <a:xfrm flipV="1">
              <a:off x="11381" y="4878"/>
              <a:ext cx="61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p:nvPr/>
          </p:nvPicPr>
          <p:blipFill rotWithShape="1">
            <a:blip r:embed="rId1"/>
            <a:srcRect/>
            <a:stretch>
              <a:fillRect/>
            </a:stretch>
          </p:blipFill>
          <p:spPr>
            <a:xfrm>
              <a:off x="12379" y="2691"/>
              <a:ext cx="861" cy="1038"/>
            </a:xfrm>
            <a:prstGeom prst="rect">
              <a:avLst/>
            </a:prstGeom>
            <a:ln w="3175">
              <a:solidFill>
                <a:schemeClr val="tx1"/>
              </a:solidFill>
            </a:ln>
          </p:spPr>
        </p:pic>
        <p:sp>
          <p:nvSpPr>
            <p:cNvPr id="63" name="矩形: 圆角 62"/>
            <p:cNvSpPr/>
            <p:nvPr/>
          </p:nvSpPr>
          <p:spPr>
            <a:xfrm>
              <a:off x="11236" y="2386"/>
              <a:ext cx="905" cy="20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t>机械臂</a:t>
              </a:r>
              <a:endParaRPr lang="en-US" altLang="zh-CN" sz="1400" dirty="0"/>
            </a:p>
            <a:p>
              <a:pPr algn="ctr"/>
              <a:r>
                <a:rPr lang="zh-CN" altLang="en-US" sz="1400" dirty="0"/>
                <a:t>自主操作</a:t>
              </a:r>
              <a:endParaRPr lang="zh-CN" altLang="en-US" sz="1400" dirty="0"/>
            </a:p>
          </p:txBody>
        </p:sp>
        <p:sp>
          <p:nvSpPr>
            <p:cNvPr id="90" name="椭圆 89"/>
            <p:cNvSpPr>
              <a:spLocks noChangeAspect="1"/>
            </p:cNvSpPr>
            <p:nvPr/>
          </p:nvSpPr>
          <p:spPr>
            <a:xfrm>
              <a:off x="13949" y="2840"/>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13949" y="3209"/>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14560" y="3760"/>
              <a:ext cx="179" cy="182"/>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13949" y="3578"/>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14560" y="2653"/>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14560" y="3022"/>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14560" y="3391"/>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15166" y="2840"/>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15166" y="3209"/>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15166" y="3578"/>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箭头连接符 99"/>
            <p:cNvCxnSpPr>
              <a:stCxn id="90" idx="6"/>
              <a:endCxn id="94" idx="2"/>
            </p:cNvCxnSpPr>
            <p:nvPr/>
          </p:nvCxnSpPr>
          <p:spPr>
            <a:xfrm flipV="1">
              <a:off x="14128" y="2742"/>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0" idx="6"/>
              <a:endCxn id="95" idx="2"/>
            </p:cNvCxnSpPr>
            <p:nvPr/>
          </p:nvCxnSpPr>
          <p:spPr>
            <a:xfrm>
              <a:off x="14128" y="2931"/>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0" idx="6"/>
              <a:endCxn id="96" idx="2"/>
            </p:cNvCxnSpPr>
            <p:nvPr/>
          </p:nvCxnSpPr>
          <p:spPr>
            <a:xfrm>
              <a:off x="14128" y="2931"/>
              <a:ext cx="432" cy="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0" idx="6"/>
              <a:endCxn id="92" idx="2"/>
            </p:cNvCxnSpPr>
            <p:nvPr/>
          </p:nvCxnSpPr>
          <p:spPr>
            <a:xfrm>
              <a:off x="14128" y="2931"/>
              <a:ext cx="432" cy="92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91" idx="6"/>
              <a:endCxn id="94" idx="2"/>
            </p:cNvCxnSpPr>
            <p:nvPr/>
          </p:nvCxnSpPr>
          <p:spPr>
            <a:xfrm flipV="1">
              <a:off x="14128" y="2742"/>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1" idx="6"/>
              <a:endCxn id="95" idx="2"/>
            </p:cNvCxnSpPr>
            <p:nvPr/>
          </p:nvCxnSpPr>
          <p:spPr>
            <a:xfrm flipV="1">
              <a:off x="14128" y="3111"/>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1" idx="6"/>
              <a:endCxn id="96" idx="2"/>
            </p:cNvCxnSpPr>
            <p:nvPr/>
          </p:nvCxnSpPr>
          <p:spPr>
            <a:xfrm>
              <a:off x="14128" y="3300"/>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91" idx="6"/>
              <a:endCxn id="92" idx="2"/>
            </p:cNvCxnSpPr>
            <p:nvPr/>
          </p:nvCxnSpPr>
          <p:spPr>
            <a:xfrm>
              <a:off x="14128" y="3300"/>
              <a:ext cx="432" cy="55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93" idx="6"/>
              <a:endCxn id="94" idx="2"/>
            </p:cNvCxnSpPr>
            <p:nvPr/>
          </p:nvCxnSpPr>
          <p:spPr>
            <a:xfrm flipV="1">
              <a:off x="14128" y="2742"/>
              <a:ext cx="432" cy="9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93" idx="6"/>
              <a:endCxn id="95" idx="2"/>
            </p:cNvCxnSpPr>
            <p:nvPr/>
          </p:nvCxnSpPr>
          <p:spPr>
            <a:xfrm flipV="1">
              <a:off x="14128" y="3111"/>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93" idx="6"/>
              <a:endCxn id="96" idx="2"/>
            </p:cNvCxnSpPr>
            <p:nvPr/>
          </p:nvCxnSpPr>
          <p:spPr>
            <a:xfrm flipV="1">
              <a:off x="14128" y="3480"/>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93" idx="6"/>
              <a:endCxn id="92" idx="2"/>
            </p:cNvCxnSpPr>
            <p:nvPr/>
          </p:nvCxnSpPr>
          <p:spPr>
            <a:xfrm>
              <a:off x="14128" y="3669"/>
              <a:ext cx="432" cy="18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94" idx="6"/>
              <a:endCxn id="97" idx="2"/>
            </p:cNvCxnSpPr>
            <p:nvPr/>
          </p:nvCxnSpPr>
          <p:spPr>
            <a:xfrm>
              <a:off x="14734" y="2742"/>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94" idx="6"/>
              <a:endCxn id="98" idx="2"/>
            </p:cNvCxnSpPr>
            <p:nvPr/>
          </p:nvCxnSpPr>
          <p:spPr>
            <a:xfrm>
              <a:off x="14734" y="2742"/>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94" idx="6"/>
              <a:endCxn id="99" idx="2"/>
            </p:cNvCxnSpPr>
            <p:nvPr/>
          </p:nvCxnSpPr>
          <p:spPr>
            <a:xfrm>
              <a:off x="14734" y="2742"/>
              <a:ext cx="432" cy="9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95" idx="6"/>
              <a:endCxn id="97" idx="2"/>
            </p:cNvCxnSpPr>
            <p:nvPr/>
          </p:nvCxnSpPr>
          <p:spPr>
            <a:xfrm flipV="1">
              <a:off x="14734" y="2931"/>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stCxn id="95" idx="6"/>
              <a:endCxn id="98" idx="2"/>
            </p:cNvCxnSpPr>
            <p:nvPr/>
          </p:nvCxnSpPr>
          <p:spPr>
            <a:xfrm>
              <a:off x="14734" y="3111"/>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95" idx="6"/>
              <a:endCxn id="99" idx="2"/>
            </p:cNvCxnSpPr>
            <p:nvPr/>
          </p:nvCxnSpPr>
          <p:spPr>
            <a:xfrm>
              <a:off x="14734" y="3111"/>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96" idx="6"/>
              <a:endCxn id="97" idx="2"/>
            </p:cNvCxnSpPr>
            <p:nvPr/>
          </p:nvCxnSpPr>
          <p:spPr>
            <a:xfrm flipV="1">
              <a:off x="14734" y="2931"/>
              <a:ext cx="432" cy="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96" idx="6"/>
              <a:endCxn id="98" idx="2"/>
            </p:cNvCxnSpPr>
            <p:nvPr/>
          </p:nvCxnSpPr>
          <p:spPr>
            <a:xfrm flipV="1">
              <a:off x="14734" y="3300"/>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92" idx="6"/>
              <a:endCxn id="97" idx="2"/>
            </p:cNvCxnSpPr>
            <p:nvPr/>
          </p:nvCxnSpPr>
          <p:spPr>
            <a:xfrm flipV="1">
              <a:off x="14738" y="2931"/>
              <a:ext cx="428" cy="92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92" idx="6"/>
              <a:endCxn id="98" idx="2"/>
            </p:cNvCxnSpPr>
            <p:nvPr/>
          </p:nvCxnSpPr>
          <p:spPr>
            <a:xfrm flipV="1">
              <a:off x="14738" y="3300"/>
              <a:ext cx="428" cy="55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92" idx="6"/>
              <a:endCxn id="99" idx="2"/>
            </p:cNvCxnSpPr>
            <p:nvPr/>
          </p:nvCxnSpPr>
          <p:spPr>
            <a:xfrm flipV="1">
              <a:off x="14738" y="3669"/>
              <a:ext cx="428" cy="18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96" idx="6"/>
              <a:endCxn id="99" idx="2"/>
            </p:cNvCxnSpPr>
            <p:nvPr/>
          </p:nvCxnSpPr>
          <p:spPr>
            <a:xfrm>
              <a:off x="14734" y="3480"/>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2">
              <a:clrChange>
                <a:clrFrom>
                  <a:srgbClr val="A9B6CB"/>
                </a:clrFrom>
                <a:clrTo>
                  <a:srgbClr val="A9B6CB">
                    <a:alpha val="0"/>
                  </a:srgbClr>
                </a:clrTo>
              </a:clrChange>
            </a:blip>
            <a:stretch>
              <a:fillRect/>
            </a:stretch>
          </p:blipFill>
          <p:spPr>
            <a:xfrm>
              <a:off x="15886" y="2558"/>
              <a:ext cx="1583" cy="1607"/>
            </a:xfrm>
            <a:prstGeom prst="rect">
              <a:avLst/>
            </a:prstGeom>
          </p:spPr>
        </p:pic>
        <p:sp>
          <p:nvSpPr>
            <p:cNvPr id="124" name="椭圆 123"/>
            <p:cNvSpPr/>
            <p:nvPr/>
          </p:nvSpPr>
          <p:spPr>
            <a:xfrm>
              <a:off x="16497" y="292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6731" y="2792"/>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16945" y="268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17188" y="272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7003" y="360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16993" y="3868"/>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p:cNvSpPr txBox="1"/>
            <p:nvPr/>
          </p:nvSpPr>
          <p:spPr>
            <a:xfrm>
              <a:off x="12173" y="4105"/>
              <a:ext cx="1269" cy="436"/>
            </a:xfrm>
            <a:prstGeom prst="rect">
              <a:avLst/>
            </a:prstGeom>
            <a:noFill/>
          </p:spPr>
          <p:txBody>
            <a:bodyPr wrap="square" rtlCol="0">
              <a:spAutoFit/>
            </a:bodyPr>
            <a:lstStyle/>
            <a:p>
              <a:pPr algn="ctr"/>
              <a:r>
                <a:rPr lang="zh-CN" altLang="en-US" sz="1200" dirty="0"/>
                <a:t>深度图</a:t>
              </a:r>
              <a:endParaRPr lang="zh-CN" altLang="en-US" sz="1200" dirty="0"/>
            </a:p>
          </p:txBody>
        </p:sp>
        <p:sp>
          <p:nvSpPr>
            <p:cNvPr id="144" name="文本框 143"/>
            <p:cNvSpPr txBox="1"/>
            <p:nvPr/>
          </p:nvSpPr>
          <p:spPr>
            <a:xfrm>
              <a:off x="13815" y="3972"/>
              <a:ext cx="1667" cy="727"/>
            </a:xfrm>
            <a:prstGeom prst="rect">
              <a:avLst/>
            </a:prstGeom>
            <a:noFill/>
          </p:spPr>
          <p:txBody>
            <a:bodyPr wrap="square" rtlCol="0">
              <a:spAutoFit/>
            </a:bodyPr>
            <a:lstStyle/>
            <a:p>
              <a:pPr algn="ctr"/>
              <a:r>
                <a:rPr lang="zh-CN" altLang="en-US" sz="1200" dirty="0">
                  <a:sym typeface="+mn-ea"/>
                </a:rPr>
                <a:t>视觉识别</a:t>
              </a:r>
              <a:endParaRPr lang="en-US" altLang="zh-CN" sz="1200" dirty="0">
                <a:sym typeface="+mn-ea"/>
              </a:endParaRPr>
            </a:p>
            <a:p>
              <a:pPr algn="ctr"/>
              <a:r>
                <a:rPr lang="zh-CN" altLang="en-US" sz="1200" dirty="0">
                  <a:sym typeface="+mn-ea"/>
                </a:rPr>
                <a:t>伺服算法</a:t>
              </a:r>
              <a:endParaRPr lang="zh-CN" altLang="en-US" sz="1200" dirty="0"/>
            </a:p>
          </p:txBody>
        </p:sp>
        <p:sp>
          <p:nvSpPr>
            <p:cNvPr id="145" name="文本框 144"/>
            <p:cNvSpPr txBox="1"/>
            <p:nvPr/>
          </p:nvSpPr>
          <p:spPr>
            <a:xfrm>
              <a:off x="15865" y="3982"/>
              <a:ext cx="1667" cy="727"/>
            </a:xfrm>
            <a:prstGeom prst="rect">
              <a:avLst/>
            </a:prstGeom>
            <a:noFill/>
          </p:spPr>
          <p:txBody>
            <a:bodyPr wrap="square" rtlCol="0">
              <a:spAutoFit/>
            </a:bodyPr>
            <a:lstStyle/>
            <a:p>
              <a:pPr algn="ctr"/>
              <a:r>
                <a:rPr lang="zh-CN" altLang="en-US" sz="1200" dirty="0">
                  <a:sym typeface="+mn-ea"/>
                </a:rPr>
                <a:t>六自由度</a:t>
              </a:r>
              <a:endParaRPr lang="en-US" altLang="zh-CN" sz="1200" dirty="0">
                <a:sym typeface="+mn-ea"/>
              </a:endParaRPr>
            </a:p>
            <a:p>
              <a:pPr algn="ctr"/>
              <a:r>
                <a:rPr lang="zh-CN" altLang="en-US" sz="1200" dirty="0">
                  <a:sym typeface="+mn-ea"/>
                </a:rPr>
                <a:t>参数</a:t>
              </a:r>
              <a:endParaRPr lang="zh-CN" altLang="en-US" sz="1200" dirty="0"/>
            </a:p>
          </p:txBody>
        </p:sp>
        <p:cxnSp>
          <p:nvCxnSpPr>
            <p:cNvPr id="146" name="直接箭头连接符 145"/>
            <p:cNvCxnSpPr/>
            <p:nvPr/>
          </p:nvCxnSpPr>
          <p:spPr>
            <a:xfrm flipV="1">
              <a:off x="13397" y="3299"/>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15574" y="3297"/>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圆角 63"/>
            <p:cNvSpPr/>
            <p:nvPr/>
          </p:nvSpPr>
          <p:spPr>
            <a:xfrm>
              <a:off x="11239" y="5210"/>
              <a:ext cx="905" cy="20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t>数据手套</a:t>
              </a:r>
              <a:endParaRPr lang="en-US" altLang="zh-CN" sz="1400" dirty="0"/>
            </a:p>
            <a:p>
              <a:pPr algn="ctr"/>
              <a:r>
                <a:rPr lang="zh-CN" altLang="en-US" sz="1400" dirty="0"/>
                <a:t>辅助操作</a:t>
              </a:r>
              <a:endParaRPr lang="zh-CN" altLang="en-US" sz="1400" dirty="0"/>
            </a:p>
          </p:txBody>
        </p:sp>
        <p:pic>
          <p:nvPicPr>
            <p:cNvPr id="68" name="Picture 54" descr="Screenshot from 2020-12-15 12-30-34"/>
            <p:cNvPicPr>
              <a:picLocks noChangeAspect="1"/>
            </p:cNvPicPr>
            <p:nvPr/>
          </p:nvPicPr>
          <p:blipFill rotWithShape="1">
            <a:blip r:embed="rId3"/>
            <a:srcRect/>
            <a:stretch>
              <a:fillRect/>
            </a:stretch>
          </p:blipFill>
          <p:spPr>
            <a:xfrm>
              <a:off x="12475" y="5210"/>
              <a:ext cx="905" cy="960"/>
            </a:xfrm>
            <a:prstGeom prst="rect">
              <a:avLst/>
            </a:prstGeom>
            <a:ln w="6350" cmpd="sng">
              <a:solidFill>
                <a:schemeClr val="tx1"/>
              </a:solidFill>
              <a:prstDash val="solid"/>
            </a:ln>
          </p:spPr>
        </p:pic>
        <p:pic>
          <p:nvPicPr>
            <p:cNvPr id="69" name="Picture 54" descr="Screenshot from 2020-12-15 12-30-34"/>
            <p:cNvPicPr>
              <a:picLocks noChangeAspect="1"/>
            </p:cNvPicPr>
            <p:nvPr/>
          </p:nvPicPr>
          <p:blipFill rotWithShape="1">
            <a:blip r:embed="rId4"/>
            <a:srcRect/>
            <a:stretch>
              <a:fillRect/>
            </a:stretch>
          </p:blipFill>
          <p:spPr>
            <a:xfrm>
              <a:off x="12475" y="6295"/>
              <a:ext cx="905" cy="960"/>
            </a:xfrm>
            <a:prstGeom prst="rect">
              <a:avLst/>
            </a:prstGeom>
            <a:ln w="6350" cmpd="sng">
              <a:solidFill>
                <a:schemeClr val="tx1"/>
              </a:solidFill>
              <a:prstDash val="solid"/>
            </a:ln>
          </p:spPr>
        </p:pic>
        <p:sp>
          <p:nvSpPr>
            <p:cNvPr id="155" name="椭圆 154"/>
            <p:cNvSpPr/>
            <p:nvPr/>
          </p:nvSpPr>
          <p:spPr>
            <a:xfrm>
              <a:off x="12997" y="6869"/>
              <a:ext cx="110" cy="122"/>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a:off x="13052" y="6384"/>
              <a:ext cx="110" cy="122"/>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2772" y="6424"/>
              <a:ext cx="110" cy="122"/>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3062" y="6674"/>
              <a:ext cx="110" cy="122"/>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6" name="图片 135"/>
            <p:cNvPicPr>
              <a:picLocks noChangeAspect="1"/>
            </p:cNvPicPr>
            <p:nvPr/>
          </p:nvPicPr>
          <p:blipFill>
            <a:blip r:embed="rId2">
              <a:clrChange>
                <a:clrFrom>
                  <a:srgbClr val="A9B6CB"/>
                </a:clrFrom>
                <a:clrTo>
                  <a:srgbClr val="A9B6CB">
                    <a:alpha val="0"/>
                  </a:srgbClr>
                </a:clrTo>
              </a:clrChange>
            </a:blip>
            <a:stretch>
              <a:fillRect/>
            </a:stretch>
          </p:blipFill>
          <p:spPr>
            <a:xfrm>
              <a:off x="13762" y="5497"/>
              <a:ext cx="1583" cy="1607"/>
            </a:xfrm>
            <a:prstGeom prst="rect">
              <a:avLst/>
            </a:prstGeom>
          </p:spPr>
        </p:pic>
        <p:sp>
          <p:nvSpPr>
            <p:cNvPr id="154" name="椭圆 153"/>
            <p:cNvSpPr/>
            <p:nvPr/>
          </p:nvSpPr>
          <p:spPr>
            <a:xfrm>
              <a:off x="14179" y="587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任意多边形: 形状 1034"/>
            <p:cNvSpPr/>
            <p:nvPr/>
          </p:nvSpPr>
          <p:spPr>
            <a:xfrm>
              <a:off x="14296" y="5969"/>
              <a:ext cx="587" cy="902"/>
            </a:xfrm>
            <a:custGeom>
              <a:avLst/>
              <a:gdLst>
                <a:gd name="connsiteX0" fmla="*/ 0 w 372875"/>
                <a:gd name="connsiteY0" fmla="*/ 157038 h 572674"/>
                <a:gd name="connsiteX1" fmla="*/ 221672 w 372875"/>
                <a:gd name="connsiteY1" fmla="*/ 110856 h 572674"/>
                <a:gd name="connsiteX2" fmla="*/ 350982 w 372875"/>
                <a:gd name="connsiteY2" fmla="*/ 20 h 572674"/>
                <a:gd name="connsiteX3" fmla="*/ 369454 w 372875"/>
                <a:gd name="connsiteY3" fmla="*/ 120092 h 572674"/>
                <a:gd name="connsiteX4" fmla="*/ 314036 w 372875"/>
                <a:gd name="connsiteY4" fmla="*/ 304820 h 572674"/>
                <a:gd name="connsiteX5" fmla="*/ 314036 w 372875"/>
                <a:gd name="connsiteY5" fmla="*/ 471074 h 572674"/>
                <a:gd name="connsiteX6" fmla="*/ 332509 w 372875"/>
                <a:gd name="connsiteY6" fmla="*/ 572674 h 57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875" h="572674">
                  <a:moveTo>
                    <a:pt x="0" y="157038"/>
                  </a:moveTo>
                  <a:cubicBezTo>
                    <a:pt x="81587" y="147032"/>
                    <a:pt x="163175" y="137026"/>
                    <a:pt x="221672" y="110856"/>
                  </a:cubicBezTo>
                  <a:cubicBezTo>
                    <a:pt x="280169" y="84686"/>
                    <a:pt x="326352" y="-1519"/>
                    <a:pt x="350982" y="20"/>
                  </a:cubicBezTo>
                  <a:cubicBezTo>
                    <a:pt x="375612" y="1559"/>
                    <a:pt x="375612" y="69292"/>
                    <a:pt x="369454" y="120092"/>
                  </a:cubicBezTo>
                  <a:cubicBezTo>
                    <a:pt x="363296" y="170892"/>
                    <a:pt x="323272" y="246323"/>
                    <a:pt x="314036" y="304820"/>
                  </a:cubicBezTo>
                  <a:cubicBezTo>
                    <a:pt x="304800" y="363317"/>
                    <a:pt x="310957" y="426432"/>
                    <a:pt x="314036" y="471074"/>
                  </a:cubicBezTo>
                  <a:cubicBezTo>
                    <a:pt x="317115" y="515716"/>
                    <a:pt x="324812" y="544195"/>
                    <a:pt x="332509" y="572674"/>
                  </a:cubicBezTo>
                </a:path>
              </a:pathLst>
            </a:custGeom>
            <a:noFill/>
            <a:ln w="2857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8" name="Picture 27" descr="rgb_21623"/>
            <p:cNvPicPr>
              <a:picLocks noChangeAspect="1"/>
            </p:cNvPicPr>
            <p:nvPr/>
          </p:nvPicPr>
          <p:blipFill rotWithShape="1">
            <a:blip r:embed="rId5"/>
            <a:srcRect/>
            <a:stretch>
              <a:fillRect/>
            </a:stretch>
          </p:blipFill>
          <p:spPr>
            <a:xfrm>
              <a:off x="15858" y="5358"/>
              <a:ext cx="1207" cy="1578"/>
            </a:xfrm>
            <a:prstGeom prst="rect">
              <a:avLst/>
            </a:prstGeom>
            <a:ln w="6350">
              <a:solidFill>
                <a:schemeClr val="tx1"/>
              </a:solidFill>
            </a:ln>
          </p:spPr>
        </p:pic>
        <p:pic>
          <p:nvPicPr>
            <p:cNvPr id="169" name="Picture 26" descr="rgb_21281"/>
            <p:cNvPicPr>
              <a:picLocks noChangeAspect="1"/>
            </p:cNvPicPr>
            <p:nvPr/>
          </p:nvPicPr>
          <p:blipFill rotWithShape="1">
            <a:blip r:embed="rId6"/>
            <a:srcRect/>
            <a:stretch>
              <a:fillRect/>
            </a:stretch>
          </p:blipFill>
          <p:spPr>
            <a:xfrm>
              <a:off x="16023" y="5447"/>
              <a:ext cx="1207" cy="1591"/>
            </a:xfrm>
            <a:prstGeom prst="rect">
              <a:avLst/>
            </a:prstGeom>
            <a:ln w="6350">
              <a:solidFill>
                <a:schemeClr val="tx1"/>
              </a:solidFill>
            </a:ln>
          </p:spPr>
        </p:pic>
        <p:pic>
          <p:nvPicPr>
            <p:cNvPr id="170" name="Picture 27" descr="rgb_21623"/>
            <p:cNvPicPr>
              <a:picLocks noChangeAspect="1"/>
            </p:cNvPicPr>
            <p:nvPr/>
          </p:nvPicPr>
          <p:blipFill rotWithShape="1">
            <a:blip r:embed="rId5"/>
            <a:srcRect/>
            <a:stretch>
              <a:fillRect/>
            </a:stretch>
          </p:blipFill>
          <p:spPr>
            <a:xfrm>
              <a:off x="16172" y="5539"/>
              <a:ext cx="1207" cy="1578"/>
            </a:xfrm>
            <a:prstGeom prst="rect">
              <a:avLst/>
            </a:prstGeom>
            <a:ln w="6350">
              <a:solidFill>
                <a:schemeClr val="tx1"/>
              </a:solidFill>
            </a:ln>
          </p:spPr>
        </p:pic>
        <p:pic>
          <p:nvPicPr>
            <p:cNvPr id="171" name="Picture 26" descr="rgb_21281"/>
            <p:cNvPicPr>
              <a:picLocks noChangeAspect="1"/>
            </p:cNvPicPr>
            <p:nvPr/>
          </p:nvPicPr>
          <p:blipFill rotWithShape="1">
            <a:blip r:embed="rId6"/>
            <a:srcRect/>
            <a:stretch>
              <a:fillRect/>
            </a:stretch>
          </p:blipFill>
          <p:spPr>
            <a:xfrm>
              <a:off x="16336" y="5629"/>
              <a:ext cx="1207" cy="1591"/>
            </a:xfrm>
            <a:prstGeom prst="rect">
              <a:avLst/>
            </a:prstGeom>
            <a:ln w="6350">
              <a:solidFill>
                <a:schemeClr val="tx1"/>
              </a:solidFill>
            </a:ln>
          </p:spPr>
        </p:pic>
        <p:cxnSp>
          <p:nvCxnSpPr>
            <p:cNvPr id="174" name="直接箭头连接符 173"/>
            <p:cNvCxnSpPr/>
            <p:nvPr/>
          </p:nvCxnSpPr>
          <p:spPr>
            <a:xfrm flipV="1">
              <a:off x="13552" y="6261"/>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flipV="1">
              <a:off x="15292" y="6248"/>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12293" y="7267"/>
              <a:ext cx="1269" cy="436"/>
            </a:xfrm>
            <a:prstGeom prst="rect">
              <a:avLst/>
            </a:prstGeom>
            <a:noFill/>
          </p:spPr>
          <p:txBody>
            <a:bodyPr wrap="square" rtlCol="0">
              <a:spAutoFit/>
            </a:bodyPr>
            <a:lstStyle/>
            <a:p>
              <a:pPr algn="ctr"/>
              <a:r>
                <a:rPr lang="zh-CN" altLang="en-US" sz="1200" dirty="0"/>
                <a:t>数据手套</a:t>
              </a:r>
              <a:endParaRPr lang="zh-CN" altLang="en-US" sz="1200" dirty="0"/>
            </a:p>
          </p:txBody>
        </p:sp>
        <p:sp>
          <p:nvSpPr>
            <p:cNvPr id="177" name="文本框 176"/>
            <p:cNvSpPr txBox="1"/>
            <p:nvPr/>
          </p:nvSpPr>
          <p:spPr>
            <a:xfrm>
              <a:off x="13977" y="7274"/>
              <a:ext cx="1269" cy="436"/>
            </a:xfrm>
            <a:prstGeom prst="rect">
              <a:avLst/>
            </a:prstGeom>
            <a:noFill/>
          </p:spPr>
          <p:txBody>
            <a:bodyPr wrap="square" rtlCol="0">
              <a:spAutoFit/>
            </a:bodyPr>
            <a:lstStyle/>
            <a:p>
              <a:pPr algn="ctr"/>
              <a:r>
                <a:rPr lang="zh-CN" altLang="en-US" sz="1200" dirty="0"/>
                <a:t>参数控制</a:t>
              </a:r>
              <a:endParaRPr lang="zh-CN" altLang="en-US" sz="1200" dirty="0"/>
            </a:p>
          </p:txBody>
        </p:sp>
        <p:sp>
          <p:nvSpPr>
            <p:cNvPr id="178" name="文本框 177"/>
            <p:cNvSpPr txBox="1"/>
            <p:nvPr/>
          </p:nvSpPr>
          <p:spPr>
            <a:xfrm>
              <a:off x="16055" y="7281"/>
              <a:ext cx="1269" cy="436"/>
            </a:xfrm>
            <a:prstGeom prst="rect">
              <a:avLst/>
            </a:prstGeom>
            <a:noFill/>
          </p:spPr>
          <p:txBody>
            <a:bodyPr wrap="square" rtlCol="0">
              <a:spAutoFit/>
            </a:bodyPr>
            <a:lstStyle/>
            <a:p>
              <a:pPr algn="ctr"/>
              <a:r>
                <a:rPr lang="zh-CN" altLang="en-US" sz="1200" dirty="0"/>
                <a:t>数据采集</a:t>
              </a:r>
              <a:endParaRPr lang="zh-CN" altLang="en-US" sz="1200" dirty="0"/>
            </a:p>
          </p:txBody>
        </p:sp>
        <p:sp>
          <p:nvSpPr>
            <p:cNvPr id="179" name="箭头: 右 178"/>
            <p:cNvSpPr/>
            <p:nvPr/>
          </p:nvSpPr>
          <p:spPr>
            <a:xfrm>
              <a:off x="8585" y="4626"/>
              <a:ext cx="685" cy="391"/>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箭头: 右 179"/>
            <p:cNvSpPr/>
            <p:nvPr/>
          </p:nvSpPr>
          <p:spPr>
            <a:xfrm rot="10800000">
              <a:off x="8511" y="6233"/>
              <a:ext cx="685" cy="391"/>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63" y="7264"/>
              <a:ext cx="6683" cy="485"/>
            </a:xfrm>
            <a:prstGeom prst="rect">
              <a:avLst/>
            </a:prstGeom>
            <a:noFill/>
          </p:spPr>
          <p:txBody>
            <a:bodyPr wrap="square" rtlCol="0">
              <a:spAutoFit/>
            </a:bodyPr>
            <a:lstStyle/>
            <a:p>
              <a:pPr algn="ctr"/>
              <a:r>
                <a:rPr lang="zh-CN" altLang="en-US" sz="1400" dirty="0"/>
                <a:t>三维物理仿真环境</a:t>
              </a:r>
              <a:endParaRPr lang="zh-CN" altLang="en-US" sz="1400" dirty="0"/>
            </a:p>
          </p:txBody>
        </p:sp>
        <p:sp>
          <p:nvSpPr>
            <p:cNvPr id="9" name="矩形: 圆角 8"/>
            <p:cNvSpPr/>
            <p:nvPr/>
          </p:nvSpPr>
          <p:spPr>
            <a:xfrm>
              <a:off x="1287" y="1978"/>
              <a:ext cx="6835" cy="577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519" y="6090"/>
              <a:ext cx="1272" cy="7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控制</a:t>
              </a:r>
              <a:endParaRPr lang="zh-CN" altLang="en-US" sz="1400" dirty="0"/>
            </a:p>
          </p:txBody>
        </p:sp>
        <p:pic>
          <p:nvPicPr>
            <p:cNvPr id="34" name="Picture 31" descr="rgb_22353"/>
            <p:cNvPicPr>
              <a:picLocks noChangeAspect="1"/>
            </p:cNvPicPr>
            <p:nvPr/>
          </p:nvPicPr>
          <p:blipFill rotWithShape="1">
            <a:blip r:embed="rId7"/>
            <a:srcRect/>
            <a:stretch>
              <a:fillRect/>
            </a:stretch>
          </p:blipFill>
          <p:spPr>
            <a:xfrm>
              <a:off x="4060" y="5615"/>
              <a:ext cx="2365" cy="1579"/>
            </a:xfrm>
            <a:prstGeom prst="rect">
              <a:avLst/>
            </a:prstGeom>
            <a:ln w="6350">
              <a:solidFill>
                <a:schemeClr val="tx1"/>
              </a:solidFill>
            </a:ln>
          </p:spPr>
        </p:pic>
        <p:pic>
          <p:nvPicPr>
            <p:cNvPr id="33" name="Picture 30" descr="rgb_22220"/>
            <p:cNvPicPr>
              <a:picLocks noChangeAspect="1"/>
            </p:cNvPicPr>
            <p:nvPr/>
          </p:nvPicPr>
          <p:blipFill rotWithShape="1">
            <a:blip r:embed="rId8"/>
            <a:srcRect/>
            <a:stretch>
              <a:fillRect/>
            </a:stretch>
          </p:blipFill>
          <p:spPr>
            <a:xfrm>
              <a:off x="2944" y="5628"/>
              <a:ext cx="2346" cy="1566"/>
            </a:xfrm>
            <a:prstGeom prst="rect">
              <a:avLst/>
            </a:prstGeom>
            <a:ln w="6350">
              <a:solidFill>
                <a:schemeClr val="tx1"/>
              </a:solidFill>
            </a:ln>
          </p:spPr>
        </p:pic>
        <p:pic>
          <p:nvPicPr>
            <p:cNvPr id="32" name="Picture 27" descr="rgb_21623"/>
            <p:cNvPicPr>
              <a:picLocks noChangeAspect="1"/>
            </p:cNvPicPr>
            <p:nvPr/>
          </p:nvPicPr>
          <p:blipFill rotWithShape="1">
            <a:blip r:embed="rId9"/>
            <a:srcRect/>
            <a:stretch>
              <a:fillRect/>
            </a:stretch>
          </p:blipFill>
          <p:spPr>
            <a:xfrm>
              <a:off x="1715" y="5615"/>
              <a:ext cx="2365" cy="1579"/>
            </a:xfrm>
            <a:prstGeom prst="rect">
              <a:avLst/>
            </a:prstGeom>
            <a:ln w="6350">
              <a:solidFill>
                <a:schemeClr val="tx1"/>
              </a:solidFill>
            </a:ln>
          </p:spPr>
        </p:pic>
        <p:pic>
          <p:nvPicPr>
            <p:cNvPr id="31" name="Picture 26" descr="rgb_21281"/>
            <p:cNvPicPr>
              <a:picLocks noChangeAspect="1"/>
            </p:cNvPicPr>
            <p:nvPr/>
          </p:nvPicPr>
          <p:blipFill rotWithShape="1">
            <a:blip r:embed="rId6"/>
            <a:srcRect/>
            <a:stretch>
              <a:fillRect/>
            </a:stretch>
          </p:blipFill>
          <p:spPr>
            <a:xfrm>
              <a:off x="1731" y="5602"/>
              <a:ext cx="1207" cy="1592"/>
            </a:xfrm>
            <a:prstGeom prst="rect">
              <a:avLst/>
            </a:prstGeom>
            <a:ln w="6350">
              <a:solidFill>
                <a:schemeClr val="tx1"/>
              </a:solidFill>
            </a:ln>
          </p:spPr>
        </p:pic>
        <p:sp>
          <p:nvSpPr>
            <p:cNvPr id="5" name="矩形: 圆角 4"/>
            <p:cNvSpPr/>
            <p:nvPr/>
          </p:nvSpPr>
          <p:spPr>
            <a:xfrm>
              <a:off x="6519" y="4479"/>
              <a:ext cx="1272" cy="6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感知</a:t>
              </a:r>
              <a:endParaRPr lang="zh-CN" altLang="en-US" sz="1400" dirty="0"/>
            </a:p>
          </p:txBody>
        </p:sp>
        <p:sp>
          <p:nvSpPr>
            <p:cNvPr id="13" name="矩形: 圆角 12"/>
            <p:cNvSpPr/>
            <p:nvPr/>
          </p:nvSpPr>
          <p:spPr>
            <a:xfrm>
              <a:off x="6519" y="2556"/>
              <a:ext cx="1272" cy="6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传感器</a:t>
              </a:r>
              <a:endParaRPr lang="zh-CN" altLang="en-US" sz="1400" dirty="0"/>
            </a:p>
          </p:txBody>
        </p:sp>
        <p:sp>
          <p:nvSpPr>
            <p:cNvPr id="51" name="箭头: 右 50"/>
            <p:cNvSpPr/>
            <p:nvPr/>
          </p:nvSpPr>
          <p:spPr>
            <a:xfrm rot="5400000">
              <a:off x="6864" y="3733"/>
              <a:ext cx="685" cy="391"/>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0"/>
            <a:stretch>
              <a:fillRect/>
            </a:stretch>
          </p:blipFill>
          <p:spPr>
            <a:xfrm>
              <a:off x="1745" y="2556"/>
              <a:ext cx="4650" cy="2608"/>
            </a:xfrm>
            <a:prstGeom prst="rect">
              <a:avLst/>
            </a:prstGeom>
            <a:ln w="6350">
              <a:solidFill>
                <a:schemeClr val="tx1"/>
              </a:solidFill>
            </a:ln>
          </p:spPr>
        </p:pic>
        <p:cxnSp>
          <p:nvCxnSpPr>
            <p:cNvPr id="181" name="直接连接符 180"/>
            <p:cNvCxnSpPr/>
            <p:nvPr/>
          </p:nvCxnSpPr>
          <p:spPr>
            <a:xfrm flipV="1">
              <a:off x="1715" y="5415"/>
              <a:ext cx="611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endCxn id="150" idx="2"/>
            </p:cNvCxnSpPr>
            <p:nvPr/>
          </p:nvCxnSpPr>
          <p:spPr>
            <a:xfrm flipH="1" flipV="1">
              <a:off x="16379" y="2558"/>
              <a:ext cx="138" cy="234"/>
            </a:xfrm>
            <a:prstGeom prst="straightConnector1">
              <a:avLst/>
            </a:prstGeom>
            <a:solidFill>
              <a:schemeClr val="accent1"/>
            </a:solidFill>
            <a:ln w="9525" cap="flat" cmpd="sng" algn="ctr">
              <a:solidFill>
                <a:schemeClr val="accent3"/>
              </a:solidFill>
              <a:prstDash val="solid"/>
              <a:round/>
              <a:headEnd type="none" w="med" len="med"/>
              <a:tailEnd type="arrow" w="med" len="med"/>
            </a:ln>
          </p:spPr>
        </p:cxnSp>
        <p:sp>
          <p:nvSpPr>
            <p:cNvPr id="150" name="Text Box 149"/>
            <p:cNvSpPr txBox="1"/>
            <p:nvPr/>
          </p:nvSpPr>
          <p:spPr>
            <a:xfrm>
              <a:off x="15755" y="2124"/>
              <a:ext cx="1248" cy="434"/>
            </a:xfrm>
            <a:prstGeom prst="rect">
              <a:avLst/>
            </a:prstGeom>
            <a:noFill/>
          </p:spPr>
          <p:txBody>
            <a:bodyPr wrap="none" rtlCol="0">
              <a:spAutoFit/>
            </a:bodyPr>
            <a:p>
              <a:r>
                <a:rPr lang="en-US" altLang="en-US" sz="1200" dirty="0" smtClean="0">
                  <a:solidFill>
                    <a:srgbClr val="FF0000"/>
                  </a:solidFill>
                  <a:latin typeface="+mn-lt"/>
                  <a:ea typeface="+mn-ea"/>
                </a:rPr>
                <a:t>深度相机</a:t>
              </a:r>
              <a:endParaRPr lang="en-US" altLang="en-US" sz="1200" dirty="0" smtClean="0">
                <a:solidFill>
                  <a:srgbClr val="FF0000"/>
                </a:solidFill>
                <a:latin typeface="+mn-lt"/>
                <a:ea typeface="+mn-ea"/>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45792" y="1304544"/>
            <a:ext cx="6839712" cy="6827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人机界面交互模块</a:t>
            </a:r>
            <a:endParaRPr lang="zh-CN" altLang="en-US" dirty="0">
              <a:solidFill>
                <a:schemeClr val="bg1"/>
              </a:solidFill>
            </a:endParaRPr>
          </a:p>
        </p:txBody>
      </p:sp>
      <p:sp>
        <p:nvSpPr>
          <p:cNvPr id="6" name="矩形 5"/>
          <p:cNvSpPr/>
          <p:nvPr/>
        </p:nvSpPr>
        <p:spPr>
          <a:xfrm>
            <a:off x="2145792" y="2157983"/>
            <a:ext cx="2206752" cy="306208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4462272" y="2157984"/>
            <a:ext cx="2206752" cy="3062086"/>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8" name="矩形 7"/>
          <p:cNvSpPr/>
          <p:nvPr/>
        </p:nvSpPr>
        <p:spPr>
          <a:xfrm>
            <a:off x="6778752" y="2157984"/>
            <a:ext cx="2206752" cy="306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9" name="矩形 8"/>
          <p:cNvSpPr/>
          <p:nvPr/>
        </p:nvSpPr>
        <p:spPr>
          <a:xfrm>
            <a:off x="2145792" y="5390757"/>
            <a:ext cx="6839712" cy="68275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三维物理仿真模型管理模块</a:t>
            </a:r>
            <a:endParaRPr lang="zh-CN" altLang="en-US" dirty="0">
              <a:solidFill>
                <a:schemeClr val="bg1"/>
              </a:solidFill>
            </a:endParaRPr>
          </a:p>
        </p:txBody>
      </p:sp>
      <p:sp>
        <p:nvSpPr>
          <p:cNvPr id="10" name="矩形: 圆角 9"/>
          <p:cNvSpPr/>
          <p:nvPr/>
        </p:nvSpPr>
        <p:spPr>
          <a:xfrm>
            <a:off x="2254928" y="2760413"/>
            <a:ext cx="2024109" cy="4834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bg1"/>
                </a:solidFill>
              </a:rPr>
              <a:t>单目相机仿真模块</a:t>
            </a:r>
            <a:endParaRPr lang="en-US" altLang="en-US" sz="1400" dirty="0">
              <a:solidFill>
                <a:schemeClr val="bg1"/>
              </a:solidFill>
            </a:endParaRPr>
          </a:p>
        </p:txBody>
      </p:sp>
      <p:sp>
        <p:nvSpPr>
          <p:cNvPr id="11" name="矩形: 圆角 10"/>
          <p:cNvSpPr/>
          <p:nvPr/>
        </p:nvSpPr>
        <p:spPr>
          <a:xfrm>
            <a:off x="2254928" y="3344311"/>
            <a:ext cx="2024109" cy="4834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bg1"/>
                </a:solidFill>
              </a:rPr>
              <a:t>双目相机仿真模块</a:t>
            </a:r>
            <a:endParaRPr lang="en-US" altLang="en-US" sz="1400" dirty="0">
              <a:solidFill>
                <a:schemeClr val="bg1"/>
              </a:solidFill>
            </a:endParaRPr>
          </a:p>
        </p:txBody>
      </p:sp>
      <p:sp>
        <p:nvSpPr>
          <p:cNvPr id="12" name="矩形: 圆角 11"/>
          <p:cNvSpPr/>
          <p:nvPr/>
        </p:nvSpPr>
        <p:spPr>
          <a:xfrm>
            <a:off x="2254928" y="3992346"/>
            <a:ext cx="2024109" cy="4834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bg1"/>
                </a:solidFill>
              </a:rPr>
              <a:t>激光点云仿真模块</a:t>
            </a:r>
            <a:endParaRPr lang="en-US" altLang="en-US" sz="1400" dirty="0">
              <a:solidFill>
                <a:schemeClr val="bg1"/>
              </a:solidFill>
            </a:endParaRPr>
          </a:p>
        </p:txBody>
      </p:sp>
      <p:sp>
        <p:nvSpPr>
          <p:cNvPr id="13" name="矩形: 圆角 12"/>
          <p:cNvSpPr/>
          <p:nvPr/>
        </p:nvSpPr>
        <p:spPr>
          <a:xfrm>
            <a:off x="2254928" y="4607644"/>
            <a:ext cx="2024109" cy="4834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bg1"/>
                </a:solidFill>
              </a:rPr>
              <a:t>深度相机仿真模块</a:t>
            </a:r>
            <a:endParaRPr lang="en-US" altLang="en-US" sz="1400" dirty="0">
              <a:solidFill>
                <a:schemeClr val="bg1"/>
              </a:solidFill>
            </a:endParaRPr>
          </a:p>
        </p:txBody>
      </p:sp>
      <p:sp>
        <p:nvSpPr>
          <p:cNvPr id="14" name="文本框 13"/>
          <p:cNvSpPr txBox="1"/>
          <p:nvPr/>
        </p:nvSpPr>
        <p:spPr>
          <a:xfrm>
            <a:off x="2423603" y="2320044"/>
            <a:ext cx="1686757" cy="338554"/>
          </a:xfrm>
          <a:prstGeom prst="rect">
            <a:avLst/>
          </a:prstGeom>
          <a:noFill/>
        </p:spPr>
        <p:txBody>
          <a:bodyPr wrap="square" rtlCol="0">
            <a:spAutoFit/>
          </a:bodyPr>
          <a:lstStyle/>
          <a:p>
            <a:r>
              <a:rPr lang="zh-CN" altLang="en-US" sz="1600" dirty="0">
                <a:solidFill>
                  <a:schemeClr val="bg1"/>
                </a:solidFill>
              </a:rPr>
              <a:t>传感器仿真模块</a:t>
            </a:r>
            <a:endParaRPr lang="zh-CN" altLang="en-US" sz="1600" dirty="0">
              <a:solidFill>
                <a:schemeClr val="bg1"/>
              </a:solidFill>
            </a:endParaRPr>
          </a:p>
        </p:txBody>
      </p:sp>
      <p:sp>
        <p:nvSpPr>
          <p:cNvPr id="15" name="文本框 14"/>
          <p:cNvSpPr txBox="1"/>
          <p:nvPr/>
        </p:nvSpPr>
        <p:spPr>
          <a:xfrm>
            <a:off x="4722269" y="2320044"/>
            <a:ext cx="1686757" cy="584775"/>
          </a:xfrm>
          <a:prstGeom prst="rect">
            <a:avLst/>
          </a:prstGeom>
          <a:noFill/>
        </p:spPr>
        <p:txBody>
          <a:bodyPr wrap="square" rtlCol="0">
            <a:spAutoFit/>
          </a:bodyPr>
          <a:lstStyle/>
          <a:p>
            <a:pPr algn="ctr"/>
            <a:r>
              <a:rPr lang="zh-CN" altLang="zh-CN" sz="1600" dirty="0">
                <a:solidFill>
                  <a:schemeClr val="bg1"/>
                </a:solidFill>
              </a:rPr>
              <a:t>物理仿真环境对外接口</a:t>
            </a:r>
            <a:r>
              <a:rPr lang="zh-CN" altLang="en-US" sz="1600" dirty="0">
                <a:solidFill>
                  <a:schemeClr val="bg1"/>
                </a:solidFill>
              </a:rPr>
              <a:t>模块</a:t>
            </a:r>
            <a:endParaRPr lang="zh-CN" altLang="en-US" sz="1600" dirty="0">
              <a:solidFill>
                <a:schemeClr val="bg1"/>
              </a:solidFill>
            </a:endParaRPr>
          </a:p>
        </p:txBody>
      </p:sp>
      <p:sp>
        <p:nvSpPr>
          <p:cNvPr id="17" name="矩形: 圆角 16"/>
          <p:cNvSpPr/>
          <p:nvPr/>
        </p:nvSpPr>
        <p:spPr>
          <a:xfrm>
            <a:off x="4553592" y="3344311"/>
            <a:ext cx="2024109" cy="48344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en-US" sz="1400" dirty="0" err="1">
                <a:sym typeface="+mn-ea"/>
              </a:rPr>
              <a:t>传感器</a:t>
            </a:r>
            <a:r>
              <a:rPr lang="zh-CN" altLang="en-US" sz="1400" dirty="0">
                <a:sym typeface="+mn-ea"/>
              </a:rPr>
              <a:t>接口</a:t>
            </a:r>
            <a:r>
              <a:rPr lang="zh-CN" altLang="en-US" sz="1400" dirty="0">
                <a:solidFill>
                  <a:schemeClr val="bg1"/>
                </a:solidFill>
              </a:rPr>
              <a:t>模块</a:t>
            </a:r>
            <a:endParaRPr lang="en-US" altLang="en-US" sz="1400" dirty="0">
              <a:solidFill>
                <a:schemeClr val="bg1"/>
              </a:solidFill>
            </a:endParaRPr>
          </a:p>
        </p:txBody>
      </p:sp>
      <p:sp>
        <p:nvSpPr>
          <p:cNvPr id="18" name="矩形: 圆角 17"/>
          <p:cNvSpPr/>
          <p:nvPr/>
        </p:nvSpPr>
        <p:spPr>
          <a:xfrm>
            <a:off x="4553592" y="4124196"/>
            <a:ext cx="2024109" cy="48344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400" dirty="0">
                <a:sym typeface="+mn-ea"/>
              </a:rPr>
              <a:t>控制器接口</a:t>
            </a:r>
            <a:r>
              <a:rPr lang="zh-CN" altLang="en-US" sz="1400" dirty="0">
                <a:solidFill>
                  <a:schemeClr val="bg1"/>
                </a:solidFill>
              </a:rPr>
              <a:t>模块</a:t>
            </a:r>
            <a:endParaRPr lang="en-US" altLang="en-US" sz="1400" dirty="0">
              <a:solidFill>
                <a:schemeClr val="bg1"/>
              </a:solidFill>
            </a:endParaRPr>
          </a:p>
        </p:txBody>
      </p:sp>
      <p:sp>
        <p:nvSpPr>
          <p:cNvPr id="19" name="文本框 18"/>
          <p:cNvSpPr txBox="1"/>
          <p:nvPr/>
        </p:nvSpPr>
        <p:spPr>
          <a:xfrm>
            <a:off x="7038749" y="3396638"/>
            <a:ext cx="1686757" cy="584775"/>
          </a:xfrm>
          <a:prstGeom prst="rect">
            <a:avLst/>
          </a:prstGeom>
          <a:noFill/>
        </p:spPr>
        <p:txBody>
          <a:bodyPr wrap="square" rtlCol="0">
            <a:spAutoFit/>
          </a:bodyPr>
          <a:lstStyle/>
          <a:p>
            <a:pPr algn="ctr"/>
            <a:r>
              <a:rPr lang="zh-CN" altLang="en-US" sz="1600" dirty="0">
                <a:solidFill>
                  <a:schemeClr val="bg1"/>
                </a:solidFill>
                <a:sym typeface="+mn-ea"/>
              </a:rPr>
              <a:t>机器人物理仿真与控制模块</a:t>
            </a:r>
            <a:endParaRPr lang="zh-CN" altLang="en-US" sz="1600" dirty="0">
              <a:solidFill>
                <a:schemeClr val="bg1"/>
              </a:solidFill>
            </a:endParaRPr>
          </a:p>
        </p:txBody>
      </p:sp>
      <p:sp>
        <p:nvSpPr>
          <p:cNvPr id="20" name="文本框 19"/>
          <p:cNvSpPr txBox="1"/>
          <p:nvPr/>
        </p:nvSpPr>
        <p:spPr>
          <a:xfrm>
            <a:off x="648070" y="408373"/>
            <a:ext cx="1287262" cy="369332"/>
          </a:xfrm>
          <a:prstGeom prst="rect">
            <a:avLst/>
          </a:prstGeom>
          <a:noFill/>
        </p:spPr>
        <p:txBody>
          <a:bodyPr wrap="square" rtlCol="0">
            <a:spAutoFit/>
          </a:bodyPr>
          <a:lstStyle/>
          <a:p>
            <a:r>
              <a:rPr lang="zh-CN" altLang="en-US" dirty="0"/>
              <a:t>图</a:t>
            </a:r>
            <a:r>
              <a:rPr lang="en-US" altLang="zh-CN" dirty="0"/>
              <a:t>15</a:t>
            </a:r>
            <a:endParaRPr lang="zh-CN" altLang="en-US" dirty="0"/>
          </a:p>
        </p:txBody>
      </p:sp>
      <p:grpSp>
        <p:nvGrpSpPr>
          <p:cNvPr id="37" name="Group 36"/>
          <p:cNvGrpSpPr/>
          <p:nvPr/>
        </p:nvGrpSpPr>
        <p:grpSpPr>
          <a:xfrm>
            <a:off x="1935480" y="229870"/>
            <a:ext cx="7198995" cy="1756410"/>
            <a:chOff x="3048" y="362"/>
            <a:chExt cx="11337" cy="2766"/>
          </a:xfrm>
        </p:grpSpPr>
        <p:pic>
          <p:nvPicPr>
            <p:cNvPr id="35" name="Picture 34" descr="73_3"/>
            <p:cNvPicPr>
              <a:picLocks noChangeAspect="1"/>
            </p:cNvPicPr>
            <p:nvPr/>
          </p:nvPicPr>
          <p:blipFill>
            <a:blip r:embed="rId1"/>
            <a:stretch>
              <a:fillRect/>
            </a:stretch>
          </p:blipFill>
          <p:spPr>
            <a:xfrm>
              <a:off x="3048" y="362"/>
              <a:ext cx="5669" cy="2767"/>
            </a:xfrm>
            <a:prstGeom prst="rect">
              <a:avLst/>
            </a:prstGeom>
            <a:ln w="28575" cmpd="sng">
              <a:solidFill>
                <a:schemeClr val="tx1"/>
              </a:solidFill>
              <a:prstDash val="solid"/>
            </a:ln>
          </p:spPr>
        </p:pic>
        <p:pic>
          <p:nvPicPr>
            <p:cNvPr id="36" name="Picture 35" descr="70_3"/>
            <p:cNvPicPr>
              <a:picLocks noChangeAspect="1"/>
            </p:cNvPicPr>
            <p:nvPr/>
          </p:nvPicPr>
          <p:blipFill>
            <a:blip r:embed="rId2"/>
            <a:stretch>
              <a:fillRect/>
            </a:stretch>
          </p:blipFill>
          <p:spPr>
            <a:xfrm>
              <a:off x="8717" y="362"/>
              <a:ext cx="5669" cy="2767"/>
            </a:xfrm>
            <a:prstGeom prst="rect">
              <a:avLst/>
            </a:prstGeom>
            <a:ln w="28575" cmpd="sng">
              <a:solidFill>
                <a:schemeClr val="tx1"/>
              </a:solidFill>
              <a:prstDash val="solid"/>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8100060" y="-582295"/>
            <a:ext cx="3997325" cy="1640840"/>
            <a:chOff x="12756" y="-917"/>
            <a:chExt cx="6295" cy="2584"/>
          </a:xfrm>
        </p:grpSpPr>
        <p:pic>
          <p:nvPicPr>
            <p:cNvPr id="21" name="图片 20"/>
            <p:cNvPicPr/>
            <p:nvPr/>
          </p:nvPicPr>
          <p:blipFill rotWithShape="1">
            <a:blip r:embed="rId1"/>
            <a:srcRect/>
            <a:stretch>
              <a:fillRect/>
            </a:stretch>
          </p:blipFill>
          <p:spPr>
            <a:xfrm>
              <a:off x="13899" y="-350"/>
              <a:ext cx="861" cy="1038"/>
            </a:xfrm>
            <a:prstGeom prst="rect">
              <a:avLst/>
            </a:prstGeom>
            <a:ln w="3175">
              <a:solidFill>
                <a:schemeClr val="tx1"/>
              </a:solidFill>
            </a:ln>
          </p:spPr>
        </p:pic>
        <p:sp>
          <p:nvSpPr>
            <p:cNvPr id="3" name="椭圆 89"/>
            <p:cNvSpPr>
              <a:spLocks noChangeAspect="1"/>
            </p:cNvSpPr>
            <p:nvPr/>
          </p:nvSpPr>
          <p:spPr>
            <a:xfrm>
              <a:off x="15469" y="-201"/>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90"/>
            <p:cNvSpPr>
              <a:spLocks noChangeAspect="1"/>
            </p:cNvSpPr>
            <p:nvPr/>
          </p:nvSpPr>
          <p:spPr>
            <a:xfrm>
              <a:off x="15469" y="168"/>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91"/>
            <p:cNvSpPr>
              <a:spLocks noChangeAspect="1"/>
            </p:cNvSpPr>
            <p:nvPr/>
          </p:nvSpPr>
          <p:spPr>
            <a:xfrm>
              <a:off x="16080" y="719"/>
              <a:ext cx="179" cy="182"/>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92"/>
            <p:cNvSpPr>
              <a:spLocks noChangeAspect="1"/>
            </p:cNvSpPr>
            <p:nvPr/>
          </p:nvSpPr>
          <p:spPr>
            <a:xfrm>
              <a:off x="15469" y="537"/>
              <a:ext cx="179" cy="182"/>
            </a:xfrm>
            <a:prstGeom prst="ellipse">
              <a:avLst/>
            </a:prstGeom>
            <a:noFill/>
            <a:ln w="317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93"/>
            <p:cNvSpPr>
              <a:spLocks noChangeAspect="1"/>
            </p:cNvSpPr>
            <p:nvPr/>
          </p:nvSpPr>
          <p:spPr>
            <a:xfrm>
              <a:off x="16080" y="-388"/>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94"/>
            <p:cNvSpPr>
              <a:spLocks noChangeAspect="1"/>
            </p:cNvSpPr>
            <p:nvPr/>
          </p:nvSpPr>
          <p:spPr>
            <a:xfrm>
              <a:off x="16080" y="-19"/>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95"/>
            <p:cNvSpPr>
              <a:spLocks noChangeAspect="1"/>
            </p:cNvSpPr>
            <p:nvPr/>
          </p:nvSpPr>
          <p:spPr>
            <a:xfrm>
              <a:off x="16080" y="350"/>
              <a:ext cx="175" cy="178"/>
            </a:xfrm>
            <a:prstGeom prst="ellipse">
              <a:avLst/>
            </a:prstGeom>
            <a:no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96"/>
            <p:cNvSpPr>
              <a:spLocks noChangeAspect="1"/>
            </p:cNvSpPr>
            <p:nvPr/>
          </p:nvSpPr>
          <p:spPr>
            <a:xfrm>
              <a:off x="16686" y="-201"/>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97"/>
            <p:cNvSpPr>
              <a:spLocks noChangeAspect="1"/>
            </p:cNvSpPr>
            <p:nvPr/>
          </p:nvSpPr>
          <p:spPr>
            <a:xfrm>
              <a:off x="16686" y="168"/>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98"/>
            <p:cNvSpPr>
              <a:spLocks noChangeAspect="1"/>
            </p:cNvSpPr>
            <p:nvPr/>
          </p:nvSpPr>
          <p:spPr>
            <a:xfrm>
              <a:off x="16686" y="537"/>
              <a:ext cx="179" cy="182"/>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箭头连接符 99"/>
            <p:cNvCxnSpPr>
              <a:stCxn id="3" idx="6"/>
              <a:endCxn id="23" idx="2"/>
            </p:cNvCxnSpPr>
            <p:nvPr/>
          </p:nvCxnSpPr>
          <p:spPr>
            <a:xfrm flipV="1">
              <a:off x="15648" y="-299"/>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100"/>
            <p:cNvCxnSpPr>
              <a:stCxn id="3" idx="6"/>
              <a:endCxn id="24" idx="2"/>
            </p:cNvCxnSpPr>
            <p:nvPr/>
          </p:nvCxnSpPr>
          <p:spPr>
            <a:xfrm>
              <a:off x="15648" y="-110"/>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 name="直接箭头连接符 101"/>
            <p:cNvCxnSpPr>
              <a:stCxn id="3" idx="6"/>
              <a:endCxn id="25" idx="2"/>
            </p:cNvCxnSpPr>
            <p:nvPr/>
          </p:nvCxnSpPr>
          <p:spPr>
            <a:xfrm>
              <a:off x="15648" y="-110"/>
              <a:ext cx="432" cy="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直接箭头连接符 102"/>
            <p:cNvCxnSpPr>
              <a:stCxn id="3" idx="6"/>
              <a:endCxn id="16" idx="2"/>
            </p:cNvCxnSpPr>
            <p:nvPr/>
          </p:nvCxnSpPr>
          <p:spPr>
            <a:xfrm>
              <a:off x="15648" y="-110"/>
              <a:ext cx="432" cy="92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 name="直接箭头连接符 103"/>
            <p:cNvCxnSpPr>
              <a:stCxn id="4" idx="6"/>
              <a:endCxn id="23" idx="2"/>
            </p:cNvCxnSpPr>
            <p:nvPr/>
          </p:nvCxnSpPr>
          <p:spPr>
            <a:xfrm flipV="1">
              <a:off x="15648" y="-299"/>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104"/>
            <p:cNvCxnSpPr>
              <a:stCxn id="4" idx="6"/>
              <a:endCxn id="24" idx="2"/>
            </p:cNvCxnSpPr>
            <p:nvPr/>
          </p:nvCxnSpPr>
          <p:spPr>
            <a:xfrm flipV="1">
              <a:off x="15648" y="70"/>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105"/>
            <p:cNvCxnSpPr>
              <a:stCxn id="4" idx="6"/>
              <a:endCxn id="25" idx="2"/>
            </p:cNvCxnSpPr>
            <p:nvPr/>
          </p:nvCxnSpPr>
          <p:spPr>
            <a:xfrm>
              <a:off x="15648" y="259"/>
              <a:ext cx="432"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106"/>
            <p:cNvCxnSpPr>
              <a:stCxn id="4" idx="6"/>
              <a:endCxn id="16" idx="2"/>
            </p:cNvCxnSpPr>
            <p:nvPr/>
          </p:nvCxnSpPr>
          <p:spPr>
            <a:xfrm>
              <a:off x="15648" y="259"/>
              <a:ext cx="432" cy="55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107"/>
            <p:cNvCxnSpPr>
              <a:stCxn id="22" idx="6"/>
              <a:endCxn id="23" idx="2"/>
            </p:cNvCxnSpPr>
            <p:nvPr/>
          </p:nvCxnSpPr>
          <p:spPr>
            <a:xfrm flipV="1">
              <a:off x="15648" y="-299"/>
              <a:ext cx="432" cy="9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直接箭头连接符 108"/>
            <p:cNvCxnSpPr>
              <a:stCxn id="22" idx="6"/>
              <a:endCxn id="24" idx="2"/>
            </p:cNvCxnSpPr>
            <p:nvPr/>
          </p:nvCxnSpPr>
          <p:spPr>
            <a:xfrm flipV="1">
              <a:off x="15648" y="70"/>
              <a:ext cx="432"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109"/>
            <p:cNvCxnSpPr>
              <a:stCxn id="22" idx="6"/>
              <a:endCxn id="25" idx="2"/>
            </p:cNvCxnSpPr>
            <p:nvPr/>
          </p:nvCxnSpPr>
          <p:spPr>
            <a:xfrm flipV="1">
              <a:off x="15648" y="439"/>
              <a:ext cx="432"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 name="直接箭头连接符 110"/>
            <p:cNvCxnSpPr>
              <a:stCxn id="22" idx="6"/>
              <a:endCxn id="16" idx="2"/>
            </p:cNvCxnSpPr>
            <p:nvPr/>
          </p:nvCxnSpPr>
          <p:spPr>
            <a:xfrm>
              <a:off x="15648" y="628"/>
              <a:ext cx="432" cy="18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直接箭头连接符 111"/>
            <p:cNvCxnSpPr>
              <a:stCxn id="23" idx="6"/>
              <a:endCxn id="26" idx="2"/>
            </p:cNvCxnSpPr>
            <p:nvPr/>
          </p:nvCxnSpPr>
          <p:spPr>
            <a:xfrm>
              <a:off x="16255" y="-299"/>
              <a:ext cx="431"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直接箭头连接符 112"/>
            <p:cNvCxnSpPr>
              <a:stCxn id="23" idx="6"/>
              <a:endCxn id="27" idx="2"/>
            </p:cNvCxnSpPr>
            <p:nvPr/>
          </p:nvCxnSpPr>
          <p:spPr>
            <a:xfrm>
              <a:off x="16255" y="-299"/>
              <a:ext cx="431"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直接箭头连接符 113"/>
            <p:cNvCxnSpPr>
              <a:stCxn id="23" idx="6"/>
              <a:endCxn id="28" idx="2"/>
            </p:cNvCxnSpPr>
            <p:nvPr/>
          </p:nvCxnSpPr>
          <p:spPr>
            <a:xfrm>
              <a:off x="16255" y="-299"/>
              <a:ext cx="431" cy="9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114"/>
            <p:cNvCxnSpPr>
              <a:stCxn id="24" idx="6"/>
              <a:endCxn id="26" idx="2"/>
            </p:cNvCxnSpPr>
            <p:nvPr/>
          </p:nvCxnSpPr>
          <p:spPr>
            <a:xfrm flipV="1">
              <a:off x="16255" y="-110"/>
              <a:ext cx="431"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直接箭头连接符 115"/>
            <p:cNvCxnSpPr>
              <a:stCxn id="24" idx="6"/>
              <a:endCxn id="27" idx="2"/>
            </p:cNvCxnSpPr>
            <p:nvPr/>
          </p:nvCxnSpPr>
          <p:spPr>
            <a:xfrm>
              <a:off x="16255" y="70"/>
              <a:ext cx="431"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9" name="直接箭头连接符 116"/>
            <p:cNvCxnSpPr>
              <a:stCxn id="24" idx="6"/>
              <a:endCxn id="28" idx="2"/>
            </p:cNvCxnSpPr>
            <p:nvPr/>
          </p:nvCxnSpPr>
          <p:spPr>
            <a:xfrm>
              <a:off x="16255" y="70"/>
              <a:ext cx="431" cy="55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117"/>
            <p:cNvCxnSpPr>
              <a:stCxn id="25" idx="6"/>
              <a:endCxn id="26" idx="2"/>
            </p:cNvCxnSpPr>
            <p:nvPr/>
          </p:nvCxnSpPr>
          <p:spPr>
            <a:xfrm flipV="1">
              <a:off x="16255" y="-110"/>
              <a:ext cx="431" cy="54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 name="直接箭头连接符 118"/>
            <p:cNvCxnSpPr>
              <a:stCxn id="25" idx="6"/>
              <a:endCxn id="27" idx="2"/>
            </p:cNvCxnSpPr>
            <p:nvPr/>
          </p:nvCxnSpPr>
          <p:spPr>
            <a:xfrm flipV="1">
              <a:off x="16255" y="259"/>
              <a:ext cx="431" cy="18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119"/>
            <p:cNvCxnSpPr>
              <a:stCxn id="16" idx="6"/>
              <a:endCxn id="26" idx="2"/>
            </p:cNvCxnSpPr>
            <p:nvPr/>
          </p:nvCxnSpPr>
          <p:spPr>
            <a:xfrm flipV="1">
              <a:off x="16259" y="-110"/>
              <a:ext cx="427" cy="92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120"/>
            <p:cNvCxnSpPr>
              <a:stCxn id="16" idx="6"/>
              <a:endCxn id="27" idx="2"/>
            </p:cNvCxnSpPr>
            <p:nvPr/>
          </p:nvCxnSpPr>
          <p:spPr>
            <a:xfrm flipV="1">
              <a:off x="16259" y="259"/>
              <a:ext cx="427" cy="55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121"/>
            <p:cNvCxnSpPr>
              <a:stCxn id="16" idx="6"/>
              <a:endCxn id="28" idx="2"/>
            </p:cNvCxnSpPr>
            <p:nvPr/>
          </p:nvCxnSpPr>
          <p:spPr>
            <a:xfrm flipV="1">
              <a:off x="16259" y="628"/>
              <a:ext cx="427" cy="18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122"/>
            <p:cNvCxnSpPr>
              <a:stCxn id="25" idx="6"/>
              <a:endCxn id="28" idx="2"/>
            </p:cNvCxnSpPr>
            <p:nvPr/>
          </p:nvCxnSpPr>
          <p:spPr>
            <a:xfrm>
              <a:off x="16255" y="439"/>
              <a:ext cx="431" cy="18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13693" y="1064"/>
              <a:ext cx="1269" cy="436"/>
            </a:xfrm>
            <a:prstGeom prst="rect">
              <a:avLst/>
            </a:prstGeom>
            <a:noFill/>
          </p:spPr>
          <p:txBody>
            <a:bodyPr wrap="square" rtlCol="0">
              <a:spAutoFit/>
            </a:bodyPr>
            <a:p>
              <a:pPr algn="ctr"/>
              <a:r>
                <a:rPr lang="zh-CN" altLang="en-US" sz="1200" dirty="0"/>
                <a:t>深度图</a:t>
              </a:r>
              <a:endParaRPr lang="zh-CN" altLang="en-US" sz="1200" dirty="0"/>
            </a:p>
          </p:txBody>
        </p:sp>
        <p:sp>
          <p:nvSpPr>
            <p:cNvPr id="144" name="文本框 143"/>
            <p:cNvSpPr txBox="1"/>
            <p:nvPr/>
          </p:nvSpPr>
          <p:spPr>
            <a:xfrm>
              <a:off x="15335" y="931"/>
              <a:ext cx="1667" cy="727"/>
            </a:xfrm>
            <a:prstGeom prst="rect">
              <a:avLst/>
            </a:prstGeom>
            <a:noFill/>
          </p:spPr>
          <p:txBody>
            <a:bodyPr wrap="square" rtlCol="0">
              <a:spAutoFit/>
            </a:bodyPr>
            <a:p>
              <a:pPr algn="ctr"/>
              <a:r>
                <a:rPr lang="zh-CN" altLang="en-US" sz="1200" dirty="0">
                  <a:sym typeface="+mn-ea"/>
                </a:rPr>
                <a:t>视觉识别</a:t>
              </a:r>
              <a:endParaRPr lang="en-US" altLang="zh-CN" sz="1200" dirty="0">
                <a:sym typeface="+mn-ea"/>
              </a:endParaRPr>
            </a:p>
            <a:p>
              <a:pPr algn="ctr"/>
              <a:r>
                <a:rPr lang="zh-CN" altLang="en-US" sz="1200" dirty="0">
                  <a:sym typeface="+mn-ea"/>
                </a:rPr>
                <a:t>伺服算法</a:t>
              </a:r>
              <a:endParaRPr lang="zh-CN" altLang="en-US" sz="1200" dirty="0"/>
            </a:p>
          </p:txBody>
        </p:sp>
        <p:sp>
          <p:nvSpPr>
            <p:cNvPr id="145" name="文本框 144"/>
            <p:cNvSpPr txBox="1"/>
            <p:nvPr/>
          </p:nvSpPr>
          <p:spPr>
            <a:xfrm>
              <a:off x="17385" y="941"/>
              <a:ext cx="1667" cy="727"/>
            </a:xfrm>
            <a:prstGeom prst="rect">
              <a:avLst/>
            </a:prstGeom>
            <a:noFill/>
          </p:spPr>
          <p:txBody>
            <a:bodyPr wrap="square" rtlCol="0">
              <a:spAutoFit/>
            </a:bodyPr>
            <a:p>
              <a:pPr algn="ctr"/>
              <a:r>
                <a:rPr lang="zh-CN" altLang="en-US" sz="1200" dirty="0">
                  <a:sym typeface="+mn-ea"/>
                </a:rPr>
                <a:t>六自由度</a:t>
              </a:r>
              <a:endParaRPr lang="en-US" altLang="zh-CN" sz="1200" dirty="0">
                <a:sym typeface="+mn-ea"/>
              </a:endParaRPr>
            </a:p>
            <a:p>
              <a:pPr algn="ctr"/>
              <a:r>
                <a:rPr lang="zh-CN" altLang="en-US" sz="1200" dirty="0">
                  <a:sym typeface="+mn-ea"/>
                </a:rPr>
                <a:t>参数</a:t>
              </a:r>
              <a:endParaRPr lang="zh-CN" altLang="en-US" sz="1200" dirty="0"/>
            </a:p>
          </p:txBody>
        </p:sp>
        <p:cxnSp>
          <p:nvCxnSpPr>
            <p:cNvPr id="146" name="直接箭头连接符 145"/>
            <p:cNvCxnSpPr/>
            <p:nvPr/>
          </p:nvCxnSpPr>
          <p:spPr>
            <a:xfrm flipV="1">
              <a:off x="14917" y="258"/>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17094" y="256"/>
              <a:ext cx="40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8" name="矩形: 圆角 62"/>
            <p:cNvSpPr/>
            <p:nvPr/>
          </p:nvSpPr>
          <p:spPr>
            <a:xfrm>
              <a:off x="12756" y="-655"/>
              <a:ext cx="905" cy="20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p>
              <a:pPr algn="ctr"/>
              <a:r>
                <a:rPr lang="zh-CN" altLang="en-US" sz="1400" dirty="0"/>
                <a:t>机械臂</a:t>
              </a:r>
              <a:endParaRPr lang="en-US" altLang="zh-CN" sz="1400" dirty="0"/>
            </a:p>
            <a:p>
              <a:pPr algn="ctr"/>
              <a:r>
                <a:rPr lang="zh-CN" altLang="en-US" sz="1400" dirty="0"/>
                <a:t>自主操作</a:t>
              </a:r>
              <a:endParaRPr lang="zh-CN" altLang="en-US" sz="1400" dirty="0"/>
            </a:p>
          </p:txBody>
        </p:sp>
        <p:grpSp>
          <p:nvGrpSpPr>
            <p:cNvPr id="174" name="Group 173"/>
            <p:cNvGrpSpPr/>
            <p:nvPr/>
          </p:nvGrpSpPr>
          <p:grpSpPr>
            <a:xfrm>
              <a:off x="17406" y="-483"/>
              <a:ext cx="1583" cy="1607"/>
              <a:chOff x="15886" y="2558"/>
              <a:chExt cx="1583" cy="1607"/>
            </a:xfrm>
          </p:grpSpPr>
          <p:pic>
            <p:nvPicPr>
              <p:cNvPr id="62" name="图片 61"/>
              <p:cNvPicPr>
                <a:picLocks noChangeAspect="1"/>
              </p:cNvPicPr>
              <p:nvPr/>
            </p:nvPicPr>
            <p:blipFill>
              <a:blip r:embed="rId2">
                <a:clrChange>
                  <a:clrFrom>
                    <a:srgbClr val="A9B6CB"/>
                  </a:clrFrom>
                  <a:clrTo>
                    <a:srgbClr val="A9B6CB">
                      <a:alpha val="0"/>
                    </a:srgbClr>
                  </a:clrTo>
                </a:clrChange>
              </a:blip>
              <a:stretch>
                <a:fillRect/>
              </a:stretch>
            </p:blipFill>
            <p:spPr>
              <a:xfrm>
                <a:off x="15886" y="2558"/>
                <a:ext cx="1583" cy="1607"/>
              </a:xfrm>
              <a:prstGeom prst="rect">
                <a:avLst/>
              </a:prstGeom>
            </p:spPr>
          </p:pic>
          <p:sp>
            <p:nvSpPr>
              <p:cNvPr id="124" name="椭圆 123"/>
              <p:cNvSpPr/>
              <p:nvPr/>
            </p:nvSpPr>
            <p:spPr>
              <a:xfrm>
                <a:off x="16497" y="292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椭圆 127"/>
              <p:cNvSpPr/>
              <p:nvPr/>
            </p:nvSpPr>
            <p:spPr>
              <a:xfrm>
                <a:off x="16731" y="2792"/>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椭圆 128"/>
              <p:cNvSpPr/>
              <p:nvPr/>
            </p:nvSpPr>
            <p:spPr>
              <a:xfrm>
                <a:off x="16945" y="268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椭圆 129"/>
              <p:cNvSpPr/>
              <p:nvPr/>
            </p:nvSpPr>
            <p:spPr>
              <a:xfrm>
                <a:off x="17188" y="272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椭圆 130"/>
              <p:cNvSpPr/>
              <p:nvPr/>
            </p:nvSpPr>
            <p:spPr>
              <a:xfrm>
                <a:off x="17003" y="360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2" name="椭圆 131"/>
              <p:cNvSpPr/>
              <p:nvPr/>
            </p:nvSpPr>
            <p:spPr>
              <a:xfrm>
                <a:off x="16993" y="3868"/>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9" name="Straight Arrow Connector 148"/>
              <p:cNvCxnSpPr>
                <a:endCxn id="150" idx="2"/>
              </p:cNvCxnSpPr>
              <p:nvPr/>
            </p:nvCxnSpPr>
            <p:spPr>
              <a:xfrm flipH="1" flipV="1">
                <a:off x="16379" y="2558"/>
                <a:ext cx="138" cy="234"/>
              </a:xfrm>
              <a:prstGeom prst="straightConnector1">
                <a:avLst/>
              </a:prstGeom>
              <a:solidFill>
                <a:schemeClr val="accent1"/>
              </a:solidFill>
              <a:ln w="9525" cap="flat" cmpd="sng" algn="ctr">
                <a:solidFill>
                  <a:schemeClr val="accent3"/>
                </a:solidFill>
                <a:prstDash val="solid"/>
                <a:round/>
                <a:headEnd type="none" w="med" len="med"/>
                <a:tailEnd type="arrow" w="med" len="med"/>
              </a:ln>
            </p:spPr>
          </p:cxnSp>
        </p:grpSp>
        <p:sp>
          <p:nvSpPr>
            <p:cNvPr id="150" name="Text Box 149"/>
            <p:cNvSpPr txBox="1"/>
            <p:nvPr/>
          </p:nvSpPr>
          <p:spPr>
            <a:xfrm>
              <a:off x="17275" y="-917"/>
              <a:ext cx="1248" cy="434"/>
            </a:xfrm>
            <a:prstGeom prst="rect">
              <a:avLst/>
            </a:prstGeom>
            <a:noFill/>
          </p:spPr>
          <p:txBody>
            <a:bodyPr wrap="none" rtlCol="0">
              <a:spAutoFit/>
            </a:bodyPr>
            <a:p>
              <a:r>
                <a:rPr lang="en-US" altLang="en-US" sz="1200" dirty="0" smtClean="0">
                  <a:solidFill>
                    <a:srgbClr val="FF0000"/>
                  </a:solidFill>
                  <a:latin typeface="+mn-lt"/>
                  <a:ea typeface="+mn-ea"/>
                </a:rPr>
                <a:t>深度相机</a:t>
              </a:r>
              <a:endParaRPr lang="en-US" altLang="en-US" sz="1200" dirty="0" smtClean="0">
                <a:solidFill>
                  <a:srgbClr val="FF0000"/>
                </a:solidFill>
                <a:latin typeface="+mn-lt"/>
                <a:ea typeface="+mn-ea"/>
              </a:endParaRPr>
            </a:p>
          </p:txBody>
        </p:sp>
      </p:grpSp>
      <p:grpSp>
        <p:nvGrpSpPr>
          <p:cNvPr id="200" name="Group 199"/>
          <p:cNvGrpSpPr/>
          <p:nvPr/>
        </p:nvGrpSpPr>
        <p:grpSpPr>
          <a:xfrm>
            <a:off x="-5715" y="1571625"/>
            <a:ext cx="12583795" cy="3488690"/>
            <a:chOff x="-9" y="2475"/>
            <a:chExt cx="19817" cy="5494"/>
          </a:xfrm>
        </p:grpSpPr>
        <p:grpSp>
          <p:nvGrpSpPr>
            <p:cNvPr id="175" name="Group 174"/>
            <p:cNvGrpSpPr/>
            <p:nvPr/>
          </p:nvGrpSpPr>
          <p:grpSpPr>
            <a:xfrm>
              <a:off x="16418" y="2476"/>
              <a:ext cx="3390" cy="4427"/>
              <a:chOff x="15986" y="2469"/>
              <a:chExt cx="1583" cy="1607"/>
            </a:xfrm>
          </p:grpSpPr>
          <p:pic>
            <p:nvPicPr>
              <p:cNvPr id="176" name="图片 61"/>
              <p:cNvPicPr>
                <a:picLocks noChangeAspect="1"/>
              </p:cNvPicPr>
              <p:nvPr/>
            </p:nvPicPr>
            <p:blipFill>
              <a:blip r:embed="rId2">
                <a:clrChange>
                  <a:clrFrom>
                    <a:srgbClr val="A9B6CB"/>
                  </a:clrFrom>
                  <a:clrTo>
                    <a:srgbClr val="A9B6CB">
                      <a:alpha val="0"/>
                    </a:srgbClr>
                  </a:clrTo>
                </a:clrChange>
              </a:blip>
              <a:stretch>
                <a:fillRect/>
              </a:stretch>
            </p:blipFill>
            <p:spPr>
              <a:xfrm>
                <a:off x="15986" y="2469"/>
                <a:ext cx="1583" cy="1607"/>
              </a:xfrm>
              <a:prstGeom prst="rect">
                <a:avLst/>
              </a:prstGeom>
              <a:ln w="28575" cmpd="sng">
                <a:solidFill>
                  <a:srgbClr val="2C2C2C"/>
                </a:solidFill>
                <a:prstDash val="solid"/>
              </a:ln>
            </p:spPr>
          </p:pic>
          <p:sp>
            <p:nvSpPr>
              <p:cNvPr id="177" name="椭圆 123"/>
              <p:cNvSpPr/>
              <p:nvPr/>
            </p:nvSpPr>
            <p:spPr>
              <a:xfrm>
                <a:off x="16548" y="286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8" name="椭圆 127"/>
              <p:cNvSpPr/>
              <p:nvPr/>
            </p:nvSpPr>
            <p:spPr>
              <a:xfrm>
                <a:off x="16809" y="2724"/>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28"/>
              <p:cNvSpPr/>
              <p:nvPr/>
            </p:nvSpPr>
            <p:spPr>
              <a:xfrm>
                <a:off x="17059" y="2602"/>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29"/>
              <p:cNvSpPr/>
              <p:nvPr/>
            </p:nvSpPr>
            <p:spPr>
              <a:xfrm>
                <a:off x="17253" y="262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30"/>
              <p:cNvSpPr/>
              <p:nvPr/>
            </p:nvSpPr>
            <p:spPr>
              <a:xfrm>
                <a:off x="17146" y="352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31"/>
              <p:cNvSpPr/>
              <p:nvPr/>
            </p:nvSpPr>
            <p:spPr>
              <a:xfrm>
                <a:off x="17060" y="3798"/>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6" name="Group 195"/>
            <p:cNvGrpSpPr>
              <a:grpSpLocks noChangeAspect="1"/>
            </p:cNvGrpSpPr>
            <p:nvPr/>
          </p:nvGrpSpPr>
          <p:grpSpPr>
            <a:xfrm>
              <a:off x="-9" y="2475"/>
              <a:ext cx="9841" cy="5495"/>
              <a:chOff x="-9" y="2455"/>
              <a:chExt cx="12765" cy="7127"/>
            </a:xfrm>
          </p:grpSpPr>
          <p:pic>
            <p:nvPicPr>
              <p:cNvPr id="184" name="Picture 183"/>
              <p:cNvPicPr>
                <a:picLocks noChangeAspect="1"/>
              </p:cNvPicPr>
              <p:nvPr/>
            </p:nvPicPr>
            <p:blipFill>
              <a:blip r:embed="rId3"/>
              <a:srcRect/>
              <a:stretch>
                <a:fillRect/>
              </a:stretch>
            </p:blipFill>
            <p:spPr>
              <a:xfrm>
                <a:off x="-9" y="2543"/>
                <a:ext cx="4557" cy="5742"/>
              </a:xfrm>
              <a:prstGeom prst="rect">
                <a:avLst/>
              </a:prstGeom>
              <a:ln w="28575" cmpd="sng">
                <a:solidFill>
                  <a:srgbClr val="2C2C2C"/>
                </a:solidFill>
                <a:prstDash val="solid"/>
              </a:ln>
            </p:spPr>
          </p:pic>
          <p:grpSp>
            <p:nvGrpSpPr>
              <p:cNvPr id="189" name="Group 188"/>
              <p:cNvGrpSpPr/>
              <p:nvPr/>
            </p:nvGrpSpPr>
            <p:grpSpPr>
              <a:xfrm>
                <a:off x="6494" y="2455"/>
                <a:ext cx="4396" cy="5830"/>
                <a:chOff x="6381" y="1988"/>
                <a:chExt cx="4002" cy="4719"/>
              </a:xfrm>
            </p:grpSpPr>
            <p:pic>
              <p:nvPicPr>
                <p:cNvPr id="185" name="图片 61"/>
                <p:cNvPicPr>
                  <a:picLocks noChangeAspect="1"/>
                </p:cNvPicPr>
                <p:nvPr/>
              </p:nvPicPr>
              <p:blipFill>
                <a:blip r:embed="rId2">
                  <a:clrChange>
                    <a:clrFrom>
                      <a:srgbClr val="A9B6CB"/>
                    </a:clrFrom>
                    <a:clrTo>
                      <a:srgbClr val="A9B6CB">
                        <a:alpha val="0"/>
                      </a:srgbClr>
                    </a:clrTo>
                  </a:clrChange>
                </a:blip>
                <a:stretch>
                  <a:fillRect/>
                </a:stretch>
              </p:blipFill>
              <p:spPr>
                <a:xfrm>
                  <a:off x="6381" y="1988"/>
                  <a:ext cx="4002" cy="4719"/>
                </a:xfrm>
                <a:prstGeom prst="rect">
                  <a:avLst/>
                </a:prstGeom>
                <a:ln w="28575" cmpd="sng">
                  <a:solidFill>
                    <a:srgbClr val="2C2C2C"/>
                  </a:solidFill>
                  <a:prstDash val="solid"/>
                </a:ln>
              </p:spPr>
            </p:pic>
            <p:cxnSp>
              <p:nvCxnSpPr>
                <p:cNvPr id="186" name="Straight Arrow Connector 185"/>
                <p:cNvCxnSpPr/>
                <p:nvPr/>
              </p:nvCxnSpPr>
              <p:spPr>
                <a:xfrm flipH="1" flipV="1">
                  <a:off x="6652" y="3132"/>
                  <a:ext cx="907" cy="341"/>
                </a:xfrm>
                <a:prstGeom prst="straightConnector1">
                  <a:avLst/>
                </a:prstGeom>
                <a:solidFill>
                  <a:schemeClr val="accent1"/>
                </a:solidFill>
                <a:ln w="41275" cap="flat" cmpd="sng" algn="ctr">
                  <a:solidFill>
                    <a:schemeClr val="accent3"/>
                  </a:solidFill>
                  <a:prstDash val="solid"/>
                  <a:round/>
                  <a:headEnd type="none" w="med" len="med"/>
                  <a:tailEnd type="arrow" w="med" len="med"/>
                </a:ln>
              </p:spPr>
            </p:cxnSp>
            <p:cxnSp>
              <p:nvCxnSpPr>
                <p:cNvPr id="187" name="Straight Arrow Connector 186"/>
                <p:cNvCxnSpPr/>
                <p:nvPr/>
              </p:nvCxnSpPr>
              <p:spPr>
                <a:xfrm flipV="1">
                  <a:off x="7559" y="2678"/>
                  <a:ext cx="98" cy="779"/>
                </a:xfrm>
                <a:prstGeom prst="straightConnector1">
                  <a:avLst/>
                </a:prstGeom>
                <a:solidFill>
                  <a:schemeClr val="accent1"/>
                </a:solidFill>
                <a:ln w="41275" cap="flat" cmpd="sng" algn="ctr">
                  <a:solidFill>
                    <a:schemeClr val="accent1"/>
                  </a:solidFill>
                  <a:prstDash val="solid"/>
                  <a:round/>
                  <a:headEnd type="none" w="med" len="med"/>
                  <a:tailEnd type="arrow" w="med" len="med"/>
                </a:ln>
              </p:spPr>
            </p:cxnSp>
            <p:cxnSp>
              <p:nvCxnSpPr>
                <p:cNvPr id="188" name="Straight Arrow Connector 187"/>
                <p:cNvCxnSpPr/>
                <p:nvPr/>
              </p:nvCxnSpPr>
              <p:spPr>
                <a:xfrm flipH="1">
                  <a:off x="6652" y="3473"/>
                  <a:ext cx="907" cy="226"/>
                </a:xfrm>
                <a:prstGeom prst="straightConnector1">
                  <a:avLst/>
                </a:prstGeom>
                <a:solidFill>
                  <a:schemeClr val="accent1"/>
                </a:solidFill>
                <a:ln w="41275" cap="flat" cmpd="sng" algn="ctr">
                  <a:solidFill>
                    <a:srgbClr val="7030A0"/>
                  </a:solidFill>
                  <a:prstDash val="solid"/>
                  <a:round/>
                  <a:headEnd type="none" w="med" len="med"/>
                  <a:tailEnd type="arrow" w="med" len="med"/>
                </a:ln>
              </p:spPr>
            </p:cxnSp>
          </p:grpSp>
          <p:sp>
            <p:nvSpPr>
              <p:cNvPr id="191" name="文本框 142"/>
              <p:cNvSpPr txBox="1"/>
              <p:nvPr/>
            </p:nvSpPr>
            <p:spPr>
              <a:xfrm>
                <a:off x="1132" y="8516"/>
                <a:ext cx="2274" cy="1066"/>
              </a:xfrm>
              <a:prstGeom prst="rect">
                <a:avLst/>
              </a:prstGeom>
              <a:noFill/>
            </p:spPr>
            <p:txBody>
              <a:bodyPr wrap="square" rtlCol="0">
                <a:spAutoFit/>
              </a:bodyPr>
              <a:p>
                <a:pPr algn="ctr"/>
                <a:r>
                  <a:rPr lang="en-US" altLang="zh-CN" sz="1400" dirty="0"/>
                  <a:t>数据手套</a:t>
                </a:r>
                <a:endParaRPr lang="en-US" altLang="zh-CN" sz="1400" dirty="0"/>
              </a:p>
              <a:p>
                <a:pPr algn="ctr"/>
                <a:r>
                  <a:rPr lang="en-US" altLang="zh-CN" sz="1400" dirty="0"/>
                  <a:t>控制定义</a:t>
                </a:r>
                <a:endParaRPr lang="en-US" altLang="zh-CN" sz="1400" dirty="0"/>
              </a:p>
            </p:txBody>
          </p:sp>
          <p:sp>
            <p:nvSpPr>
              <p:cNvPr id="192" name="箭头: 右 178"/>
              <p:cNvSpPr/>
              <p:nvPr/>
            </p:nvSpPr>
            <p:spPr>
              <a:xfrm>
                <a:off x="5093" y="5194"/>
                <a:ext cx="1018" cy="440"/>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3" name="箭头: 右 178"/>
              <p:cNvSpPr/>
              <p:nvPr/>
            </p:nvSpPr>
            <p:spPr>
              <a:xfrm>
                <a:off x="11738" y="5180"/>
                <a:ext cx="1018" cy="440"/>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4" name="文本框 142"/>
              <p:cNvSpPr txBox="1"/>
              <p:nvPr/>
            </p:nvSpPr>
            <p:spPr>
              <a:xfrm>
                <a:off x="7677" y="8516"/>
                <a:ext cx="2383" cy="626"/>
              </a:xfrm>
              <a:prstGeom prst="rect">
                <a:avLst/>
              </a:prstGeom>
              <a:noFill/>
            </p:spPr>
            <p:txBody>
              <a:bodyPr wrap="square" rtlCol="0">
                <a:spAutoFit/>
              </a:bodyPr>
              <a:p>
                <a:pPr algn="ctr"/>
                <a:r>
                  <a:rPr lang="en-US" altLang="en-US" sz="1400" dirty="0"/>
                  <a:t>末端速度</a:t>
                </a:r>
                <a:endParaRPr lang="en-US" altLang="en-US" sz="1400" dirty="0"/>
              </a:p>
            </p:txBody>
          </p:sp>
        </p:grpSp>
        <p:pic>
          <p:nvPicPr>
            <p:cNvPr id="195" name="Picture 194" descr="Screenshot from 2021-12-08 14-14-47"/>
            <p:cNvPicPr>
              <a:picLocks noChangeAspect="1"/>
            </p:cNvPicPr>
            <p:nvPr/>
          </p:nvPicPr>
          <p:blipFill>
            <a:blip r:embed="rId4"/>
            <a:stretch>
              <a:fillRect/>
            </a:stretch>
          </p:blipFill>
          <p:spPr>
            <a:xfrm>
              <a:off x="10272" y="3377"/>
              <a:ext cx="4690" cy="2760"/>
            </a:xfrm>
            <a:prstGeom prst="rect">
              <a:avLst/>
            </a:prstGeom>
            <a:ln w="28575" cmpd="sng">
              <a:solidFill>
                <a:srgbClr val="2C2C2C"/>
              </a:solidFill>
              <a:prstDash val="solid"/>
            </a:ln>
          </p:spPr>
        </p:pic>
        <p:sp>
          <p:nvSpPr>
            <p:cNvPr id="197" name="文本框 142"/>
            <p:cNvSpPr txBox="1"/>
            <p:nvPr/>
          </p:nvSpPr>
          <p:spPr>
            <a:xfrm>
              <a:off x="11125" y="7148"/>
              <a:ext cx="2985" cy="483"/>
            </a:xfrm>
            <a:prstGeom prst="rect">
              <a:avLst/>
            </a:prstGeom>
            <a:noFill/>
          </p:spPr>
          <p:txBody>
            <a:bodyPr wrap="square" rtlCol="0">
              <a:spAutoFit/>
            </a:bodyPr>
            <a:p>
              <a:pPr algn="ctr"/>
              <a:r>
                <a:rPr lang="en-US" altLang="en-US" sz="1400" dirty="0"/>
                <a:t>伺服模块运动学解算</a:t>
              </a:r>
              <a:endParaRPr lang="en-US" altLang="en-US" sz="1400" dirty="0"/>
            </a:p>
          </p:txBody>
        </p:sp>
        <p:sp>
          <p:nvSpPr>
            <p:cNvPr id="198" name="箭头: 右 178"/>
            <p:cNvSpPr/>
            <p:nvPr/>
          </p:nvSpPr>
          <p:spPr>
            <a:xfrm>
              <a:off x="15335" y="4576"/>
              <a:ext cx="785" cy="339"/>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9" name="文本框 142"/>
            <p:cNvSpPr txBox="1"/>
            <p:nvPr/>
          </p:nvSpPr>
          <p:spPr>
            <a:xfrm>
              <a:off x="16622" y="7148"/>
              <a:ext cx="2985" cy="483"/>
            </a:xfrm>
            <a:prstGeom prst="rect">
              <a:avLst/>
            </a:prstGeom>
            <a:noFill/>
          </p:spPr>
          <p:txBody>
            <a:bodyPr wrap="square" rtlCol="0">
              <a:spAutoFit/>
            </a:bodyPr>
            <a:p>
              <a:pPr algn="ctr"/>
              <a:r>
                <a:rPr lang="en-US" altLang="en-US" sz="1400" dirty="0"/>
                <a:t>6关节角度</a:t>
              </a:r>
              <a:endParaRPr lang="en-US" altLang="en-US" sz="1400" dirty="0"/>
            </a:p>
          </p:txBody>
        </p:sp>
      </p:grpSp>
      <p:grpSp>
        <p:nvGrpSpPr>
          <p:cNvPr id="209" name="Group 208"/>
          <p:cNvGrpSpPr/>
          <p:nvPr/>
        </p:nvGrpSpPr>
        <p:grpSpPr>
          <a:xfrm>
            <a:off x="4397375" y="-19685"/>
            <a:ext cx="2325569" cy="2422127"/>
            <a:chOff x="7753" y="439"/>
            <a:chExt cx="1583" cy="1607"/>
          </a:xfrm>
        </p:grpSpPr>
        <p:pic>
          <p:nvPicPr>
            <p:cNvPr id="202" name="图片 61"/>
            <p:cNvPicPr>
              <a:picLocks noChangeAspect="1"/>
            </p:cNvPicPr>
            <p:nvPr/>
          </p:nvPicPr>
          <p:blipFill>
            <a:blip r:embed="rId2">
              <a:clrChange>
                <a:clrFrom>
                  <a:srgbClr val="A9B6CB"/>
                </a:clrFrom>
                <a:clrTo>
                  <a:srgbClr val="A9B6CB">
                    <a:alpha val="0"/>
                  </a:srgbClr>
                </a:clrTo>
              </a:clrChange>
            </a:blip>
            <a:stretch>
              <a:fillRect/>
            </a:stretch>
          </p:blipFill>
          <p:spPr>
            <a:xfrm>
              <a:off x="7753" y="439"/>
              <a:ext cx="1583" cy="1607"/>
            </a:xfrm>
            <a:prstGeom prst="rect">
              <a:avLst/>
            </a:prstGeom>
          </p:spPr>
        </p:pic>
        <p:sp>
          <p:nvSpPr>
            <p:cNvPr id="203" name="椭圆 123"/>
            <p:cNvSpPr/>
            <p:nvPr/>
          </p:nvSpPr>
          <p:spPr>
            <a:xfrm>
              <a:off x="8364" y="810"/>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4" name="椭圆 128"/>
            <p:cNvSpPr/>
            <p:nvPr/>
          </p:nvSpPr>
          <p:spPr>
            <a:xfrm>
              <a:off x="8812" y="566"/>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5" name="椭圆 129"/>
            <p:cNvSpPr/>
            <p:nvPr/>
          </p:nvSpPr>
          <p:spPr>
            <a:xfrm>
              <a:off x="9055" y="60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6" name="椭圆 130"/>
            <p:cNvSpPr/>
            <p:nvPr/>
          </p:nvSpPr>
          <p:spPr>
            <a:xfrm>
              <a:off x="8870" y="148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7" name="椭圆 131"/>
            <p:cNvSpPr/>
            <p:nvPr/>
          </p:nvSpPr>
          <p:spPr>
            <a:xfrm>
              <a:off x="8860" y="174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8" name="椭圆 127"/>
            <p:cNvSpPr/>
            <p:nvPr/>
          </p:nvSpPr>
          <p:spPr>
            <a:xfrm>
              <a:off x="8618" y="686"/>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294130" y="965835"/>
            <a:ext cx="9765665" cy="4855845"/>
            <a:chOff x="2038" y="1521"/>
            <a:chExt cx="15379" cy="7647"/>
          </a:xfrm>
        </p:grpSpPr>
        <p:grpSp>
          <p:nvGrpSpPr>
            <p:cNvPr id="23" name="Group 22"/>
            <p:cNvGrpSpPr/>
            <p:nvPr/>
          </p:nvGrpSpPr>
          <p:grpSpPr>
            <a:xfrm>
              <a:off x="2038" y="1521"/>
              <a:ext cx="15379" cy="7647"/>
              <a:chOff x="1585" y="216"/>
              <a:chExt cx="15379" cy="7647"/>
            </a:xfrm>
          </p:grpSpPr>
          <p:grpSp>
            <p:nvGrpSpPr>
              <p:cNvPr id="2" name="Group 1"/>
              <p:cNvGrpSpPr/>
              <p:nvPr/>
            </p:nvGrpSpPr>
            <p:grpSpPr>
              <a:xfrm>
                <a:off x="1585" y="216"/>
                <a:ext cx="15379" cy="7647"/>
                <a:chOff x="1585" y="216"/>
                <a:chExt cx="15379" cy="7647"/>
              </a:xfrm>
            </p:grpSpPr>
            <p:pic>
              <p:nvPicPr>
                <p:cNvPr id="3" name="Picture 567"/>
                <p:cNvPicPr>
                  <a:picLocks noChangeAspect="1"/>
                </p:cNvPicPr>
                <p:nvPr/>
              </p:nvPicPr>
              <p:blipFill>
                <a:blip r:embed="rId1"/>
                <a:stretch>
                  <a:fillRect/>
                </a:stretch>
              </p:blipFill>
              <p:spPr>
                <a:xfrm>
                  <a:off x="9714" y="3230"/>
                  <a:ext cx="7250" cy="4036"/>
                </a:xfrm>
                <a:prstGeom prst="rect">
                  <a:avLst/>
                </a:prstGeom>
                <a:noFill/>
                <a:ln w="28575" cmpd="sng">
                  <a:solidFill>
                    <a:srgbClr val="2C2C2C"/>
                  </a:solidFill>
                  <a:prstDash val="solid"/>
                </a:ln>
              </p:spPr>
            </p:pic>
            <p:grpSp>
              <p:nvGrpSpPr>
                <p:cNvPr id="4" name="Group 3"/>
                <p:cNvGrpSpPr/>
                <p:nvPr/>
              </p:nvGrpSpPr>
              <p:grpSpPr>
                <a:xfrm>
                  <a:off x="1585" y="216"/>
                  <a:ext cx="15229" cy="7647"/>
                  <a:chOff x="1585" y="216"/>
                  <a:chExt cx="15229" cy="7647"/>
                </a:xfrm>
              </p:grpSpPr>
              <p:pic>
                <p:nvPicPr>
                  <p:cNvPr id="31" name="Picture 30" descr="Screenshot from 2021-11-10 22-36-18"/>
                  <p:cNvPicPr>
                    <a:picLocks noChangeAspect="1"/>
                  </p:cNvPicPr>
                  <p:nvPr/>
                </p:nvPicPr>
                <p:blipFill>
                  <a:blip r:embed="rId2"/>
                  <a:stretch>
                    <a:fillRect/>
                  </a:stretch>
                </p:blipFill>
                <p:spPr>
                  <a:xfrm>
                    <a:off x="1585" y="3230"/>
                    <a:ext cx="6102" cy="4036"/>
                  </a:xfrm>
                  <a:prstGeom prst="rect">
                    <a:avLst/>
                  </a:prstGeom>
                </p:spPr>
              </p:pic>
              <p:sp>
                <p:nvSpPr>
                  <p:cNvPr id="16" name="Left-Right Arrow 15"/>
                  <p:cNvSpPr/>
                  <p:nvPr/>
                </p:nvSpPr>
                <p:spPr>
                  <a:xfrm>
                    <a:off x="8176" y="5033"/>
                    <a:ext cx="1318" cy="429"/>
                  </a:xfrm>
                  <a:prstGeom prst="leftRight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4" name="Text Box 23"/>
                  <p:cNvSpPr txBox="1"/>
                  <p:nvPr/>
                </p:nvSpPr>
                <p:spPr>
                  <a:xfrm>
                    <a:off x="2983" y="7380"/>
                    <a:ext cx="4145" cy="483"/>
                  </a:xfrm>
                  <a:prstGeom prst="rect">
                    <a:avLst/>
                  </a:prstGeom>
                  <a:noFill/>
                </p:spPr>
                <p:txBody>
                  <a:bodyPr wrap="none" rtlCol="0">
                    <a:spAutoFit/>
                  </a:bodyPr>
                  <a:p>
                    <a:r>
                      <a:rPr lang="en-US" altLang="en-US" sz="1400" dirty="0">
                        <a:solidFill>
                          <a:schemeClr val="tx1"/>
                        </a:solidFill>
                        <a:latin typeface="+mn-lt"/>
                        <a:ea typeface="+mn-ea"/>
                      </a:rPr>
                      <a:t>后端：Gazebo月球车物理仿真</a:t>
                    </a:r>
                    <a:endParaRPr lang="en-US" altLang="en-US" sz="1400" dirty="0">
                      <a:solidFill>
                        <a:schemeClr val="tx1"/>
                      </a:solidFill>
                      <a:latin typeface="+mn-lt"/>
                      <a:ea typeface="+mn-ea"/>
                    </a:endParaRPr>
                  </a:p>
                </p:txBody>
              </p:sp>
              <p:sp>
                <p:nvSpPr>
                  <p:cNvPr id="21" name="Text Box 20"/>
                  <p:cNvSpPr txBox="1"/>
                  <p:nvPr/>
                </p:nvSpPr>
                <p:spPr>
                  <a:xfrm>
                    <a:off x="10905" y="7380"/>
                    <a:ext cx="5817" cy="483"/>
                  </a:xfrm>
                  <a:prstGeom prst="rect">
                    <a:avLst/>
                  </a:prstGeom>
                  <a:noFill/>
                </p:spPr>
                <p:txBody>
                  <a:bodyPr wrap="none" rtlCol="0">
                    <a:spAutoFit/>
                  </a:bodyPr>
                  <a:p>
                    <a:r>
                      <a:rPr lang="en-US" altLang="en-US" sz="1400" dirty="0">
                        <a:solidFill>
                          <a:schemeClr val="tx1"/>
                        </a:solidFill>
                        <a:latin typeface="+mn-lt"/>
                        <a:ea typeface="+mn-ea"/>
                      </a:rPr>
                      <a:t>前端：Unity 3D月球车信息显示与人机交互</a:t>
                    </a:r>
                    <a:endParaRPr lang="en-US" altLang="en-US" sz="1400" dirty="0">
                      <a:solidFill>
                        <a:schemeClr val="tx1"/>
                      </a:solidFill>
                      <a:latin typeface="+mn-lt"/>
                      <a:ea typeface="+mn-ea"/>
                    </a:endParaRPr>
                  </a:p>
                </p:txBody>
              </p:sp>
              <p:sp>
                <p:nvSpPr>
                  <p:cNvPr id="22" name="Text Box 21"/>
                  <p:cNvSpPr txBox="1"/>
                  <p:nvPr/>
                </p:nvSpPr>
                <p:spPr>
                  <a:xfrm>
                    <a:off x="8079" y="4315"/>
                    <a:ext cx="1415" cy="531"/>
                  </a:xfrm>
                  <a:prstGeom prst="rect">
                    <a:avLst/>
                  </a:prstGeom>
                  <a:solidFill>
                    <a:schemeClr val="bg1"/>
                  </a:solidFill>
                </p:spPr>
                <p:txBody>
                  <a:bodyPr wrap="none" rtlCol="0">
                    <a:spAutoFit/>
                  </a:bodyPr>
                  <a:p>
                    <a:pPr algn="l"/>
                    <a:r>
                      <a:rPr lang="en-US" altLang="en-US" sz="1600" dirty="0">
                        <a:latin typeface="+mn-lt"/>
                        <a:ea typeface="+mn-ea"/>
                      </a:rPr>
                      <a:t>ros通信</a:t>
                    </a:r>
                    <a:endParaRPr lang="en-US" altLang="en-US" sz="1600" dirty="0">
                      <a:latin typeface="+mn-lt"/>
                      <a:ea typeface="+mn-ea"/>
                    </a:endParaRPr>
                  </a:p>
                </p:txBody>
              </p:sp>
              <p:pic>
                <p:nvPicPr>
                  <p:cNvPr id="25" name="Picture 24" descr="Screenshot from 2021-12-02 13-48-23"/>
                  <p:cNvPicPr>
                    <a:picLocks noChangeAspect="1"/>
                  </p:cNvPicPr>
                  <p:nvPr/>
                </p:nvPicPr>
                <p:blipFill>
                  <a:blip r:embed="rId3"/>
                  <a:stretch>
                    <a:fillRect/>
                  </a:stretch>
                </p:blipFill>
                <p:spPr>
                  <a:xfrm>
                    <a:off x="15115" y="216"/>
                    <a:ext cx="1699" cy="1328"/>
                  </a:xfrm>
                  <a:prstGeom prst="rect">
                    <a:avLst/>
                  </a:prstGeom>
                  <a:ln w="28575" cmpd="sng">
                    <a:solidFill>
                      <a:srgbClr val="2C2C2C"/>
                    </a:solidFill>
                    <a:prstDash val="solid"/>
                  </a:ln>
                </p:spPr>
              </p:pic>
            </p:grpSp>
          </p:grpSp>
          <p:sp>
            <p:nvSpPr>
              <p:cNvPr id="27" name="Text Box 26"/>
              <p:cNvSpPr txBox="1"/>
              <p:nvPr/>
            </p:nvSpPr>
            <p:spPr>
              <a:xfrm>
                <a:off x="9714" y="2421"/>
                <a:ext cx="2288" cy="628"/>
              </a:xfrm>
              <a:prstGeom prst="rect">
                <a:avLst/>
              </a:prstGeom>
              <a:solidFill>
                <a:schemeClr val="bg1"/>
              </a:solidFill>
              <a:ln w="28575" cmpd="sng">
                <a:solidFill>
                  <a:srgbClr val="2C2C2C"/>
                </a:solidFill>
                <a:prstDash val="solid"/>
              </a:ln>
            </p:spPr>
            <p:txBody>
              <a:bodyPr wrap="none" rtlCol="0">
                <a:spAutoFit/>
              </a:bodyPr>
              <a:p>
                <a:r>
                  <a:rPr lang="en-US" altLang="en-US" sz="2000" dirty="0" smtClean="0">
                    <a:latin typeface="+mn-lt"/>
                    <a:ea typeface="+mn-ea"/>
                  </a:rPr>
                  <a:t>传感器接口</a:t>
                </a:r>
                <a:endParaRPr lang="en-US" altLang="en-US" sz="2000" dirty="0" smtClean="0">
                  <a:latin typeface="+mn-lt"/>
                  <a:ea typeface="+mn-ea"/>
                </a:endParaRPr>
              </a:p>
            </p:txBody>
          </p:sp>
          <p:sp>
            <p:nvSpPr>
              <p:cNvPr id="28" name="Up-Down Arrow 27"/>
              <p:cNvSpPr/>
              <p:nvPr/>
            </p:nvSpPr>
            <p:spPr>
              <a:xfrm>
                <a:off x="10723" y="1657"/>
                <a:ext cx="306" cy="696"/>
              </a:xfrm>
              <a:prstGeom prst="upDown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9" name="Text Box 28"/>
              <p:cNvSpPr txBox="1"/>
              <p:nvPr/>
            </p:nvSpPr>
            <p:spPr>
              <a:xfrm>
                <a:off x="6708" y="796"/>
                <a:ext cx="2688" cy="628"/>
              </a:xfrm>
              <a:prstGeom prst="rect">
                <a:avLst/>
              </a:prstGeom>
              <a:solidFill>
                <a:schemeClr val="bg1"/>
              </a:solidFill>
              <a:ln w="28575" cmpd="sng">
                <a:solidFill>
                  <a:srgbClr val="2C2C2C"/>
                </a:solidFill>
                <a:prstDash val="solid"/>
              </a:ln>
            </p:spPr>
            <p:txBody>
              <a:bodyPr wrap="none" rtlCol="0">
                <a:spAutoFit/>
              </a:bodyPr>
              <a:p>
                <a:r>
                  <a:rPr lang="en-US" altLang="en-US" sz="2000" dirty="0" smtClean="0">
                    <a:latin typeface="+mn-lt"/>
                    <a:ea typeface="+mn-ea"/>
                  </a:rPr>
                  <a:t>三维重建模块</a:t>
                </a:r>
                <a:endParaRPr lang="en-US" altLang="en-US" sz="2000" dirty="0" smtClean="0">
                  <a:latin typeface="+mn-lt"/>
                  <a:ea typeface="+mn-ea"/>
                </a:endParaRPr>
              </a:p>
            </p:txBody>
          </p:sp>
          <p:sp>
            <p:nvSpPr>
              <p:cNvPr id="30" name="Text Box 29"/>
              <p:cNvSpPr txBox="1"/>
              <p:nvPr/>
            </p:nvSpPr>
            <p:spPr>
              <a:xfrm>
                <a:off x="9855" y="796"/>
                <a:ext cx="2042" cy="628"/>
              </a:xfrm>
              <a:prstGeom prst="rect">
                <a:avLst/>
              </a:prstGeom>
              <a:solidFill>
                <a:schemeClr val="bg1"/>
              </a:solidFill>
              <a:ln w="28575" cmpd="sng">
                <a:solidFill>
                  <a:srgbClr val="2C2C2C"/>
                </a:solidFill>
                <a:prstDash val="solid"/>
              </a:ln>
            </p:spPr>
            <p:txBody>
              <a:bodyPr wrap="none" rtlCol="0">
                <a:spAutoFit/>
              </a:bodyPr>
              <a:p>
                <a:r>
                  <a:rPr lang="en-US" altLang="en-US" sz="2000" dirty="0" smtClean="0">
                    <a:latin typeface="+mn-lt"/>
                    <a:ea typeface="+mn-ea"/>
                  </a:rPr>
                  <a:t>slam模块</a:t>
                </a:r>
                <a:endParaRPr lang="en-US" altLang="en-US" sz="2000" dirty="0" smtClean="0">
                  <a:latin typeface="+mn-lt"/>
                  <a:ea typeface="+mn-ea"/>
                </a:endParaRPr>
              </a:p>
            </p:txBody>
          </p:sp>
          <p:sp>
            <p:nvSpPr>
              <p:cNvPr id="32" name="Text Box 31"/>
              <p:cNvSpPr txBox="1"/>
              <p:nvPr/>
            </p:nvSpPr>
            <p:spPr>
              <a:xfrm>
                <a:off x="12346" y="796"/>
                <a:ext cx="1888" cy="628"/>
              </a:xfrm>
              <a:prstGeom prst="rect">
                <a:avLst/>
              </a:prstGeom>
              <a:solidFill>
                <a:schemeClr val="bg1"/>
              </a:solidFill>
              <a:ln w="28575" cmpd="sng">
                <a:solidFill>
                  <a:srgbClr val="2C2C2C"/>
                </a:solidFill>
                <a:prstDash val="solid"/>
              </a:ln>
            </p:spPr>
            <p:txBody>
              <a:bodyPr wrap="none" rtlCol="0" anchor="t">
                <a:spAutoFit/>
              </a:bodyPr>
              <a:p>
                <a:r>
                  <a:rPr lang="en-US" altLang="en-US" sz="2000" dirty="0" smtClean="0">
                    <a:latin typeface="+mn-lt"/>
                    <a:ea typeface="+mn-ea"/>
                    <a:sym typeface="+mn-ea"/>
                  </a:rPr>
                  <a:t>导航模块</a:t>
                </a:r>
                <a:endParaRPr lang="en-US" sz="2000" dirty="0" smtClean="0">
                  <a:latin typeface="+mn-lt"/>
                  <a:ea typeface="+mn-ea"/>
                </a:endParaRPr>
              </a:p>
            </p:txBody>
          </p:sp>
          <p:sp>
            <p:nvSpPr>
              <p:cNvPr id="33" name="Rounded Rectangle 32"/>
              <p:cNvSpPr/>
              <p:nvPr/>
            </p:nvSpPr>
            <p:spPr>
              <a:xfrm>
                <a:off x="6544" y="596"/>
                <a:ext cx="7940" cy="948"/>
              </a:xfrm>
              <a:prstGeom prst="roundRect">
                <a:avLst/>
              </a:prstGeom>
              <a:noFill/>
              <a:ln>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34" name="Up-Down Arrow 33"/>
              <p:cNvSpPr/>
              <p:nvPr/>
            </p:nvSpPr>
            <p:spPr>
              <a:xfrm>
                <a:off x="15812" y="1657"/>
                <a:ext cx="306" cy="696"/>
              </a:xfrm>
              <a:prstGeom prst="upDown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grpSp>
        <p:sp>
          <p:nvSpPr>
            <p:cNvPr id="35" name="Text Box 34"/>
            <p:cNvSpPr txBox="1"/>
            <p:nvPr/>
          </p:nvSpPr>
          <p:spPr>
            <a:xfrm>
              <a:off x="15474" y="3726"/>
              <a:ext cx="1888" cy="628"/>
            </a:xfrm>
            <a:prstGeom prst="rect">
              <a:avLst/>
            </a:prstGeom>
            <a:solidFill>
              <a:schemeClr val="bg1"/>
            </a:solidFill>
            <a:ln w="28575" cmpd="sng">
              <a:solidFill>
                <a:srgbClr val="2C2C2C"/>
              </a:solidFill>
              <a:prstDash val="solid"/>
            </a:ln>
          </p:spPr>
          <p:txBody>
            <a:bodyPr wrap="none" rtlCol="0">
              <a:spAutoFit/>
            </a:bodyPr>
            <a:p>
              <a:r>
                <a:rPr lang="en-US" altLang="en-US" sz="2000" dirty="0" smtClean="0">
                  <a:latin typeface="+mn-lt"/>
                  <a:ea typeface="+mn-ea"/>
                </a:rPr>
                <a:t>控制接口</a:t>
              </a:r>
              <a:endParaRPr lang="en-US" altLang="en-US" sz="2000" dirty="0" smtClean="0">
                <a:latin typeface="+mn-lt"/>
                <a:ea typeface="+mn-ea"/>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4130" y="-20320"/>
            <a:ext cx="7350125" cy="6486525"/>
            <a:chOff x="2668" y="115"/>
            <a:chExt cx="11575" cy="10215"/>
          </a:xfrm>
        </p:grpSpPr>
        <p:grpSp>
          <p:nvGrpSpPr>
            <p:cNvPr id="7" name="Group 6"/>
            <p:cNvGrpSpPr/>
            <p:nvPr/>
          </p:nvGrpSpPr>
          <p:grpSpPr>
            <a:xfrm>
              <a:off x="2668" y="116"/>
              <a:ext cx="11574" cy="10214"/>
              <a:chOff x="2668" y="116"/>
              <a:chExt cx="11574" cy="10214"/>
            </a:xfrm>
          </p:grpSpPr>
          <p:pic>
            <p:nvPicPr>
              <p:cNvPr id="5" name="Picture 4" descr="Screenshot from 2021-12-08 16-37-40"/>
              <p:cNvPicPr>
                <a:picLocks noChangeAspect="1"/>
              </p:cNvPicPr>
              <p:nvPr/>
            </p:nvPicPr>
            <p:blipFill>
              <a:blip r:embed="rId1"/>
              <a:stretch>
                <a:fillRect/>
              </a:stretch>
            </p:blipFill>
            <p:spPr>
              <a:xfrm>
                <a:off x="2668" y="116"/>
                <a:ext cx="8310" cy="10215"/>
              </a:xfrm>
              <a:prstGeom prst="rect">
                <a:avLst/>
              </a:prstGeom>
              <a:ln w="28575" cmpd="sng">
                <a:solidFill>
                  <a:schemeClr val="bg1"/>
                </a:solidFill>
                <a:prstDash val="solid"/>
              </a:ln>
            </p:spPr>
          </p:pic>
          <p:pic>
            <p:nvPicPr>
              <p:cNvPr id="6" name="Picture 5" descr="Screenshot from 2021-12-08 16-38-56"/>
              <p:cNvPicPr>
                <a:picLocks noChangeAspect="1"/>
              </p:cNvPicPr>
              <p:nvPr/>
            </p:nvPicPr>
            <p:blipFill>
              <a:blip r:embed="rId2"/>
              <a:stretch>
                <a:fillRect/>
              </a:stretch>
            </p:blipFill>
            <p:spPr>
              <a:xfrm>
                <a:off x="10978" y="116"/>
                <a:ext cx="3264" cy="10215"/>
              </a:xfrm>
              <a:prstGeom prst="rect">
                <a:avLst/>
              </a:prstGeom>
              <a:ln w="28575" cmpd="sng">
                <a:solidFill>
                  <a:schemeClr val="bg1"/>
                </a:solidFill>
                <a:prstDash val="solid"/>
              </a:ln>
            </p:spPr>
          </p:pic>
        </p:grpSp>
        <p:sp>
          <p:nvSpPr>
            <p:cNvPr id="8" name="Rectangle 7"/>
            <p:cNvSpPr/>
            <p:nvPr/>
          </p:nvSpPr>
          <p:spPr>
            <a:xfrm>
              <a:off x="2964" y="466"/>
              <a:ext cx="7867" cy="4970"/>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9" name="Text Box 8"/>
            <p:cNvSpPr txBox="1"/>
            <p:nvPr/>
          </p:nvSpPr>
          <p:spPr>
            <a:xfrm>
              <a:off x="6987" y="466"/>
              <a:ext cx="3488" cy="628"/>
            </a:xfrm>
            <a:prstGeom prst="rect">
              <a:avLst/>
            </a:prstGeom>
            <a:noFill/>
          </p:spPr>
          <p:txBody>
            <a:bodyPr wrap="none" rtlCol="0">
              <a:spAutoFit/>
            </a:bodyPr>
            <a:p>
              <a:r>
                <a:rPr lang="en-US" altLang="en-US" sz="2000" dirty="0" smtClean="0">
                  <a:solidFill>
                    <a:srgbClr val="FF0000"/>
                  </a:solidFill>
                  <a:latin typeface="+mn-lt"/>
                  <a:ea typeface="+mn-ea"/>
                </a:rPr>
                <a:t>目标对象初始状态</a:t>
              </a:r>
              <a:endParaRPr lang="en-US" altLang="en-US" sz="2000" dirty="0" smtClean="0">
                <a:solidFill>
                  <a:srgbClr val="FF0000"/>
                </a:solidFill>
                <a:latin typeface="+mn-lt"/>
                <a:ea typeface="+mn-ea"/>
              </a:endParaRPr>
            </a:p>
          </p:txBody>
        </p:sp>
        <p:sp>
          <p:nvSpPr>
            <p:cNvPr id="10" name="Text Box 9"/>
            <p:cNvSpPr txBox="1"/>
            <p:nvPr/>
          </p:nvSpPr>
          <p:spPr>
            <a:xfrm>
              <a:off x="6987" y="5797"/>
              <a:ext cx="3088" cy="628"/>
            </a:xfrm>
            <a:prstGeom prst="rect">
              <a:avLst/>
            </a:prstGeom>
            <a:noFill/>
          </p:spPr>
          <p:txBody>
            <a:bodyPr wrap="none" rtlCol="0">
              <a:spAutoFit/>
            </a:bodyPr>
            <a:p>
              <a:r>
                <a:rPr lang="en-US" altLang="en-US" sz="2000" dirty="0" smtClean="0">
                  <a:solidFill>
                    <a:srgbClr val="FF0000"/>
                  </a:solidFill>
                  <a:latin typeface="+mn-lt"/>
                  <a:ea typeface="+mn-ea"/>
                </a:rPr>
                <a:t>机械臂初始位置</a:t>
              </a:r>
              <a:endParaRPr lang="en-US" altLang="en-US" sz="2000" dirty="0" smtClean="0">
                <a:solidFill>
                  <a:srgbClr val="FF0000"/>
                </a:solidFill>
                <a:latin typeface="+mn-lt"/>
                <a:ea typeface="+mn-ea"/>
              </a:endParaRPr>
            </a:p>
          </p:txBody>
        </p:sp>
        <p:sp>
          <p:nvSpPr>
            <p:cNvPr id="11" name="Rectangle 10"/>
            <p:cNvSpPr/>
            <p:nvPr/>
          </p:nvSpPr>
          <p:spPr>
            <a:xfrm>
              <a:off x="2964" y="5436"/>
              <a:ext cx="7867" cy="4492"/>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2" name="Rectangle 11"/>
            <p:cNvSpPr/>
            <p:nvPr/>
          </p:nvSpPr>
          <p:spPr>
            <a:xfrm>
              <a:off x="10977" y="725"/>
              <a:ext cx="3264" cy="3519"/>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3" name="Text Box 12"/>
            <p:cNvSpPr txBox="1"/>
            <p:nvPr/>
          </p:nvSpPr>
          <p:spPr>
            <a:xfrm>
              <a:off x="12275" y="3128"/>
              <a:ext cx="1966" cy="919"/>
            </a:xfrm>
            <a:prstGeom prst="rect">
              <a:avLst/>
            </a:prstGeom>
            <a:noFill/>
          </p:spPr>
          <p:txBody>
            <a:bodyPr wrap="square" rtlCol="0">
              <a:spAutoFit/>
            </a:bodyPr>
            <a:p>
              <a:r>
                <a:rPr lang="en-US" altLang="en-US" sz="1600" dirty="0" smtClean="0">
                  <a:solidFill>
                    <a:srgbClr val="FF0000"/>
                  </a:solidFill>
                  <a:latin typeface="+mn-lt"/>
                  <a:ea typeface="+mn-ea"/>
                </a:rPr>
                <a:t>机械臂当前</a:t>
              </a:r>
              <a:endParaRPr lang="en-US" altLang="en-US" sz="1600" dirty="0" smtClean="0">
                <a:solidFill>
                  <a:srgbClr val="FF0000"/>
                </a:solidFill>
                <a:latin typeface="+mn-lt"/>
                <a:ea typeface="+mn-ea"/>
              </a:endParaRPr>
            </a:p>
            <a:p>
              <a:r>
                <a:rPr lang="en-US" altLang="en-US" sz="1600" dirty="0" smtClean="0">
                  <a:solidFill>
                    <a:srgbClr val="FF0000"/>
                  </a:solidFill>
                  <a:latin typeface="+mn-lt"/>
                  <a:ea typeface="+mn-ea"/>
                </a:rPr>
                <a:t>帧关节角度</a:t>
              </a:r>
              <a:endParaRPr lang="en-US" altLang="en-US" sz="1600" dirty="0" smtClean="0">
                <a:solidFill>
                  <a:srgbClr val="FF0000"/>
                </a:solidFill>
                <a:latin typeface="+mn-lt"/>
                <a:ea typeface="+mn-ea"/>
              </a:endParaRPr>
            </a:p>
          </p:txBody>
        </p:sp>
        <p:sp>
          <p:nvSpPr>
            <p:cNvPr id="14" name="Rectangle 13"/>
            <p:cNvSpPr/>
            <p:nvPr/>
          </p:nvSpPr>
          <p:spPr>
            <a:xfrm>
              <a:off x="10978" y="4244"/>
              <a:ext cx="3263" cy="2564"/>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5" name="Text Box 14"/>
            <p:cNvSpPr txBox="1"/>
            <p:nvPr/>
          </p:nvSpPr>
          <p:spPr>
            <a:xfrm>
              <a:off x="12823" y="5436"/>
              <a:ext cx="1339" cy="1307"/>
            </a:xfrm>
            <a:prstGeom prst="rect">
              <a:avLst/>
            </a:prstGeom>
            <a:noFill/>
          </p:spPr>
          <p:txBody>
            <a:bodyPr wrap="square" rtlCol="0">
              <a:spAutoFit/>
            </a:bodyPr>
            <a:p>
              <a:r>
                <a:rPr lang="en-US" altLang="en-US" sz="1600" dirty="0" smtClean="0">
                  <a:solidFill>
                    <a:srgbClr val="FF0000"/>
                  </a:solidFill>
                  <a:latin typeface="+mn-lt"/>
                  <a:ea typeface="+mn-ea"/>
                </a:rPr>
                <a:t>机械臂目标关节角度</a:t>
              </a:r>
              <a:endParaRPr lang="en-US" altLang="en-US" sz="1600" dirty="0" smtClean="0">
                <a:solidFill>
                  <a:srgbClr val="FF0000"/>
                </a:solidFill>
                <a:latin typeface="+mn-lt"/>
                <a:ea typeface="+mn-ea"/>
              </a:endParaRPr>
            </a:p>
          </p:txBody>
        </p:sp>
        <p:sp>
          <p:nvSpPr>
            <p:cNvPr id="17" name="Text Box 16"/>
            <p:cNvSpPr txBox="1"/>
            <p:nvPr/>
          </p:nvSpPr>
          <p:spPr>
            <a:xfrm>
              <a:off x="12537" y="8828"/>
              <a:ext cx="1521" cy="1307"/>
            </a:xfrm>
            <a:prstGeom prst="rect">
              <a:avLst/>
            </a:prstGeom>
            <a:noFill/>
          </p:spPr>
          <p:txBody>
            <a:bodyPr wrap="square" rtlCol="0">
              <a:spAutoFit/>
            </a:bodyPr>
            <a:p>
              <a:r>
                <a:rPr lang="en-US" altLang="en-US" sz="1600" dirty="0" smtClean="0">
                  <a:solidFill>
                    <a:srgbClr val="FF0000"/>
                  </a:solidFill>
                  <a:latin typeface="+mn-lt"/>
                  <a:ea typeface="+mn-ea"/>
                </a:rPr>
                <a:t>目标对象当前状态</a:t>
              </a:r>
              <a:endParaRPr lang="en-US" altLang="en-US" sz="1600" dirty="0" smtClean="0">
                <a:solidFill>
                  <a:srgbClr val="FF0000"/>
                </a:solidFill>
                <a:latin typeface="+mn-lt"/>
                <a:ea typeface="+mn-ea"/>
              </a:endParaRPr>
            </a:p>
          </p:txBody>
        </p:sp>
        <p:sp>
          <p:nvSpPr>
            <p:cNvPr id="18" name="Rectangle 17"/>
            <p:cNvSpPr/>
            <p:nvPr/>
          </p:nvSpPr>
          <p:spPr>
            <a:xfrm>
              <a:off x="10979" y="6808"/>
              <a:ext cx="3263" cy="3327"/>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9" name="Rectangle 18"/>
            <p:cNvSpPr/>
            <p:nvPr/>
          </p:nvSpPr>
          <p:spPr>
            <a:xfrm>
              <a:off x="10979" y="115"/>
              <a:ext cx="3264" cy="609"/>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0" name="Text Box 19"/>
            <p:cNvSpPr txBox="1"/>
            <p:nvPr/>
          </p:nvSpPr>
          <p:spPr>
            <a:xfrm>
              <a:off x="13034" y="115"/>
              <a:ext cx="1128" cy="483"/>
            </a:xfrm>
            <a:prstGeom prst="rect">
              <a:avLst/>
            </a:prstGeom>
            <a:noFill/>
          </p:spPr>
          <p:txBody>
            <a:bodyPr wrap="none" rtlCol="0">
              <a:spAutoFit/>
            </a:bodyPr>
            <a:p>
              <a:r>
                <a:rPr lang="en-US" altLang="en-US" sz="1400" dirty="0" smtClean="0">
                  <a:solidFill>
                    <a:srgbClr val="FF0000"/>
                  </a:solidFill>
                  <a:latin typeface="+mn-lt"/>
                  <a:ea typeface="+mn-ea"/>
                </a:rPr>
                <a:t>当前帧</a:t>
              </a:r>
              <a:endParaRPr lang="en-US" altLang="en-US" sz="1400" dirty="0" smtClean="0">
                <a:solidFill>
                  <a:srgbClr val="FF0000"/>
                </a:solidFill>
                <a:latin typeface="+mn-lt"/>
                <a:ea typeface="+mn-ea"/>
              </a:endParaRPr>
            </a:p>
          </p:txBody>
        </p:sp>
      </p:grpSp>
      <p:grpSp>
        <p:nvGrpSpPr>
          <p:cNvPr id="41" name="Group 40"/>
          <p:cNvGrpSpPr/>
          <p:nvPr/>
        </p:nvGrpSpPr>
        <p:grpSpPr>
          <a:xfrm>
            <a:off x="1910715" y="1930400"/>
            <a:ext cx="10656570" cy="2056130"/>
            <a:chOff x="3009" y="3040"/>
            <a:chExt cx="16782" cy="3238"/>
          </a:xfrm>
        </p:grpSpPr>
        <p:pic>
          <p:nvPicPr>
            <p:cNvPr id="153" name="Picture 153" descr="Screenshot from 2021-12-02 13-25-56"/>
            <p:cNvPicPr>
              <a:picLocks noChangeAspect="1"/>
            </p:cNvPicPr>
            <p:nvPr/>
          </p:nvPicPr>
          <p:blipFill>
            <a:blip r:embed="rId3"/>
            <a:stretch>
              <a:fillRect/>
            </a:stretch>
          </p:blipFill>
          <p:spPr>
            <a:xfrm>
              <a:off x="3009" y="3040"/>
              <a:ext cx="16782" cy="3238"/>
            </a:xfrm>
            <a:prstGeom prst="rect">
              <a:avLst/>
            </a:prstGeom>
          </p:spPr>
        </p:pic>
        <p:sp>
          <p:nvSpPr>
            <p:cNvPr id="37" name="Rectangle 36"/>
            <p:cNvSpPr/>
            <p:nvPr/>
          </p:nvSpPr>
          <p:spPr>
            <a:xfrm>
              <a:off x="4470" y="3711"/>
              <a:ext cx="10404" cy="1036"/>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38" name="Text Box 37"/>
            <p:cNvSpPr txBox="1"/>
            <p:nvPr/>
          </p:nvSpPr>
          <p:spPr>
            <a:xfrm>
              <a:off x="13399" y="3711"/>
              <a:ext cx="1368" cy="580"/>
            </a:xfrm>
            <a:prstGeom prst="rect">
              <a:avLst/>
            </a:prstGeom>
            <a:noFill/>
          </p:spPr>
          <p:txBody>
            <a:bodyPr wrap="none" rtlCol="0">
              <a:spAutoFit/>
            </a:bodyPr>
            <a:p>
              <a:r>
                <a:rPr lang="en-US" altLang="en-US" sz="1800" dirty="0" smtClean="0">
                  <a:solidFill>
                    <a:srgbClr val="FF0000"/>
                  </a:solidFill>
                  <a:latin typeface="+mn-lt"/>
                  <a:ea typeface="+mn-ea"/>
                </a:rPr>
                <a:t>传动比</a:t>
              </a:r>
              <a:endParaRPr lang="en-US" altLang="en-US" sz="1800" dirty="0" smtClean="0">
                <a:solidFill>
                  <a:srgbClr val="FF0000"/>
                </a:solidFill>
                <a:latin typeface="+mn-lt"/>
                <a:ea typeface="+mn-ea"/>
              </a:endParaRPr>
            </a:p>
          </p:txBody>
        </p:sp>
        <p:sp>
          <p:nvSpPr>
            <p:cNvPr id="39" name="Rectangle 38"/>
            <p:cNvSpPr/>
            <p:nvPr/>
          </p:nvSpPr>
          <p:spPr>
            <a:xfrm>
              <a:off x="4470" y="4747"/>
              <a:ext cx="15204" cy="1066"/>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40" name="Text Box 39"/>
            <p:cNvSpPr txBox="1"/>
            <p:nvPr/>
          </p:nvSpPr>
          <p:spPr>
            <a:xfrm>
              <a:off x="15622" y="4709"/>
              <a:ext cx="2448" cy="580"/>
            </a:xfrm>
            <a:prstGeom prst="rect">
              <a:avLst/>
            </a:prstGeom>
            <a:noFill/>
          </p:spPr>
          <p:txBody>
            <a:bodyPr wrap="none" rtlCol="0">
              <a:spAutoFit/>
            </a:bodyPr>
            <a:p>
              <a:r>
                <a:rPr lang="en-US" altLang="en-US" sz="1800" dirty="0" smtClean="0">
                  <a:solidFill>
                    <a:srgbClr val="FF0000"/>
                  </a:solidFill>
                  <a:latin typeface="+mn-lt"/>
                  <a:ea typeface="+mn-ea"/>
                </a:rPr>
                <a:t>速度控制接口</a:t>
              </a:r>
              <a:endParaRPr lang="en-US" altLang="en-US" sz="1800" dirty="0" smtClean="0">
                <a:solidFill>
                  <a:srgbClr val="FF0000"/>
                </a:solidFill>
                <a:latin typeface="+mn-lt"/>
                <a:ea typeface="+mn-ea"/>
              </a:endParaRPr>
            </a:p>
          </p:txBody>
        </p:sp>
      </p:grpSp>
      <p:grpSp>
        <p:nvGrpSpPr>
          <p:cNvPr id="47" name="Group 46"/>
          <p:cNvGrpSpPr/>
          <p:nvPr/>
        </p:nvGrpSpPr>
        <p:grpSpPr>
          <a:xfrm>
            <a:off x="423545" y="4555490"/>
            <a:ext cx="11824970" cy="1461770"/>
            <a:chOff x="667" y="7174"/>
            <a:chExt cx="18622" cy="2302"/>
          </a:xfrm>
        </p:grpSpPr>
        <p:grpSp>
          <p:nvGrpSpPr>
            <p:cNvPr id="46" name="Group 45"/>
            <p:cNvGrpSpPr/>
            <p:nvPr/>
          </p:nvGrpSpPr>
          <p:grpSpPr>
            <a:xfrm>
              <a:off x="667" y="7174"/>
              <a:ext cx="18622" cy="2302"/>
              <a:chOff x="667" y="7174"/>
              <a:chExt cx="18622" cy="2302"/>
            </a:xfrm>
          </p:grpSpPr>
          <p:pic>
            <p:nvPicPr>
              <p:cNvPr id="142" name="Picture 142" descr="Screenshot from 2021-11-11 22-00-28"/>
              <p:cNvPicPr>
                <a:picLocks noChangeAspect="1"/>
              </p:cNvPicPr>
              <p:nvPr/>
            </p:nvPicPr>
            <p:blipFill>
              <a:blip r:embed="rId4"/>
              <a:stretch>
                <a:fillRect/>
              </a:stretch>
            </p:blipFill>
            <p:spPr>
              <a:xfrm>
                <a:off x="667" y="7174"/>
                <a:ext cx="18623" cy="2302"/>
              </a:xfrm>
              <a:prstGeom prst="rect">
                <a:avLst/>
              </a:prstGeom>
            </p:spPr>
          </p:pic>
          <p:sp>
            <p:nvSpPr>
              <p:cNvPr id="42" name="Rectangle 41"/>
              <p:cNvSpPr/>
              <p:nvPr/>
            </p:nvSpPr>
            <p:spPr>
              <a:xfrm>
                <a:off x="1444" y="7561"/>
                <a:ext cx="5398" cy="861"/>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44" name="Rectangle 43"/>
              <p:cNvSpPr/>
              <p:nvPr/>
            </p:nvSpPr>
            <p:spPr>
              <a:xfrm>
                <a:off x="7125" y="7561"/>
                <a:ext cx="12090" cy="861"/>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grpSp>
        <p:sp>
          <p:nvSpPr>
            <p:cNvPr id="43" name="Text Box 42"/>
            <p:cNvSpPr txBox="1"/>
            <p:nvPr/>
          </p:nvSpPr>
          <p:spPr>
            <a:xfrm>
              <a:off x="1641" y="7561"/>
              <a:ext cx="1916" cy="580"/>
            </a:xfrm>
            <a:prstGeom prst="rect">
              <a:avLst/>
            </a:prstGeom>
            <a:noFill/>
          </p:spPr>
          <p:txBody>
            <a:bodyPr wrap="none" rtlCol="0">
              <a:spAutoFit/>
            </a:bodyPr>
            <a:p>
              <a:r>
                <a:rPr lang="en-US" altLang="en-US" sz="1800" dirty="0" smtClean="0">
                  <a:solidFill>
                    <a:srgbClr val="FF0000"/>
                  </a:solidFill>
                  <a:latin typeface="+mn-lt"/>
                  <a:ea typeface="+mn-ea"/>
                </a:rPr>
                <a:t>ros话题名</a:t>
              </a:r>
              <a:endParaRPr lang="en-US" altLang="en-US" sz="1800" dirty="0" smtClean="0">
                <a:solidFill>
                  <a:srgbClr val="FF0000"/>
                </a:solidFill>
                <a:latin typeface="+mn-lt"/>
                <a:ea typeface="+mn-ea"/>
              </a:endParaRPr>
            </a:p>
          </p:txBody>
        </p:sp>
        <p:sp>
          <p:nvSpPr>
            <p:cNvPr id="45" name="Text Box 44"/>
            <p:cNvSpPr txBox="1"/>
            <p:nvPr/>
          </p:nvSpPr>
          <p:spPr>
            <a:xfrm>
              <a:off x="7304" y="7455"/>
              <a:ext cx="2218" cy="580"/>
            </a:xfrm>
            <a:prstGeom prst="rect">
              <a:avLst/>
            </a:prstGeom>
            <a:noFill/>
          </p:spPr>
          <p:txBody>
            <a:bodyPr wrap="square" rtlCol="0">
              <a:spAutoFit/>
            </a:bodyPr>
            <a:p>
              <a:r>
                <a:rPr lang="en-US" altLang="en-US" sz="1800" dirty="0" smtClean="0">
                  <a:solidFill>
                    <a:srgbClr val="FF0000"/>
                  </a:solidFill>
                  <a:latin typeface="+mn-lt"/>
                  <a:ea typeface="+mn-ea"/>
                </a:rPr>
                <a:t>发送函数</a:t>
              </a:r>
              <a:endParaRPr lang="en-US" altLang="en-US" sz="1800" dirty="0" smtClean="0">
                <a:solidFill>
                  <a:srgbClr val="FF0000"/>
                </a:solidFill>
                <a:latin typeface="+mn-lt"/>
                <a:ea typeface="+mn-ea"/>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7145" y="-19685"/>
            <a:ext cx="5248275" cy="4485640"/>
            <a:chOff x="5508" y="1514"/>
            <a:chExt cx="8265" cy="7064"/>
          </a:xfrm>
        </p:grpSpPr>
        <p:pic>
          <p:nvPicPr>
            <p:cNvPr id="2" name="Picture 1" descr="Screenshot from 2021-11-28 16-39-24"/>
            <p:cNvPicPr>
              <a:picLocks noChangeAspect="1"/>
            </p:cNvPicPr>
            <p:nvPr/>
          </p:nvPicPr>
          <p:blipFill>
            <a:blip r:embed="rId1"/>
            <a:stretch>
              <a:fillRect/>
            </a:stretch>
          </p:blipFill>
          <p:spPr>
            <a:xfrm>
              <a:off x="5509" y="1514"/>
              <a:ext cx="4320" cy="7035"/>
            </a:xfrm>
            <a:prstGeom prst="rect">
              <a:avLst/>
            </a:prstGeom>
            <a:ln w="28575" cmpd="sng">
              <a:solidFill>
                <a:schemeClr val="bg1"/>
              </a:solidFill>
              <a:prstDash val="solid"/>
            </a:ln>
          </p:spPr>
        </p:pic>
        <p:pic>
          <p:nvPicPr>
            <p:cNvPr id="3" name="Picture 2" descr="Screenshot from 2021-11-28 16-39-40"/>
            <p:cNvPicPr>
              <a:picLocks noChangeAspect="1"/>
            </p:cNvPicPr>
            <p:nvPr/>
          </p:nvPicPr>
          <p:blipFill>
            <a:blip r:embed="rId2"/>
            <a:stretch>
              <a:fillRect/>
            </a:stretch>
          </p:blipFill>
          <p:spPr>
            <a:xfrm>
              <a:off x="9829" y="1514"/>
              <a:ext cx="3945" cy="7065"/>
            </a:xfrm>
            <a:prstGeom prst="rect">
              <a:avLst/>
            </a:prstGeom>
            <a:ln w="28575" cmpd="sng">
              <a:solidFill>
                <a:schemeClr val="bg1"/>
              </a:solidFill>
              <a:prstDash val="solid"/>
            </a:ln>
          </p:spPr>
        </p:pic>
        <p:sp>
          <p:nvSpPr>
            <p:cNvPr id="4" name="Rectangle 3"/>
            <p:cNvSpPr/>
            <p:nvPr/>
          </p:nvSpPr>
          <p:spPr>
            <a:xfrm>
              <a:off x="5508" y="1514"/>
              <a:ext cx="4201" cy="1170"/>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6" name="Text Box 15"/>
            <p:cNvSpPr txBox="1"/>
            <p:nvPr/>
          </p:nvSpPr>
          <p:spPr>
            <a:xfrm>
              <a:off x="7344" y="1609"/>
              <a:ext cx="2448" cy="580"/>
            </a:xfrm>
            <a:prstGeom prst="rect">
              <a:avLst/>
            </a:prstGeom>
            <a:noFill/>
          </p:spPr>
          <p:txBody>
            <a:bodyPr wrap="none" rtlCol="0">
              <a:spAutoFit/>
            </a:bodyPr>
            <a:p>
              <a:r>
                <a:rPr lang="en-US" altLang="en-US" sz="1800" dirty="0" smtClean="0">
                  <a:solidFill>
                    <a:srgbClr val="FF0000"/>
                  </a:solidFill>
                  <a:latin typeface="+mn-lt"/>
                  <a:ea typeface="+mn-ea"/>
                </a:rPr>
                <a:t>手套基本信息</a:t>
              </a:r>
              <a:endParaRPr lang="en-US" altLang="en-US" sz="1800" dirty="0" smtClean="0">
                <a:solidFill>
                  <a:srgbClr val="FF0000"/>
                </a:solidFill>
                <a:latin typeface="+mn-lt"/>
                <a:ea typeface="+mn-ea"/>
              </a:endParaRPr>
            </a:p>
          </p:txBody>
        </p:sp>
        <p:sp>
          <p:nvSpPr>
            <p:cNvPr id="21" name="Rectangle 20"/>
            <p:cNvSpPr/>
            <p:nvPr/>
          </p:nvSpPr>
          <p:spPr>
            <a:xfrm>
              <a:off x="5510" y="2685"/>
              <a:ext cx="4199" cy="5863"/>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2" name="Text Box 21"/>
            <p:cNvSpPr txBox="1"/>
            <p:nvPr/>
          </p:nvSpPr>
          <p:spPr>
            <a:xfrm>
              <a:off x="7344" y="2685"/>
              <a:ext cx="2448" cy="580"/>
            </a:xfrm>
            <a:prstGeom prst="rect">
              <a:avLst/>
            </a:prstGeom>
            <a:noFill/>
          </p:spPr>
          <p:txBody>
            <a:bodyPr wrap="none" rtlCol="0">
              <a:spAutoFit/>
            </a:bodyPr>
            <a:p>
              <a:r>
                <a:rPr lang="en-US" altLang="en-US" sz="1800" dirty="0" smtClean="0">
                  <a:solidFill>
                    <a:srgbClr val="FF0000"/>
                  </a:solidFill>
                  <a:latin typeface="+mn-lt"/>
                  <a:ea typeface="+mn-ea"/>
                </a:rPr>
                <a:t>五指弯曲程度</a:t>
              </a:r>
              <a:endParaRPr lang="en-US" altLang="en-US" sz="1800" dirty="0" smtClean="0">
                <a:solidFill>
                  <a:srgbClr val="FF0000"/>
                </a:solidFill>
                <a:latin typeface="+mn-lt"/>
                <a:ea typeface="+mn-ea"/>
              </a:endParaRPr>
            </a:p>
          </p:txBody>
        </p:sp>
        <p:sp>
          <p:nvSpPr>
            <p:cNvPr id="24" name="Rectangle 23"/>
            <p:cNvSpPr/>
            <p:nvPr/>
          </p:nvSpPr>
          <p:spPr>
            <a:xfrm>
              <a:off x="9829" y="1514"/>
              <a:ext cx="3945" cy="5863"/>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5" name="Text Box 24"/>
            <p:cNvSpPr txBox="1"/>
            <p:nvPr/>
          </p:nvSpPr>
          <p:spPr>
            <a:xfrm>
              <a:off x="11764" y="1609"/>
              <a:ext cx="1728" cy="580"/>
            </a:xfrm>
            <a:prstGeom prst="rect">
              <a:avLst/>
            </a:prstGeom>
            <a:noFill/>
          </p:spPr>
          <p:txBody>
            <a:bodyPr wrap="none" rtlCol="0">
              <a:spAutoFit/>
            </a:bodyPr>
            <a:p>
              <a:r>
                <a:rPr lang="en-US" altLang="en-US" sz="1800" dirty="0" smtClean="0">
                  <a:solidFill>
                    <a:srgbClr val="FF0000"/>
                  </a:solidFill>
                  <a:latin typeface="+mn-lt"/>
                  <a:ea typeface="+mn-ea"/>
                </a:rPr>
                <a:t>五指位姿</a:t>
              </a:r>
              <a:endParaRPr lang="en-US" altLang="en-US" sz="1800" dirty="0" smtClean="0">
                <a:solidFill>
                  <a:srgbClr val="FF0000"/>
                </a:solidFill>
                <a:latin typeface="+mn-lt"/>
                <a:ea typeface="+mn-ea"/>
              </a:endParaRPr>
            </a:p>
          </p:txBody>
        </p:sp>
        <p:sp>
          <p:nvSpPr>
            <p:cNvPr id="27" name="Text Box 26"/>
            <p:cNvSpPr txBox="1"/>
            <p:nvPr/>
          </p:nvSpPr>
          <p:spPr>
            <a:xfrm>
              <a:off x="12092" y="7377"/>
              <a:ext cx="1568" cy="531"/>
            </a:xfrm>
            <a:prstGeom prst="rect">
              <a:avLst/>
            </a:prstGeom>
            <a:noFill/>
          </p:spPr>
          <p:txBody>
            <a:bodyPr wrap="none" rtlCol="0">
              <a:spAutoFit/>
            </a:bodyPr>
            <a:p>
              <a:r>
                <a:rPr lang="en-US" altLang="en-US" sz="1600" dirty="0" smtClean="0">
                  <a:solidFill>
                    <a:srgbClr val="FF0000"/>
                  </a:solidFill>
                  <a:latin typeface="+mn-lt"/>
                  <a:ea typeface="+mn-ea"/>
                </a:rPr>
                <a:t>手掌位姿</a:t>
              </a:r>
              <a:endParaRPr lang="en-US" altLang="en-US" sz="1600" dirty="0" smtClean="0">
                <a:solidFill>
                  <a:srgbClr val="FF0000"/>
                </a:solidFill>
                <a:latin typeface="+mn-lt"/>
                <a:ea typeface="+mn-ea"/>
              </a:endParaRPr>
            </a:p>
          </p:txBody>
        </p:sp>
        <p:sp>
          <p:nvSpPr>
            <p:cNvPr id="28" name="Rectangle 27"/>
            <p:cNvSpPr/>
            <p:nvPr/>
          </p:nvSpPr>
          <p:spPr>
            <a:xfrm>
              <a:off x="9829" y="7409"/>
              <a:ext cx="3944" cy="1139"/>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grpSp>
      <p:grpSp>
        <p:nvGrpSpPr>
          <p:cNvPr id="34" name="Group 33"/>
          <p:cNvGrpSpPr/>
          <p:nvPr/>
        </p:nvGrpSpPr>
        <p:grpSpPr>
          <a:xfrm>
            <a:off x="5606415" y="-19685"/>
            <a:ext cx="4506595" cy="4715510"/>
            <a:chOff x="8829" y="-31"/>
            <a:chExt cx="7097" cy="7426"/>
          </a:xfrm>
        </p:grpSpPr>
        <p:pic>
          <p:nvPicPr>
            <p:cNvPr id="90" name="Picture 90" descr="Screenshot from 2021-11-10 22-54-48"/>
            <p:cNvPicPr>
              <a:picLocks noChangeAspect="1"/>
            </p:cNvPicPr>
            <p:nvPr/>
          </p:nvPicPr>
          <p:blipFill>
            <a:blip r:embed="rId3"/>
            <a:stretch>
              <a:fillRect/>
            </a:stretch>
          </p:blipFill>
          <p:spPr>
            <a:xfrm>
              <a:off x="8829" y="-31"/>
              <a:ext cx="7097" cy="7426"/>
            </a:xfrm>
            <a:prstGeom prst="rect">
              <a:avLst/>
            </a:prstGeom>
          </p:spPr>
        </p:pic>
        <p:sp>
          <p:nvSpPr>
            <p:cNvPr id="30" name="Rectangle 29"/>
            <p:cNvSpPr/>
            <p:nvPr/>
          </p:nvSpPr>
          <p:spPr>
            <a:xfrm>
              <a:off x="8829" y="-30"/>
              <a:ext cx="7096" cy="3629"/>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31" name="Rectangle 30"/>
            <p:cNvSpPr/>
            <p:nvPr/>
          </p:nvSpPr>
          <p:spPr>
            <a:xfrm>
              <a:off x="8830" y="3599"/>
              <a:ext cx="7096" cy="3796"/>
            </a:xfrm>
            <a:prstGeom prst="rect">
              <a:avLst/>
            </a:prstGeom>
            <a:noFill/>
            <a:ln w="2222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32" name="Text Box 31"/>
            <p:cNvSpPr txBox="1"/>
            <p:nvPr/>
          </p:nvSpPr>
          <p:spPr>
            <a:xfrm>
              <a:off x="14917" y="-30"/>
              <a:ext cx="1008" cy="580"/>
            </a:xfrm>
            <a:prstGeom prst="rect">
              <a:avLst/>
            </a:prstGeom>
            <a:noFill/>
          </p:spPr>
          <p:txBody>
            <a:bodyPr wrap="none" rtlCol="0">
              <a:spAutoFit/>
            </a:bodyPr>
            <a:p>
              <a:r>
                <a:rPr lang="en-US" altLang="en-US" sz="1800" dirty="0" smtClean="0">
                  <a:solidFill>
                    <a:srgbClr val="FF0000"/>
                  </a:solidFill>
                  <a:latin typeface="+mn-lt"/>
                  <a:ea typeface="+mn-ea"/>
                </a:rPr>
                <a:t>位姿</a:t>
              </a:r>
              <a:endParaRPr lang="en-US" altLang="en-US" sz="1800" dirty="0" smtClean="0">
                <a:solidFill>
                  <a:srgbClr val="FF0000"/>
                </a:solidFill>
                <a:latin typeface="+mn-lt"/>
                <a:ea typeface="+mn-ea"/>
              </a:endParaRPr>
            </a:p>
          </p:txBody>
        </p:sp>
        <p:sp>
          <p:nvSpPr>
            <p:cNvPr id="33" name="Text Box 32"/>
            <p:cNvSpPr txBox="1"/>
            <p:nvPr/>
          </p:nvSpPr>
          <p:spPr>
            <a:xfrm>
              <a:off x="14917" y="3781"/>
              <a:ext cx="1008" cy="580"/>
            </a:xfrm>
            <a:prstGeom prst="rect">
              <a:avLst/>
            </a:prstGeom>
            <a:noFill/>
          </p:spPr>
          <p:txBody>
            <a:bodyPr wrap="none" rtlCol="0">
              <a:spAutoFit/>
            </a:bodyPr>
            <a:p>
              <a:r>
                <a:rPr lang="en-US" altLang="en-US" sz="1800" dirty="0" smtClean="0">
                  <a:solidFill>
                    <a:srgbClr val="FF0000"/>
                  </a:solidFill>
                  <a:latin typeface="+mn-lt"/>
                  <a:ea typeface="+mn-ea"/>
                </a:rPr>
                <a:t>速度</a:t>
              </a:r>
              <a:endParaRPr lang="en-US" altLang="en-US" sz="1800" dirty="0" smtClean="0">
                <a:solidFill>
                  <a:srgbClr val="FF0000"/>
                </a:solidFill>
                <a:latin typeface="+mn-lt"/>
                <a:ea typeface="+mn-ea"/>
              </a:endParaRPr>
            </a:p>
          </p:txBody>
        </p:sp>
      </p:grpSp>
    </p:spTree>
  </p:cSld>
  <p:clrMapOvr>
    <a:masterClrMapping/>
  </p:clrMapOvr>
</p:sld>
</file>

<file path=ppt/theme/theme1.xml><?xml version="1.0" encoding="utf-8"?>
<a:theme xmlns:a="http://schemas.openxmlformats.org/drawingml/2006/main" name="9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13403</Words>
  <Application>WPS Presentation</Application>
  <PresentationFormat>宽屏</PresentationFormat>
  <Paragraphs>1710</Paragraphs>
  <Slides>96</Slides>
  <Notes>41</Notes>
  <HiddenSlides>0</HiddenSlides>
  <MMClips>1</MMClips>
  <ScaleCrop>false</ScaleCrop>
  <HeadingPairs>
    <vt:vector size="6" baseType="variant">
      <vt:variant>
        <vt:lpstr>已用的字体</vt:lpstr>
      </vt:variant>
      <vt:variant>
        <vt:i4>23</vt:i4>
      </vt:variant>
      <vt:variant>
        <vt:lpstr>主题</vt:lpstr>
      </vt:variant>
      <vt:variant>
        <vt:i4>26</vt:i4>
      </vt:variant>
      <vt:variant>
        <vt:lpstr>幻灯片标题</vt:lpstr>
      </vt:variant>
      <vt:variant>
        <vt:i4>96</vt:i4>
      </vt:variant>
    </vt:vector>
  </HeadingPairs>
  <TitlesOfParts>
    <vt:vector size="145" baseType="lpstr">
      <vt:lpstr>Arial</vt:lpstr>
      <vt:lpstr>宋体</vt:lpstr>
      <vt:lpstr>Wingdings</vt:lpstr>
      <vt:lpstr>DejaVu Sans</vt:lpstr>
      <vt:lpstr>Droid Sans Fallback</vt:lpstr>
      <vt:lpstr>Times New Roman</vt:lpstr>
      <vt:lpstr>黑体</vt:lpstr>
      <vt:lpstr>楷体</vt:lpstr>
      <vt:lpstr>华文行楷</vt:lpstr>
      <vt:lpstr>Calibri</vt:lpstr>
      <vt:lpstr>Times New Roman</vt:lpstr>
      <vt:lpstr>黑体</vt:lpstr>
      <vt:lpstr>Microsoft YaHei</vt:lpstr>
      <vt:lpstr>黑体</vt:lpstr>
      <vt:lpstr>Helvetica</vt:lpstr>
      <vt:lpstr>宋体</vt:lpstr>
      <vt:lpstr>MT Extra</vt:lpstr>
      <vt:lpstr>Cambria Math</vt:lpstr>
      <vt:lpstr>DejaVu Math TeX Gyre</vt:lpstr>
      <vt:lpstr>微软雅黑</vt:lpstr>
      <vt:lpstr>Arial Unicode MS</vt:lpstr>
      <vt:lpstr>Gubbi</vt:lpstr>
      <vt:lpstr>Abyssinica SIL</vt:lpstr>
      <vt:lpstr>9_默认设计模板</vt:lpstr>
      <vt:lpstr>2_默认设计模板</vt:lpstr>
      <vt:lpstr>1_默认设计模板</vt:lpstr>
      <vt:lpstr>3_默认设计模板</vt:lpstr>
      <vt:lpstr>4_默认设计模板</vt:lpstr>
      <vt:lpstr>5_默认设计模板</vt:lpstr>
      <vt:lpstr>6_默认设计模板</vt:lpstr>
      <vt:lpstr>7_默认设计模板</vt:lpstr>
      <vt:lpstr>8_默认设计模板</vt:lpstr>
      <vt:lpstr>10_默认设计模板</vt:lpstr>
      <vt:lpstr>11_默认设计模板</vt:lpstr>
      <vt:lpstr>12_默认设计模板</vt:lpstr>
      <vt:lpstr>13_默认设计模板</vt:lpstr>
      <vt:lpstr>14_默认设计模板</vt:lpstr>
      <vt:lpstr>15_默认设计模板</vt:lpstr>
      <vt:lpstr>16_默认设计模板</vt:lpstr>
      <vt:lpstr>17_默认设计模板</vt:lpstr>
      <vt:lpstr>18_默认设计模板</vt:lpstr>
      <vt:lpstr>19_默认设计模板</vt:lpstr>
      <vt:lpstr>20_默认设计模板</vt:lpstr>
      <vt:lpstr>21_默认设计模板</vt:lpstr>
      <vt:lpstr>22_默认设计模板</vt:lpstr>
      <vt:lpstr>23_默认设计模板</vt:lpstr>
      <vt:lpstr>24_默认设计模板</vt:lpstr>
      <vt:lpstr>25_默认设计模板</vt:lpstr>
      <vt:lpstr>26_默认设计模板</vt:lpstr>
      <vt:lpstr>四、技术路线与研究难点</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二、研究现状及问题分析</vt:lpstr>
      <vt:lpstr>四、技术路线与研究难点</vt:lpstr>
      <vt:lpstr>物理引擎</vt:lpstr>
      <vt:lpstr>物理引擎</vt:lpstr>
      <vt:lpstr>五、研究计划和参考文献</vt:lpstr>
      <vt:lpstr>demonstration</vt:lpstr>
      <vt:lpstr>训练</vt:lpstr>
      <vt:lpstr>后续计划</vt:lpstr>
      <vt:lpstr>强化学习部分</vt:lpstr>
      <vt:lpstr>机械臂当前pipeline</vt:lpstr>
      <vt:lpstr>机械臂</vt:lpstr>
      <vt:lpstr>Closing the Loop for Robotic Grasping: A Real-time, Generative Grasp Synthesis Approach　rss2018</vt:lpstr>
      <vt:lpstr>当前演示pipe line</vt:lpstr>
      <vt:lpstr>仿真平台需求</vt:lpstr>
      <vt:lpstr>unity3d　2020新版改进</vt:lpstr>
      <vt:lpstr>unity3d上建立强化学习仿真环境</vt:lpstr>
      <vt:lpstr>unity3d上建立强化学习仿真环境</vt:lpstr>
      <vt:lpstr>unity3d上建立强化学习仿真环境</vt:lpstr>
      <vt:lpstr>unity3d上建立强化学习仿真环境</vt:lpstr>
      <vt:lpstr>unity3d上建立强化学习仿真环境</vt:lpstr>
      <vt:lpstr>unity3d上建立机械臂强化学习仿真环境</vt:lpstr>
      <vt:lpstr>unity3d上建立机械臂强化学习仿真环境</vt:lpstr>
      <vt:lpstr>unity3d上建立机械臂强化学习仿真环境</vt:lpstr>
      <vt:lpstr>unity3d上建立强化学习仿真环境</vt:lpstr>
      <vt:lpstr>三、末期答辩部分</vt:lpstr>
      <vt:lpstr>三、未来工作计划（3/3）</vt:lpstr>
      <vt:lpstr>三、未来工作计划（3/3）</vt:lpstr>
      <vt:lpstr>PowerPoint 演示文稿</vt:lpstr>
      <vt:lpstr>三、未来工作计划（2/3）</vt:lpstr>
      <vt:lpstr>三、未来工作计划（2/3）</vt:lpstr>
      <vt:lpstr>PowerPoint 演示文稿</vt:lpstr>
      <vt:lpstr>三、未来工作计划（2/3）</vt:lpstr>
      <vt:lpstr>三、未来工作计划（2/3）</vt:lpstr>
      <vt:lpstr>三、未来工作计划（2/3）</vt:lpstr>
      <vt:lpstr>三、研究内容关系</vt:lpstr>
      <vt:lpstr>三、软件架构</vt:lpstr>
      <vt:lpstr>三、未来工作计划（3/3）</vt:lpstr>
      <vt:lpstr>三、未来工作计划（3/3）</vt:lpstr>
      <vt:lpstr>三、未来工作计划（3/3）</vt:lpstr>
      <vt:lpstr>三、未来工作计划（3/3）</vt:lpstr>
      <vt:lpstr>三、未来工作计划（3/3）</vt:lpstr>
      <vt:lpstr>三、未来工作计划（3/3）</vt:lpstr>
      <vt:lpstr>三、未来工作计划（3/3）</vt:lpstr>
      <vt:lpstr>三、未来工作计划（3/3）</vt:lpstr>
      <vt:lpstr>三、未来工作计划（3/3）</vt:lpstr>
      <vt:lpstr>三、未来工作计划（3/3）</vt:lpstr>
      <vt:lpstr>三、未来工作计划（3/3）</vt:lpstr>
      <vt:lpstr>四、技术路线与研究难点</vt:lpstr>
      <vt:lpstr>PowerPoint 演示文稿</vt:lpstr>
      <vt:lpstr>PowerPoint 演示文稿</vt:lpstr>
      <vt:lpstr>PowerPoint 演示文稿</vt:lpstr>
      <vt:lpstr>PowerPoint 演示文稿</vt:lpstr>
      <vt:lpstr>PowerPoint 演示文稿</vt:lpstr>
      <vt:lpstr>三、未来工作计划（2/3）</vt:lpstr>
      <vt:lpstr>PowerPoint 演示文稿</vt:lpstr>
      <vt:lpstr>PowerPoint 演示文稿</vt:lpstr>
      <vt:lpstr>PowerPoint 演示文稿</vt:lpstr>
      <vt:lpstr>三、未来工作计划（2/3）</vt:lpstr>
      <vt:lpstr>PowerPoint 演示文稿</vt:lpstr>
      <vt:lpstr>三、未来工作计划（3/3）</vt:lpstr>
      <vt:lpstr>三、未来工作计划（3/3）</vt:lpstr>
      <vt:lpstr>三、未来工作计划（3/3）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yxh</cp:lastModifiedBy>
  <cp:revision>2745</cp:revision>
  <cp:lastPrinted>2021-12-09T11:34:19Z</cp:lastPrinted>
  <dcterms:created xsi:type="dcterms:W3CDTF">2021-12-09T11:34:19Z</dcterms:created>
  <dcterms:modified xsi:type="dcterms:W3CDTF">2021-12-09T11:34:19Z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